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57" r:id="rId5"/>
    <p:sldId id="271" r:id="rId6"/>
    <p:sldId id="259" r:id="rId7"/>
    <p:sldId id="261" r:id="rId8"/>
    <p:sldId id="262" r:id="rId9"/>
    <p:sldId id="263" r:id="rId10"/>
    <p:sldId id="264" r:id="rId11"/>
    <p:sldId id="273" r:id="rId12"/>
    <p:sldId id="274" r:id="rId13"/>
    <p:sldId id="265" r:id="rId14"/>
    <p:sldId id="266" r:id="rId15"/>
    <p:sldId id="275" r:id="rId16"/>
    <p:sldId id="260" r:id="rId17"/>
    <p:sldId id="267" r:id="rId18"/>
    <p:sldId id="269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F1495-337B-4D5B-9E07-4C4B05519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CBEA7D-7CBE-4281-BD6D-482F4431C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F5776-5FD7-4BC1-B00E-2E6BCE847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3D56-15F2-40D2-A383-9B19617F3FE0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D76F7-1485-4052-B3AC-88A54A5EF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873C2-2EAE-44D5-9FA7-29BED1CC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46B5-F49E-48B7-AC74-C0531BF5F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3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80261-9685-4FB6-9111-D5E9B44C6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5C56A5-0EFE-4A26-99CE-E14FBA5C3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12AAD-AE61-49E1-B4FB-DB74D0386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3D56-15F2-40D2-A383-9B19617F3FE0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0EA03-04E4-4076-AE18-230D91D02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9231B-F4DB-491B-9E40-322EEABD2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46B5-F49E-48B7-AC74-C0531BF5F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34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DDB1BD-3D7F-4EE6-B2AA-3AD613705C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202C3E-9D9B-47F4-BC20-9E7988FAC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90CC0-C70A-4377-AD61-7006CCCBB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3D56-15F2-40D2-A383-9B19617F3FE0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BCE4D-5571-48C3-9AD9-6202BAD44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C3E6C-C398-42F3-BD2C-E2C12E6E3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46B5-F49E-48B7-AC74-C0531BF5F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40913-918F-40E1-B04F-88BBF8579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D1003-E94A-4A31-BE6A-E5A09B22A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FFBF5-B93E-4645-A560-D27D982DD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3D56-15F2-40D2-A383-9B19617F3FE0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CB6F9-AF38-45C2-A32A-9E1A1732E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B742B-1D2C-4572-9870-D6EC09C8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46B5-F49E-48B7-AC74-C0531BF5F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5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E8522-75A4-41CA-A1BC-A8A419E4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5AACB-563B-45B6-A59E-5F2FD69B3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54192-68D5-495E-94EB-2FFFF66F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3D56-15F2-40D2-A383-9B19617F3FE0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5B507-BE83-4E28-8AB9-78268139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34BDE-963C-4DFE-AA8B-FEDD13154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46B5-F49E-48B7-AC74-C0531BF5F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5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145F2-E9B0-441C-ADCA-3EB69E0F0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3FE57-3ED7-441B-BD46-EAA1CA28D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9A2F6-5A06-4218-A0B2-FA19FD799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A371D-08C3-40A9-AE59-DCE2E074C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3D56-15F2-40D2-A383-9B19617F3FE0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7F36D-2BB6-43CB-BD0C-2CCD605D0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BCF8E-4DDE-43B1-B3AB-6F7B25831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46B5-F49E-48B7-AC74-C0531BF5F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6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79727-7BC5-4A8F-8188-8F8651CAC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F57EA-C326-4607-A35A-9412907C9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B1F2F-BD03-4AC0-8857-72BD124BD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7D054B-ED75-403F-9263-F88E3BB8E3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E232C9-00C0-42A4-9FB1-0986AA8091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B108FA-CEF3-4FBA-99A7-07DFFAD1B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3D56-15F2-40D2-A383-9B19617F3FE0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2D3D85-877B-445A-A3ED-1BD4823BF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6FE307-50A7-4B11-9132-098F45B57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46B5-F49E-48B7-AC74-C0531BF5F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0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01539-45BB-4A83-96DB-568D54260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3F274C-AD02-4BD9-84FB-4B41EE9C5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3D56-15F2-40D2-A383-9B19617F3FE0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4AA642-60B1-4BDA-9B27-426C94269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4EC442-725B-4914-88A3-625A27FE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46B5-F49E-48B7-AC74-C0531BF5F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4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026B6-5162-4079-ABAA-969C8091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3D56-15F2-40D2-A383-9B19617F3FE0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427B36-268B-4B8D-9A80-5FF6B80B7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17E8E-69A5-42CF-9E9B-845544ADC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46B5-F49E-48B7-AC74-C0531BF5F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6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F311B-1C8E-4927-89B6-7B22F8C49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33733-BE9A-41E7-8347-434EA16DA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84881-58A5-44BD-AEEF-84489BCEA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8FFF3-D214-4792-9483-459B7CFB6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3D56-15F2-40D2-A383-9B19617F3FE0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68829-BCD6-4F7F-873D-A37DE7568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D5700C-9140-4A7A-9FF3-08AEE516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46B5-F49E-48B7-AC74-C0531BF5F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9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830E3-5A28-4FDF-9A42-36E62BA0A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EB9189-1572-41A1-9986-A0748CB7D8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66A991-DA11-4F5F-AD2D-04B9EE73C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9D4DD3-D6D0-41D3-A516-D05419A16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3D56-15F2-40D2-A383-9B19617F3FE0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7EA9B-1898-4A1F-9F08-B22C1E551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15D63-0259-4421-B092-812FE14D9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46B5-F49E-48B7-AC74-C0531BF5F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53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EC1A5E-8191-4291-97A7-20997D30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FBA15-B427-4FBC-BA42-01959249E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B65EC-7EAD-4DEC-B8E2-ADC726B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03D56-15F2-40D2-A383-9B19617F3FE0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DF9F7-8F64-469D-834A-6BDE54B02F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2B4EC-CD11-4450-9698-053A7A6D6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846B5-F49E-48B7-AC74-C0531BF5F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eiji_17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ni5jyO0g1_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ethics.com/genetic-ethics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rgscience.com/yr-11-topic-4-genes-and-inheritance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logycorner.com/2017/04/10/simple-genetics-practice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io4esobil2011.wordpress.com/2012/03/04/incomplete-dominance/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io.libretexts.org/TextMaps/Map%3A_Online_Open_Genetics_(Nickle_and_Barrette-Ng)/03%3A_Genetic_Analysis_of_Single_Genes/3.2%3A_Relationships_Between_Genes%2C_Genotypes_and_Phenotype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JHGfbW55l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rkHKjfUmM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logycorner.com/worksheets/pennygene_key.html" TargetMode="External"/><Relationship Id="rId7" Type="http://schemas.openxmlformats.org/officeDocument/2006/relationships/hyperlink" Target="https://scioly.org/wiki/index.php/Heredity" TargetMode="Externa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hyperlink" Target="https://en.wikipedia.org/wiki/Reginald_Punnett" TargetMode="Externa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n71rgGOuZ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dna-biology-medicine-gene-163466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aigoodview.com/library/contest2552/type2/science04/27/index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aigoodview.com/library/contest2552/type2/science04/27/index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icondoit.wordpress.com/category/sports/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0vAAf4g5iF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enibeatriz.blogspot.com/2011/07/o-monge-e-as-ervilhas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endels_peas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avedivulgante.blogspot.com/2011/07/de-la-menestra-los-laboratorios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io.libretexts.org/TextMaps/Map:_Microbiology_(OpenStax)/10:_Biochemistry_of_the_Genome/10.1:_Using_Microbiology_to_Discover_the_Secrets_of_Life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CC44B5-53F9-4F03-9EEB-4C3C821A6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A3688C8-DFCE-4CCD-BCF0-5FB239E5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A83FF0-00D7-4B0A-82F5-F28069D3A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477" y="321468"/>
            <a:ext cx="7873341" cy="1352551"/>
          </a:xfrm>
        </p:spPr>
        <p:txBody>
          <a:bodyPr>
            <a:normAutofit/>
          </a:bodyPr>
          <a:lstStyle/>
          <a:p>
            <a:pPr algn="l"/>
            <a:r>
              <a:rPr lang="en-US" sz="6600" dirty="0">
                <a:latin typeface="Berlin Sans FB Demi" panose="020E0802020502020306" pitchFamily="34" charset="0"/>
              </a:rPr>
              <a:t>Mendelian Genetics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698AD4-ED62-4DE9-8AE9-8ABB2F5E4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8240" y="4700588"/>
            <a:ext cx="6339840" cy="165576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Ink Free" panose="03080402000500000000" pitchFamily="66" charset="0"/>
              </a:rPr>
              <a:t>Mr. Davis</a:t>
            </a:r>
            <a:endParaRPr lang="en-US">
              <a:latin typeface="Ink Free" panose="03080402000500000000" pitchFamily="66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98FBE3-48D2-40A2-B7E6-F485834C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vintage photo of a person&#10;&#10;Description automatically generated">
            <a:extLst>
              <a:ext uri="{FF2B5EF4-FFF2-40B4-BE49-F238E27FC236}">
                <a16:creationId xmlns:a16="http://schemas.microsoft.com/office/drawing/2014/main" id="{1B655BA8-18EA-4B77-BC9F-5675CDD2B7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20863"/>
          <a:stretch/>
        </p:blipFill>
        <p:spPr>
          <a:xfrm>
            <a:off x="8134348" y="1005839"/>
            <a:ext cx="3444236" cy="3444236"/>
          </a:xfrm>
          <a:custGeom>
            <a:avLst/>
            <a:gdLst>
              <a:gd name="connsiteX0" fmla="*/ 1722118 w 3444236"/>
              <a:gd name="connsiteY0" fmla="*/ 0 h 3444236"/>
              <a:gd name="connsiteX1" fmla="*/ 3444236 w 3444236"/>
              <a:gd name="connsiteY1" fmla="*/ 1722118 h 3444236"/>
              <a:gd name="connsiteX2" fmla="*/ 1722118 w 3444236"/>
              <a:gd name="connsiteY2" fmla="*/ 3444236 h 3444236"/>
              <a:gd name="connsiteX3" fmla="*/ 0 w 3444236"/>
              <a:gd name="connsiteY3" fmla="*/ 1722118 h 3444236"/>
              <a:gd name="connsiteX4" fmla="*/ 1722118 w 3444236"/>
              <a:gd name="connsiteY4" fmla="*/ 0 h 344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4236" h="3444236">
                <a:moveTo>
                  <a:pt x="1722118" y="0"/>
                </a:moveTo>
                <a:cubicBezTo>
                  <a:pt x="2673218" y="0"/>
                  <a:pt x="3444236" y="771018"/>
                  <a:pt x="3444236" y="1722118"/>
                </a:cubicBezTo>
                <a:cubicBezTo>
                  <a:pt x="3444236" y="2673218"/>
                  <a:pt x="2673218" y="3444236"/>
                  <a:pt x="1722118" y="3444236"/>
                </a:cubicBezTo>
                <a:cubicBezTo>
                  <a:pt x="771018" y="3444236"/>
                  <a:pt x="0" y="2673218"/>
                  <a:pt x="0" y="1722118"/>
                </a:cubicBezTo>
                <a:cubicBezTo>
                  <a:pt x="0" y="771018"/>
                  <a:pt x="771018" y="0"/>
                  <a:pt x="17221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5455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71A6CB-64B4-4590-9B27-C38B82429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88900"/>
            <a:ext cx="8001000" cy="66357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erlin Sans FB Demi" panose="020E0802020502020306" pitchFamily="34" charset="0"/>
              </a:rPr>
              <a:t>Mendelian Pea Plant Experiments</a:t>
            </a:r>
          </a:p>
        </p:txBody>
      </p:sp>
      <p:pic>
        <p:nvPicPr>
          <p:cNvPr id="5" name="Online Media 4" title="Genetics - Mendelian Experiments">
            <a:hlinkClick r:id="" action="ppaction://media"/>
            <a:extLst>
              <a:ext uri="{FF2B5EF4-FFF2-40B4-BE49-F238E27FC236}">
                <a16:creationId xmlns:a16="http://schemas.microsoft.com/office/drawing/2014/main" id="{B7FA64CF-1D6E-487C-A30B-D32AE75F590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2580" y="752475"/>
            <a:ext cx="11786839" cy="584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19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19B89A1-02E8-49AD-B9FD-DA4E89CA84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314" r="26203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1F0A49-7AA5-4FDF-8043-57FB2E9EA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79" y="0"/>
            <a:ext cx="4803636" cy="797027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Berlin Sans FB Demi" panose="020E0802020502020306" pitchFamily="34" charset="0"/>
              </a:rPr>
              <a:t>Laws of Genetics</a:t>
            </a:r>
            <a:endParaRPr lang="en-US" dirty="0">
              <a:solidFill>
                <a:srgbClr val="0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A7E96-D044-4960-A350-6428F5115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79" y="933997"/>
            <a:ext cx="5627859" cy="4931544"/>
          </a:xfrm>
        </p:spPr>
        <p:txBody>
          <a:bodyPr anchor="ctr">
            <a:normAutofit/>
          </a:bodyPr>
          <a:lstStyle/>
          <a:p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 of segregation –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pair of (homologous) genes separates (segregates) during meiosis.</a:t>
            </a:r>
          </a:p>
          <a:p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 of independent assortment –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member of a pair of homologous chromosomes separates independently of the members of other pairs so the results are random.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011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BA2A6-0E16-4AD3-872E-DB59BDB80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70" y="18255"/>
            <a:ext cx="4614746" cy="1325563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Berlin Sans FB Demi" panose="020E0802020502020306" pitchFamily="34" charset="0"/>
              </a:rPr>
              <a:t>Laws of Genetics</a:t>
            </a:r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83FC6A-B2C1-4466-B3F2-25B59A8906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952" r="4140"/>
          <a:stretch/>
        </p:blipFill>
        <p:spPr>
          <a:xfrm>
            <a:off x="113370" y="1904281"/>
            <a:ext cx="5710881" cy="42726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2E8F6-434C-46F7-9539-5F1EBE6F2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89932"/>
            <a:ext cx="5982630" cy="4616605"/>
          </a:xfrm>
        </p:spPr>
        <p:txBody>
          <a:bodyPr>
            <a:normAutofit/>
          </a:bodyPr>
          <a:lstStyle/>
          <a:p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 of Dominance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the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dominant allele is expressed and the recessive allele can be hidden.</a:t>
            </a:r>
          </a:p>
          <a:p>
            <a:pPr marL="0" indent="0" eaLnBrk="0" hangingPunct="0"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eaLnBrk="0" hangingPunct="0"/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likelihood of an event happening. </a:t>
            </a:r>
            <a:b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Punnett Square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grid for organizing genetic material, shows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probabilities not results.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788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A1A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564B7B-083E-4870-8056-D17F6F9F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altLang="en-US">
                <a:solidFill>
                  <a:srgbClr val="FFFFFF"/>
                </a:solidFill>
                <a:latin typeface="Berlin Sans FB Demi" panose="020E0802020502020306" pitchFamily="34" charset="0"/>
              </a:rPr>
              <a:t>Laws of Genetics</a:t>
            </a:r>
            <a:endParaRPr lang="en-US">
              <a:solidFill>
                <a:srgbClr val="FFFF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5" name="Picture 4" descr="A picture containing indoor, table, pea, sitting&#10;&#10;Description automatically generated">
            <a:extLst>
              <a:ext uri="{FF2B5EF4-FFF2-40B4-BE49-F238E27FC236}">
                <a16:creationId xmlns:a16="http://schemas.microsoft.com/office/drawing/2014/main" id="{3B9D3F5C-3210-426C-B270-7F277424A5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3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2019D-FAB2-4753-A168-6E21880EB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5903" y="321732"/>
            <a:ext cx="4050757" cy="6070549"/>
          </a:xfrm>
        </p:spPr>
        <p:txBody>
          <a:bodyPr anchor="ctr">
            <a:normAutofit/>
          </a:bodyPr>
          <a:lstStyle/>
          <a:p>
            <a:r>
              <a:rPr lang="en-US" altLang="en-US" sz="20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Monohybrid cross 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studying the inheritance of only one trait at a time “cross” refers to mating between male and female.</a:t>
            </a:r>
          </a:p>
          <a:p>
            <a:pPr eaLnBrk="0" hangingPunct="0"/>
            <a:endParaRPr lang="en-US" altLang="en-US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20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Dihybrid cross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studying the inheritance of two traits at a time.</a:t>
            </a:r>
          </a:p>
          <a:p>
            <a:pPr marL="0" indent="0" eaLnBrk="0" hangingPunct="0">
              <a:buNone/>
            </a:pP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eaLnBrk="0" hangingPunct="0"/>
            <a:r>
              <a:rPr lang="en-US" altLang="en-US" sz="20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cross 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if you don’t know if a trait expression is from genotype which is homozygous dominant or heterozygous, you cross it with a homozygous recessive so expression of recessive trait would occur if it existed.</a:t>
            </a:r>
          </a:p>
          <a:p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33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0B9BD-FDF0-4A13-9FE5-EB850636A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45" y="134996"/>
            <a:ext cx="4689190" cy="767047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Berlin Sans FB Demi" panose="020E0802020502020306" pitchFamily="34" charset="0"/>
              </a:rPr>
              <a:t>Laws of Genetics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7C8075-3B3E-4269-A8B8-F4FEF81E7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57" y="1165655"/>
            <a:ext cx="4825113" cy="1416908"/>
          </a:xfrm>
        </p:spPr>
        <p:txBody>
          <a:bodyPr>
            <a:normAutofit/>
          </a:bodyPr>
          <a:lstStyle/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Dominance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when the one allele completely masked by another allele. </a:t>
            </a: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  <p:pic>
        <p:nvPicPr>
          <p:cNvPr id="7" name="Picture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E25255C2-4A91-42AE-BE72-F4A7CFD0B3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4272" b="-2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63831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AA92E9-23A7-4E02-A97A-828A9A997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Berlin Sans FB Demi" panose="020E0802020502020306" pitchFamily="34" charset="0"/>
              </a:rPr>
              <a:t>Laws of Genetics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A8F77-3603-4A01-B4A8-26AA350B7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893" y="2962451"/>
            <a:ext cx="4532155" cy="3821408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Codominance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a form of dominance wherein the alleles of a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pair in a heterozygote are fully expressed. This results in offspring with a phenotype that is neither dominant nor recessive.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typical example showing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codominance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the ABO blood group system.</a:t>
            </a:r>
          </a:p>
        </p:txBody>
      </p:sp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5C0A685C-5FC0-4933-9952-E6D14953B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44048" y="2962451"/>
            <a:ext cx="6527807" cy="282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08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64B922-CEB8-484B-8A8A-5E45B8761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9050"/>
            <a:ext cx="10515600" cy="73342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Incomplete Dominance &amp;  Co-dominance</a:t>
            </a:r>
          </a:p>
        </p:txBody>
      </p:sp>
      <p:pic>
        <p:nvPicPr>
          <p:cNvPr id="6" name="Online Media 5" title="Incomplete Dominance, Codominance, Polygenic Traits, and Epistasis!">
            <a:hlinkClick r:id="" action="ppaction://media"/>
            <a:extLst>
              <a:ext uri="{FF2B5EF4-FFF2-40B4-BE49-F238E27FC236}">
                <a16:creationId xmlns:a16="http://schemas.microsoft.com/office/drawing/2014/main" id="{18F75BEB-672B-4255-82F4-B2B4A6378D4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1873" y="752475"/>
            <a:ext cx="11731083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46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97BB6-37C1-45BC-9550-E1509D357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19" y="155061"/>
            <a:ext cx="4289854" cy="858194"/>
          </a:xfrm>
        </p:spPr>
        <p:txBody>
          <a:bodyPr/>
          <a:lstStyle/>
          <a:p>
            <a:r>
              <a:rPr lang="en-US" dirty="0">
                <a:latin typeface="Berlin Sans FB Demi" panose="020E0802020502020306" pitchFamily="34" charset="0"/>
              </a:rPr>
              <a:t>Punnett Square</a:t>
            </a:r>
          </a:p>
        </p:txBody>
      </p:sp>
      <p:pic>
        <p:nvPicPr>
          <p:cNvPr id="4" name="Online Media 3" title="Learn Biology: How to Draw a Punnett Square">
            <a:hlinkClick r:id="" action="ppaction://media"/>
            <a:extLst>
              <a:ext uri="{FF2B5EF4-FFF2-40B4-BE49-F238E27FC236}">
                <a16:creationId xmlns:a16="http://schemas.microsoft.com/office/drawing/2014/main" id="{70233AFC-BA1A-4A35-A308-30A790A521B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2719" y="1013255"/>
            <a:ext cx="11726562" cy="568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17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4B0BE-BD04-433D-847E-2958597A1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solidFill>
                  <a:srgbClr val="404040"/>
                </a:solidFill>
                <a:latin typeface="Berlin Sans FB Demi" panose="020E0802020502020306" pitchFamily="34" charset="0"/>
              </a:rPr>
              <a:t>Punnett Squares</a:t>
            </a:r>
          </a:p>
        </p:txBody>
      </p:sp>
      <p:pic>
        <p:nvPicPr>
          <p:cNvPr id="8" name="Picture 7" descr="A screen shot of a social media post&#10;&#10;Description automatically generated">
            <a:extLst>
              <a:ext uri="{FF2B5EF4-FFF2-40B4-BE49-F238E27FC236}">
                <a16:creationId xmlns:a16="http://schemas.microsoft.com/office/drawing/2014/main" id="{B09E22BA-6DC4-4342-862F-78382FC1F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2912" y="395416"/>
            <a:ext cx="3494812" cy="3719384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D8DF4A45-55C4-446D-AD74-AB4BD0622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48593" y="395416"/>
            <a:ext cx="3494813" cy="3719384"/>
          </a:xfrm>
          <a:prstGeom prst="rect">
            <a:avLst/>
          </a:prstGeom>
        </p:spPr>
      </p:pic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B5B4AC-AF9D-484A-9D81-6AA34E976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004273" y="395416"/>
            <a:ext cx="3494815" cy="371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18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F86BF-E364-4FC5-A694-2895D808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9595" y="167417"/>
            <a:ext cx="4932405" cy="59870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erlin Sans FB Demi" panose="020E0802020502020306" pitchFamily="34" charset="0"/>
              </a:rPr>
              <a:t>Monohybrid Cross</a:t>
            </a:r>
          </a:p>
        </p:txBody>
      </p:sp>
      <p:pic>
        <p:nvPicPr>
          <p:cNvPr id="4" name="Online Media 3" title="Monohybrid cross and the Punnett square">
            <a:hlinkClick r:id="" action="ppaction://media"/>
            <a:extLst>
              <a:ext uri="{FF2B5EF4-FFF2-40B4-BE49-F238E27FC236}">
                <a16:creationId xmlns:a16="http://schemas.microsoft.com/office/drawing/2014/main" id="{ADF58B50-1FA3-4DE5-A9CB-845AB17E6AA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7708" y="857250"/>
            <a:ext cx="11689492" cy="565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9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clothing, necktie, indoor&#10;&#10;Description automatically generated">
            <a:extLst>
              <a:ext uri="{FF2B5EF4-FFF2-40B4-BE49-F238E27FC236}">
                <a16:creationId xmlns:a16="http://schemas.microsoft.com/office/drawing/2014/main" id="{D322751D-58DD-4285-B499-451CEF718A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253" r="16301"/>
          <a:stretch/>
        </p:blipFill>
        <p:spPr>
          <a:xfrm>
            <a:off x="6165679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0463EB-80F9-4F89-B739-2D081BDFB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602" y="141195"/>
            <a:ext cx="3734515" cy="655832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Berlin Sans FB Demi" panose="020E0802020502020306" pitchFamily="34" charset="0"/>
              </a:rPr>
              <a:t>Genetic Terms</a:t>
            </a:r>
            <a:endParaRPr lang="en-US" dirty="0">
              <a:solidFill>
                <a:srgbClr val="0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43C95-13BA-42DE-88FA-7E546AD47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63" y="1038582"/>
            <a:ext cx="5697130" cy="5339915"/>
          </a:xfrm>
        </p:spPr>
        <p:txBody>
          <a:bodyPr anchor="ctr">
            <a:normAutofit/>
          </a:bodyPr>
          <a:lstStyle/>
          <a:p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Genetics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is the scientific study of heredity.</a:t>
            </a:r>
          </a:p>
          <a:p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Heredity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transmission of genetic traits from parent to offspring.</a:t>
            </a:r>
          </a:p>
          <a:p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Traits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specific characteristics that can be passed from parent to offspring that varies from one individual to another.</a:t>
            </a:r>
          </a:p>
          <a:p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the pea plant’s seed shape, color, height, flower position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31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5BA340-5BFB-4E2E-A1C5-ED4216B740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975" b="15975"/>
          <a:stretch/>
        </p:blipFill>
        <p:spPr>
          <a:xfrm>
            <a:off x="0" y="72868"/>
            <a:ext cx="12192001" cy="46669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BF469C-B061-43A8-8917-D1B99E74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44" y="4920165"/>
            <a:ext cx="3490334" cy="70298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Berlin Sans FB Demi" panose="020E0802020502020306" pitchFamily="34" charset="0"/>
              </a:rPr>
              <a:t>Genetic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42ABD-E792-43A6-979E-4458C5628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2028" y="4283319"/>
            <a:ext cx="7829550" cy="2277169"/>
          </a:xfrm>
        </p:spPr>
        <p:txBody>
          <a:bodyPr anchor="ctr">
            <a:noAutofit/>
          </a:bodyPr>
          <a:lstStyle/>
          <a:p>
            <a:pPr marL="533400" indent="-533400"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 –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of chromosome that codes for a trait</a:t>
            </a:r>
          </a:p>
          <a:p>
            <a:pPr marL="533400" indent="-533400"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Allele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distinct form of a gene</a:t>
            </a:r>
          </a:p>
          <a:p>
            <a:pPr marL="533400" indent="-533400"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Dominant allele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form of a gene, which is fully expressed</a:t>
            </a:r>
          </a:p>
          <a:p>
            <a:pPr marL="533400" indent="-533400"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Recessive allele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form of a gene, which is not expressed when paired with a dominant allele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318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508D5D-E792-469E-AFD2-750C8B2C34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738" r="3697"/>
          <a:stretch/>
        </p:blipFill>
        <p:spPr>
          <a:xfrm>
            <a:off x="6083786" y="-168318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75D78B0-ED48-4422-B74F-5B67ECDA97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2419" r="3" b="10284"/>
          <a:stretch/>
        </p:blipFill>
        <p:spPr>
          <a:xfrm>
            <a:off x="6089904" y="2487168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D920F8-AF0A-46D2-A44B-9585ACC95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12" y="229504"/>
            <a:ext cx="4596883" cy="460339"/>
          </a:xfrm>
        </p:spPr>
        <p:txBody>
          <a:bodyPr>
            <a:normAutofit fontScale="90000"/>
          </a:bodyPr>
          <a:lstStyle/>
          <a:p>
            <a:r>
              <a:rPr lang="en-US" altLang="en-US" sz="4000" dirty="0">
                <a:solidFill>
                  <a:srgbClr val="000000"/>
                </a:solidFill>
                <a:latin typeface="Berlin Sans FB Demi" panose="020E0802020502020306" pitchFamily="34" charset="0"/>
              </a:rPr>
              <a:t>The Study of Genetics</a:t>
            </a:r>
            <a:endParaRPr lang="en-US" sz="4000" dirty="0">
              <a:solidFill>
                <a:srgbClr val="0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EE868-3960-48E5-9DE2-E68A278EB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612" y="919347"/>
            <a:ext cx="5558444" cy="5019306"/>
          </a:xfrm>
        </p:spPr>
        <p:txBody>
          <a:bodyPr anchor="ctr">
            <a:normAutofit/>
          </a:bodyPr>
          <a:lstStyle/>
          <a:p>
            <a:pPr marL="609600" indent="-609600"/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Gregor Mendel – “Father of Genetic”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Austrian Monk in the Czech Republic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Mendel worked in the monastery garden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Mendel worked with ordinary garden peas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Mendel studied the structure of the flowers of pea plants 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Mendel observed the distinct traits of pea plants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07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71F7C-323E-497E-96E1-DD00506A9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0"/>
            <a:ext cx="4381500" cy="847725"/>
          </a:xfrm>
        </p:spPr>
        <p:txBody>
          <a:bodyPr/>
          <a:lstStyle/>
          <a:p>
            <a:r>
              <a:rPr lang="en-US" dirty="0">
                <a:latin typeface="Berlin Sans FB Demi" panose="020E0802020502020306" pitchFamily="34" charset="0"/>
              </a:rPr>
              <a:t>Gregory Mendel</a:t>
            </a:r>
          </a:p>
        </p:txBody>
      </p:sp>
      <p:pic>
        <p:nvPicPr>
          <p:cNvPr id="3" name="Online Media 2" title="Greatest Genetics Discoveries: Gregor Mendel.mp4">
            <a:hlinkClick r:id="" action="ppaction://media"/>
            <a:extLst>
              <a:ext uri="{FF2B5EF4-FFF2-40B4-BE49-F238E27FC236}">
                <a16:creationId xmlns:a16="http://schemas.microsoft.com/office/drawing/2014/main" id="{1C6E07EA-D24D-424F-8567-CA071FA8C0B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5275" y="847725"/>
            <a:ext cx="11687175" cy="574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11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64B7B-083E-4870-8056-D17F6F9F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129" y="142875"/>
            <a:ext cx="5170846" cy="742334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Berlin Sans FB Demi" panose="020E0802020502020306" pitchFamily="34" charset="0"/>
              </a:rPr>
              <a:t>Mendelian Genetics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2019D-FAB2-4753-A168-6E21880EB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29" y="1014565"/>
            <a:ext cx="6913756" cy="43826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reasons why Mendel studied genetics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selected the pea because of its distinguishable traits.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flower color, seed color, seed shape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knew from prior experiments that one of the traits would disappear in one generation 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 as easy to grow</a:t>
            </a:r>
          </a:p>
          <a:p>
            <a:endParaRPr lang="en-US" sz="2400" dirty="0"/>
          </a:p>
        </p:txBody>
      </p:sp>
      <p:pic>
        <p:nvPicPr>
          <p:cNvPr id="5" name="Picture 4" descr="A person wearing glasses and looking at the camera&#10;&#10;Description automatically generated">
            <a:extLst>
              <a:ext uri="{FF2B5EF4-FFF2-40B4-BE49-F238E27FC236}">
                <a16:creationId xmlns:a16="http://schemas.microsoft.com/office/drawing/2014/main" id="{BA26EB29-412D-4703-93B1-59DC0673E3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931" r="-1" b="-1"/>
          <a:stretch/>
        </p:blipFill>
        <p:spPr>
          <a:xfrm>
            <a:off x="7555717" y="385984"/>
            <a:ext cx="4171951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96889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797BB6-37C1-45BC-9550-E1509D357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Berlin Sans FB Demi" panose="020E0802020502020306" pitchFamily="34" charset="0"/>
              </a:rPr>
              <a:t>Mendel studied</a:t>
            </a:r>
          </a:p>
        </p:txBody>
      </p:sp>
      <p:pic>
        <p:nvPicPr>
          <p:cNvPr id="13" name="Content Placeholder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A27240-4D79-46B5-A6E8-E8BC23655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00582" y="380198"/>
            <a:ext cx="9691243" cy="399763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804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F86BF-E364-4FC5-A694-2895D808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-9525"/>
            <a:ext cx="4657723" cy="858019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Berlin Sans FB Demi" panose="020E0802020502020306" pitchFamily="34" charset="0"/>
              </a:rPr>
              <a:t>Mendelian Genetics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BE95E-1551-4391-A66C-AD825F544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156" y="955288"/>
            <a:ext cx="5419724" cy="4887951"/>
          </a:xfrm>
        </p:spPr>
        <p:txBody>
          <a:bodyPr>
            <a:normAutofit/>
          </a:bodyPr>
          <a:lstStyle/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Fertilization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process that occurs during sexual reproduction where by male &amp; female reproductive parts join.  Fertilization produces a new cell which develops into a tiny embryo.</a:t>
            </a: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True-Breeding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occurs in both animals &amp; plants where by they produce offspring identical to themselves. </a:t>
            </a:r>
          </a:p>
          <a:p>
            <a:endParaRPr lang="en-US" sz="1800" dirty="0"/>
          </a:p>
        </p:txBody>
      </p:sp>
      <p:pic>
        <p:nvPicPr>
          <p:cNvPr id="15" name="Picture 14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71350696-479C-4E57-A1A0-B9FB4AD415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464" r="7980"/>
          <a:stretch/>
        </p:blipFill>
        <p:spPr>
          <a:xfrm>
            <a:off x="5648323" y="219075"/>
            <a:ext cx="5419725" cy="579043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68429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76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4B0BE-BD04-433D-847E-2958597A1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2600">
                <a:solidFill>
                  <a:srgbClr val="FFFFFF"/>
                </a:solidFill>
                <a:latin typeface="Berlin Sans FB Demi" panose="020E0802020502020306" pitchFamily="34" charset="0"/>
              </a:rPr>
              <a:t>Mendel’s Experiment</a:t>
            </a:r>
            <a:endParaRPr lang="en-US" sz="2600">
              <a:solidFill>
                <a:srgbClr val="FFFF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5945A0C-F4DC-4CB6-88FD-F5380433E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19500" y="163297"/>
            <a:ext cx="5635624" cy="24799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6A1A6-E387-410D-BEA5-1A06C1E4D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0928" y="2782955"/>
            <a:ext cx="8301238" cy="3911748"/>
          </a:xfrm>
        </p:spPr>
        <p:txBody>
          <a:bodyPr>
            <a:normAutofit/>
          </a:bodyPr>
          <a:lstStyle/>
          <a:p>
            <a:pPr marL="0" indent="0" eaLnBrk="0" hangingPunct="0"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Gregor Mendel studied garden peas. Pea plants are usually self-pollinating. </a:t>
            </a:r>
          </a:p>
          <a:p>
            <a:pPr eaLnBrk="0" hangingPunct="0"/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Self-pollination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plant fertilizes itself.</a:t>
            </a:r>
          </a:p>
          <a:p>
            <a:pPr eaLnBrk="0" hangingPunct="0"/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means that the pollen (sperm) of one plant will fertilize the egg of the same plant. </a:t>
            </a:r>
          </a:p>
          <a:p>
            <a:pPr eaLnBrk="0" hangingPunct="0"/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seeds produced will inherit all of their characteristics from the single plant that bore them. </a:t>
            </a:r>
          </a:p>
          <a:p>
            <a:pPr eaLnBrk="0" hangingPunct="0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self-pollinating pea plants produced 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true-breeding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pure offspring. </a:t>
            </a:r>
          </a:p>
          <a:p>
            <a:pPr eaLnBrk="0" hangingPunct="0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would produce offspring identical to themselves.   </a:t>
            </a:r>
          </a:p>
          <a:p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936686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476</Words>
  <Application>Microsoft Office PowerPoint</Application>
  <PresentationFormat>Widescreen</PresentationFormat>
  <Paragraphs>65</Paragraphs>
  <Slides>19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Berlin Sans FB Demi</vt:lpstr>
      <vt:lpstr>Calibri</vt:lpstr>
      <vt:lpstr>Calibri Light</vt:lpstr>
      <vt:lpstr>Ink Free</vt:lpstr>
      <vt:lpstr>Times New Roman</vt:lpstr>
      <vt:lpstr>Office Theme</vt:lpstr>
      <vt:lpstr>Mendelian Genetics</vt:lpstr>
      <vt:lpstr>Genetic Terms</vt:lpstr>
      <vt:lpstr>Genetic Terms</vt:lpstr>
      <vt:lpstr>The Study of Genetics</vt:lpstr>
      <vt:lpstr>Gregory Mendel</vt:lpstr>
      <vt:lpstr>Mendelian Genetics</vt:lpstr>
      <vt:lpstr>Mendel studied</vt:lpstr>
      <vt:lpstr>Mendelian Genetics</vt:lpstr>
      <vt:lpstr>Mendel’s Experiment</vt:lpstr>
      <vt:lpstr>Mendelian Pea Plant Experiments</vt:lpstr>
      <vt:lpstr>Laws of Genetics</vt:lpstr>
      <vt:lpstr>Laws of Genetics</vt:lpstr>
      <vt:lpstr>Laws of Genetics</vt:lpstr>
      <vt:lpstr>Laws of Genetics</vt:lpstr>
      <vt:lpstr>Laws of Genetics</vt:lpstr>
      <vt:lpstr>Incomplete Dominance &amp;  Co-dominance</vt:lpstr>
      <vt:lpstr>Punnett Square</vt:lpstr>
      <vt:lpstr>Punnett Squares</vt:lpstr>
      <vt:lpstr>Monohybrid Cross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Mendelian Genetics</dc:title>
  <dc:creator>Edwin Davis</dc:creator>
  <cp:lastModifiedBy>edavis3@wcpschools.wcpss.local</cp:lastModifiedBy>
  <cp:revision>3</cp:revision>
  <dcterms:created xsi:type="dcterms:W3CDTF">2019-02-11T08:11:17Z</dcterms:created>
  <dcterms:modified xsi:type="dcterms:W3CDTF">2019-02-11T12:48:38Z</dcterms:modified>
</cp:coreProperties>
</file>