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315" r:id="rId3"/>
    <p:sldId id="263" r:id="rId4"/>
    <p:sldId id="313" r:id="rId5"/>
    <p:sldId id="259" r:id="rId6"/>
    <p:sldId id="264" r:id="rId7"/>
    <p:sldId id="257" r:id="rId8"/>
    <p:sldId id="261" r:id="rId9"/>
    <p:sldId id="265" r:id="rId10"/>
    <p:sldId id="329" r:id="rId11"/>
    <p:sldId id="268" r:id="rId12"/>
    <p:sldId id="323" r:id="rId13"/>
    <p:sldId id="324" r:id="rId14"/>
    <p:sldId id="330" r:id="rId15"/>
    <p:sldId id="331" r:id="rId16"/>
    <p:sldId id="345" r:id="rId17"/>
    <p:sldId id="280" r:id="rId18"/>
    <p:sldId id="348" r:id="rId19"/>
    <p:sldId id="346" r:id="rId20"/>
    <p:sldId id="269" r:id="rId21"/>
    <p:sldId id="270" r:id="rId22"/>
    <p:sldId id="318" r:id="rId23"/>
    <p:sldId id="282" r:id="rId24"/>
    <p:sldId id="283" r:id="rId25"/>
    <p:sldId id="319" r:id="rId26"/>
    <p:sldId id="320" r:id="rId27"/>
    <p:sldId id="354" r:id="rId28"/>
    <p:sldId id="321" r:id="rId29"/>
    <p:sldId id="322" r:id="rId30"/>
    <p:sldId id="273" r:id="rId31"/>
    <p:sldId id="276" r:id="rId32"/>
    <p:sldId id="308" r:id="rId33"/>
    <p:sldId id="309" r:id="rId34"/>
    <p:sldId id="310" r:id="rId35"/>
    <p:sldId id="326" r:id="rId36"/>
    <p:sldId id="328" r:id="rId37"/>
    <p:sldId id="35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72" d="100"/>
          <a:sy n="72" d="100"/>
        </p:scale>
        <p:origin x="78" y="4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3BCC11-6CEE-4C49-A48E-9B7A976084A4}" type="datetimeFigureOut">
              <a:rPr lang="en-US" smtClean="0"/>
              <a:t>3/21/2019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57E66F-455C-4D7E-9E49-75B76BBD0547}" type="slidenum">
              <a:rPr lang="en-US" smtClean="0"/>
              <a:t>‹#›</a:t>
            </a:fld>
            <a:endParaRPr lang="en-US"/>
          </a:p>
        </p:txBody>
      </p:sp>
    </p:spTree>
    <p:extLst>
      <p:ext uri="{BB962C8B-B14F-4D97-AF65-F5344CB8AC3E}">
        <p14:creationId xmlns:p14="http://schemas.microsoft.com/office/powerpoint/2010/main" val="1318118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13D4F844-82FA-4444-B0C9-17A49830CB12}"/>
              </a:ext>
            </a:extLst>
          </p:cNvPr>
          <p:cNvSpPr>
            <a:spLocks noGrp="1" noRot="1" noChangeAspect="1" noChangeArrowheads="1" noTextEdit="1"/>
          </p:cNvSpPr>
          <p:nvPr>
            <p:ph type="sldImg"/>
          </p:nvPr>
        </p:nvSpPr>
        <p:spPr>
          <a:ln/>
        </p:spPr>
      </p:sp>
      <p:sp>
        <p:nvSpPr>
          <p:cNvPr id="122883" name="Rectangle 3">
            <a:extLst>
              <a:ext uri="{FF2B5EF4-FFF2-40B4-BE49-F238E27FC236}">
                <a16:creationId xmlns:a16="http://schemas.microsoft.com/office/drawing/2014/main" id="{5DDD5BDC-1BFB-4843-8804-1F3DD954E8D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77BB5726-C47A-477B-82A1-45267B43D75D}"/>
              </a:ext>
            </a:extLst>
          </p:cNvPr>
          <p:cNvSpPr>
            <a:spLocks noGrp="1" noRot="1" noChangeAspect="1" noChangeArrowheads="1" noTextEdit="1"/>
          </p:cNvSpPr>
          <p:nvPr>
            <p:ph type="sldImg"/>
          </p:nvPr>
        </p:nvSpPr>
        <p:spPr>
          <a:ln/>
        </p:spPr>
      </p:sp>
      <p:sp>
        <p:nvSpPr>
          <p:cNvPr id="123907" name="Rectangle 3">
            <a:extLst>
              <a:ext uri="{FF2B5EF4-FFF2-40B4-BE49-F238E27FC236}">
                <a16:creationId xmlns:a16="http://schemas.microsoft.com/office/drawing/2014/main" id="{248E850F-9A5F-4C03-933D-63EC90A8E086}"/>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3A87F560-D8F4-47C6-8EA8-4DAF47DDD7CE}"/>
              </a:ext>
            </a:extLst>
          </p:cNvPr>
          <p:cNvSpPr>
            <a:spLocks noGrp="1" noRot="1" noChangeAspect="1" noChangeArrowheads="1" noTextEdit="1"/>
          </p:cNvSpPr>
          <p:nvPr>
            <p:ph type="sldImg"/>
          </p:nvPr>
        </p:nvSpPr>
        <p:spPr>
          <a:ln/>
        </p:spPr>
      </p:sp>
      <p:sp>
        <p:nvSpPr>
          <p:cNvPr id="124931" name="Rectangle 3">
            <a:extLst>
              <a:ext uri="{FF2B5EF4-FFF2-40B4-BE49-F238E27FC236}">
                <a16:creationId xmlns:a16="http://schemas.microsoft.com/office/drawing/2014/main" id="{69FA017C-B890-4D20-A716-61256FF7FE0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9B70FAA-B1FC-4E51-AD7E-6D4996092F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859F8CE-025F-46EC-805D-C11A8C793DF9}" type="slidenum">
              <a:rPr lang="en-US" altLang="en-US" smtClean="0"/>
              <a:pPr>
                <a:spcBef>
                  <a:spcPct val="0"/>
                </a:spcBef>
              </a:pPr>
              <a:t>32</a:t>
            </a:fld>
            <a:endParaRPr lang="en-US" altLang="en-US"/>
          </a:p>
        </p:txBody>
      </p:sp>
      <p:sp>
        <p:nvSpPr>
          <p:cNvPr id="23555" name="Rectangle 2">
            <a:extLst>
              <a:ext uri="{FF2B5EF4-FFF2-40B4-BE49-F238E27FC236}">
                <a16:creationId xmlns:a16="http://schemas.microsoft.com/office/drawing/2014/main" id="{77D9FEE4-6BC5-4826-8910-62EA40759060}"/>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BBB59AA0-DC45-47BD-9BDB-B7BF85EE7B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altLang="en-US" sz="1000">
                <a:latin typeface="Arial" panose="020B0604020202020204" pitchFamily="34" charset="0"/>
              </a:rPr>
              <a:t>24100 ADH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E0AD3-8929-4FED-8B05-ACFA88F4FB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D21198-F166-427B-A5CB-9B613379C2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8B7739-FAEE-4320-8288-D5D7E3085FB9}"/>
              </a:ext>
            </a:extLst>
          </p:cNvPr>
          <p:cNvSpPr>
            <a:spLocks noGrp="1"/>
          </p:cNvSpPr>
          <p:nvPr>
            <p:ph type="dt" sz="half" idx="10"/>
          </p:nvPr>
        </p:nvSpPr>
        <p:spPr/>
        <p:txBody>
          <a:bodyPr/>
          <a:lstStyle/>
          <a:p>
            <a:fld id="{84EB085E-7A0C-4DEA-9C37-0D0CDF7540AB}" type="datetime1">
              <a:rPr lang="en-US" smtClean="0"/>
              <a:t>3/21/2019</a:t>
            </a:fld>
            <a:endParaRPr lang="en-US"/>
          </a:p>
        </p:txBody>
      </p:sp>
      <p:sp>
        <p:nvSpPr>
          <p:cNvPr id="5" name="Footer Placeholder 4">
            <a:extLst>
              <a:ext uri="{FF2B5EF4-FFF2-40B4-BE49-F238E27FC236}">
                <a16:creationId xmlns:a16="http://schemas.microsoft.com/office/drawing/2014/main" id="{FB71E70B-DFE3-4BA9-8461-7E5B946B7234}"/>
              </a:ext>
            </a:extLst>
          </p:cNvPr>
          <p:cNvSpPr>
            <a:spLocks noGrp="1"/>
          </p:cNvSpPr>
          <p:nvPr>
            <p:ph type="ftr" sz="quarter" idx="11"/>
          </p:nvPr>
        </p:nvSpPr>
        <p:spPr/>
        <p:txBody>
          <a:bodyPr/>
          <a:lstStyle/>
          <a:p>
            <a:r>
              <a:rPr lang="en-US"/>
              <a:t>Chapter 13 </a:t>
            </a:r>
          </a:p>
        </p:txBody>
      </p:sp>
      <p:sp>
        <p:nvSpPr>
          <p:cNvPr id="6" name="Slide Number Placeholder 5">
            <a:extLst>
              <a:ext uri="{FF2B5EF4-FFF2-40B4-BE49-F238E27FC236}">
                <a16:creationId xmlns:a16="http://schemas.microsoft.com/office/drawing/2014/main" id="{BFEF3418-022D-4E71-9681-8BCF50ABFBF9}"/>
              </a:ext>
            </a:extLst>
          </p:cNvPr>
          <p:cNvSpPr>
            <a:spLocks noGrp="1"/>
          </p:cNvSpPr>
          <p:nvPr>
            <p:ph type="sldNum" sz="quarter" idx="12"/>
          </p:nvPr>
        </p:nvSpPr>
        <p:spPr/>
        <p:txBody>
          <a:bodyPr/>
          <a:lstStyle/>
          <a:p>
            <a:fld id="{F68E7A60-72E9-4BD2-9C03-E7E3DB9DF56A}" type="slidenum">
              <a:rPr lang="en-US" smtClean="0"/>
              <a:t>‹#›</a:t>
            </a:fld>
            <a:endParaRPr lang="en-US"/>
          </a:p>
        </p:txBody>
      </p:sp>
    </p:spTree>
    <p:extLst>
      <p:ext uri="{BB962C8B-B14F-4D97-AF65-F5344CB8AC3E}">
        <p14:creationId xmlns:p14="http://schemas.microsoft.com/office/powerpoint/2010/main" val="352283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3D43F-4FDE-46B9-B3F9-82F4546728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380AFE-A602-400A-AB7F-5F5003CB15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0BA498-F864-4D27-B715-6F15DF21A547}"/>
              </a:ext>
            </a:extLst>
          </p:cNvPr>
          <p:cNvSpPr>
            <a:spLocks noGrp="1"/>
          </p:cNvSpPr>
          <p:nvPr>
            <p:ph type="dt" sz="half" idx="10"/>
          </p:nvPr>
        </p:nvSpPr>
        <p:spPr/>
        <p:txBody>
          <a:bodyPr/>
          <a:lstStyle/>
          <a:p>
            <a:fld id="{6AEB4852-69E0-45F8-AE49-F6E3F2390A11}" type="datetime1">
              <a:rPr lang="en-US" smtClean="0"/>
              <a:t>3/21/2019</a:t>
            </a:fld>
            <a:endParaRPr lang="en-US"/>
          </a:p>
        </p:txBody>
      </p:sp>
      <p:sp>
        <p:nvSpPr>
          <p:cNvPr id="5" name="Footer Placeholder 4">
            <a:extLst>
              <a:ext uri="{FF2B5EF4-FFF2-40B4-BE49-F238E27FC236}">
                <a16:creationId xmlns:a16="http://schemas.microsoft.com/office/drawing/2014/main" id="{58753DA5-C77E-4949-A3C3-278D746B7127}"/>
              </a:ext>
            </a:extLst>
          </p:cNvPr>
          <p:cNvSpPr>
            <a:spLocks noGrp="1"/>
          </p:cNvSpPr>
          <p:nvPr>
            <p:ph type="ftr" sz="quarter" idx="11"/>
          </p:nvPr>
        </p:nvSpPr>
        <p:spPr/>
        <p:txBody>
          <a:bodyPr/>
          <a:lstStyle/>
          <a:p>
            <a:r>
              <a:rPr lang="en-US"/>
              <a:t>Chapter 13 </a:t>
            </a:r>
          </a:p>
        </p:txBody>
      </p:sp>
      <p:sp>
        <p:nvSpPr>
          <p:cNvPr id="6" name="Slide Number Placeholder 5">
            <a:extLst>
              <a:ext uri="{FF2B5EF4-FFF2-40B4-BE49-F238E27FC236}">
                <a16:creationId xmlns:a16="http://schemas.microsoft.com/office/drawing/2014/main" id="{ED652DDD-60EC-427A-BE9A-6EEA9FD7BFFD}"/>
              </a:ext>
            </a:extLst>
          </p:cNvPr>
          <p:cNvSpPr>
            <a:spLocks noGrp="1"/>
          </p:cNvSpPr>
          <p:nvPr>
            <p:ph type="sldNum" sz="quarter" idx="12"/>
          </p:nvPr>
        </p:nvSpPr>
        <p:spPr/>
        <p:txBody>
          <a:bodyPr/>
          <a:lstStyle/>
          <a:p>
            <a:fld id="{F68E7A60-72E9-4BD2-9C03-E7E3DB9DF56A}" type="slidenum">
              <a:rPr lang="en-US" smtClean="0"/>
              <a:t>‹#›</a:t>
            </a:fld>
            <a:endParaRPr lang="en-US"/>
          </a:p>
        </p:txBody>
      </p:sp>
    </p:spTree>
    <p:extLst>
      <p:ext uri="{BB962C8B-B14F-4D97-AF65-F5344CB8AC3E}">
        <p14:creationId xmlns:p14="http://schemas.microsoft.com/office/powerpoint/2010/main" val="3218000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4FD701-9E5E-40BB-B06B-E6D23FE7A5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6FEE90-3A67-4A69-9055-AFFECBCEC5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A2B452-2B72-4383-B3F2-1419110B3B51}"/>
              </a:ext>
            </a:extLst>
          </p:cNvPr>
          <p:cNvSpPr>
            <a:spLocks noGrp="1"/>
          </p:cNvSpPr>
          <p:nvPr>
            <p:ph type="dt" sz="half" idx="10"/>
          </p:nvPr>
        </p:nvSpPr>
        <p:spPr/>
        <p:txBody>
          <a:bodyPr/>
          <a:lstStyle/>
          <a:p>
            <a:fld id="{57C050AE-C27A-44BE-BF5D-C2B6D3752673}" type="datetime1">
              <a:rPr lang="en-US" smtClean="0"/>
              <a:t>3/21/2019</a:t>
            </a:fld>
            <a:endParaRPr lang="en-US"/>
          </a:p>
        </p:txBody>
      </p:sp>
      <p:sp>
        <p:nvSpPr>
          <p:cNvPr id="5" name="Footer Placeholder 4">
            <a:extLst>
              <a:ext uri="{FF2B5EF4-FFF2-40B4-BE49-F238E27FC236}">
                <a16:creationId xmlns:a16="http://schemas.microsoft.com/office/drawing/2014/main" id="{5798BBC1-4731-4511-8CEB-D5F880EC0280}"/>
              </a:ext>
            </a:extLst>
          </p:cNvPr>
          <p:cNvSpPr>
            <a:spLocks noGrp="1"/>
          </p:cNvSpPr>
          <p:nvPr>
            <p:ph type="ftr" sz="quarter" idx="11"/>
          </p:nvPr>
        </p:nvSpPr>
        <p:spPr/>
        <p:txBody>
          <a:bodyPr/>
          <a:lstStyle/>
          <a:p>
            <a:r>
              <a:rPr lang="en-US"/>
              <a:t>Chapter 13 </a:t>
            </a:r>
          </a:p>
        </p:txBody>
      </p:sp>
      <p:sp>
        <p:nvSpPr>
          <p:cNvPr id="6" name="Slide Number Placeholder 5">
            <a:extLst>
              <a:ext uri="{FF2B5EF4-FFF2-40B4-BE49-F238E27FC236}">
                <a16:creationId xmlns:a16="http://schemas.microsoft.com/office/drawing/2014/main" id="{4E2942A4-0D53-4369-8686-7436384F58B9}"/>
              </a:ext>
            </a:extLst>
          </p:cNvPr>
          <p:cNvSpPr>
            <a:spLocks noGrp="1"/>
          </p:cNvSpPr>
          <p:nvPr>
            <p:ph type="sldNum" sz="quarter" idx="12"/>
          </p:nvPr>
        </p:nvSpPr>
        <p:spPr/>
        <p:txBody>
          <a:bodyPr/>
          <a:lstStyle/>
          <a:p>
            <a:fld id="{F68E7A60-72E9-4BD2-9C03-E7E3DB9DF56A}" type="slidenum">
              <a:rPr lang="en-US" smtClean="0"/>
              <a:t>‹#›</a:t>
            </a:fld>
            <a:endParaRPr lang="en-US"/>
          </a:p>
        </p:txBody>
      </p:sp>
    </p:spTree>
    <p:extLst>
      <p:ext uri="{BB962C8B-B14F-4D97-AF65-F5344CB8AC3E}">
        <p14:creationId xmlns:p14="http://schemas.microsoft.com/office/powerpoint/2010/main" val="3512832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38CD8-862B-44AB-B7AD-E3BBBBFFD0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F1E381-F6A2-4055-9FEA-1298B1399E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3C05A3-DCC9-4886-9616-D80E086945E9}"/>
              </a:ext>
            </a:extLst>
          </p:cNvPr>
          <p:cNvSpPr>
            <a:spLocks noGrp="1"/>
          </p:cNvSpPr>
          <p:nvPr>
            <p:ph type="dt" sz="half" idx="10"/>
          </p:nvPr>
        </p:nvSpPr>
        <p:spPr/>
        <p:txBody>
          <a:bodyPr/>
          <a:lstStyle/>
          <a:p>
            <a:fld id="{832AB893-4852-4F81-B6BB-380B9A27377F}" type="datetime1">
              <a:rPr lang="en-US" smtClean="0"/>
              <a:t>3/21/2019</a:t>
            </a:fld>
            <a:endParaRPr lang="en-US"/>
          </a:p>
        </p:txBody>
      </p:sp>
      <p:sp>
        <p:nvSpPr>
          <p:cNvPr id="5" name="Footer Placeholder 4">
            <a:extLst>
              <a:ext uri="{FF2B5EF4-FFF2-40B4-BE49-F238E27FC236}">
                <a16:creationId xmlns:a16="http://schemas.microsoft.com/office/drawing/2014/main" id="{9197548C-C90D-472F-A2FB-16B6571117F5}"/>
              </a:ext>
            </a:extLst>
          </p:cNvPr>
          <p:cNvSpPr>
            <a:spLocks noGrp="1"/>
          </p:cNvSpPr>
          <p:nvPr>
            <p:ph type="ftr" sz="quarter" idx="11"/>
          </p:nvPr>
        </p:nvSpPr>
        <p:spPr/>
        <p:txBody>
          <a:bodyPr/>
          <a:lstStyle/>
          <a:p>
            <a:r>
              <a:rPr lang="en-US"/>
              <a:t>Chapter 13 </a:t>
            </a:r>
          </a:p>
        </p:txBody>
      </p:sp>
      <p:sp>
        <p:nvSpPr>
          <p:cNvPr id="6" name="Slide Number Placeholder 5">
            <a:extLst>
              <a:ext uri="{FF2B5EF4-FFF2-40B4-BE49-F238E27FC236}">
                <a16:creationId xmlns:a16="http://schemas.microsoft.com/office/drawing/2014/main" id="{6E324885-B87C-4FB5-85C6-D8382E653B1D}"/>
              </a:ext>
            </a:extLst>
          </p:cNvPr>
          <p:cNvSpPr>
            <a:spLocks noGrp="1"/>
          </p:cNvSpPr>
          <p:nvPr>
            <p:ph type="sldNum" sz="quarter" idx="12"/>
          </p:nvPr>
        </p:nvSpPr>
        <p:spPr/>
        <p:txBody>
          <a:bodyPr/>
          <a:lstStyle/>
          <a:p>
            <a:fld id="{F68E7A60-72E9-4BD2-9C03-E7E3DB9DF56A}" type="slidenum">
              <a:rPr lang="en-US" smtClean="0"/>
              <a:t>‹#›</a:t>
            </a:fld>
            <a:endParaRPr lang="en-US"/>
          </a:p>
        </p:txBody>
      </p:sp>
    </p:spTree>
    <p:extLst>
      <p:ext uri="{BB962C8B-B14F-4D97-AF65-F5344CB8AC3E}">
        <p14:creationId xmlns:p14="http://schemas.microsoft.com/office/powerpoint/2010/main" val="2892215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AACB1-0715-4497-B672-04F07929CF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6ABA15-0DF2-4D10-BF99-E6FB16DFF8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14367D-5A8C-4D0B-AA89-BA4718763AE4}"/>
              </a:ext>
            </a:extLst>
          </p:cNvPr>
          <p:cNvSpPr>
            <a:spLocks noGrp="1"/>
          </p:cNvSpPr>
          <p:nvPr>
            <p:ph type="dt" sz="half" idx="10"/>
          </p:nvPr>
        </p:nvSpPr>
        <p:spPr/>
        <p:txBody>
          <a:bodyPr/>
          <a:lstStyle/>
          <a:p>
            <a:fld id="{D59D4570-4C37-4BE4-9E73-CEB769F7B31C}" type="datetime1">
              <a:rPr lang="en-US" smtClean="0"/>
              <a:t>3/21/2019</a:t>
            </a:fld>
            <a:endParaRPr lang="en-US"/>
          </a:p>
        </p:txBody>
      </p:sp>
      <p:sp>
        <p:nvSpPr>
          <p:cNvPr id="5" name="Footer Placeholder 4">
            <a:extLst>
              <a:ext uri="{FF2B5EF4-FFF2-40B4-BE49-F238E27FC236}">
                <a16:creationId xmlns:a16="http://schemas.microsoft.com/office/drawing/2014/main" id="{3E82D4F9-7663-4C03-A565-412A455F6976}"/>
              </a:ext>
            </a:extLst>
          </p:cNvPr>
          <p:cNvSpPr>
            <a:spLocks noGrp="1"/>
          </p:cNvSpPr>
          <p:nvPr>
            <p:ph type="ftr" sz="quarter" idx="11"/>
          </p:nvPr>
        </p:nvSpPr>
        <p:spPr/>
        <p:txBody>
          <a:bodyPr/>
          <a:lstStyle/>
          <a:p>
            <a:r>
              <a:rPr lang="en-US"/>
              <a:t>Chapter 13 </a:t>
            </a:r>
          </a:p>
        </p:txBody>
      </p:sp>
      <p:sp>
        <p:nvSpPr>
          <p:cNvPr id="6" name="Slide Number Placeholder 5">
            <a:extLst>
              <a:ext uri="{FF2B5EF4-FFF2-40B4-BE49-F238E27FC236}">
                <a16:creationId xmlns:a16="http://schemas.microsoft.com/office/drawing/2014/main" id="{07DC2B28-4D58-4D2D-AF7D-B60169E19301}"/>
              </a:ext>
            </a:extLst>
          </p:cNvPr>
          <p:cNvSpPr>
            <a:spLocks noGrp="1"/>
          </p:cNvSpPr>
          <p:nvPr>
            <p:ph type="sldNum" sz="quarter" idx="12"/>
          </p:nvPr>
        </p:nvSpPr>
        <p:spPr/>
        <p:txBody>
          <a:bodyPr/>
          <a:lstStyle/>
          <a:p>
            <a:fld id="{F68E7A60-72E9-4BD2-9C03-E7E3DB9DF56A}" type="slidenum">
              <a:rPr lang="en-US" smtClean="0"/>
              <a:t>‹#›</a:t>
            </a:fld>
            <a:endParaRPr lang="en-US"/>
          </a:p>
        </p:txBody>
      </p:sp>
    </p:spTree>
    <p:extLst>
      <p:ext uri="{BB962C8B-B14F-4D97-AF65-F5344CB8AC3E}">
        <p14:creationId xmlns:p14="http://schemas.microsoft.com/office/powerpoint/2010/main" val="1876099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24901-25BC-4527-84EB-A8DAD2D9D1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77A7A7-7ABD-4377-B4DD-63FC9E963B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4F7ED5-F134-44F0-BBF9-46722E6A64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ABD874-1458-44FF-8505-C51A83156D76}"/>
              </a:ext>
            </a:extLst>
          </p:cNvPr>
          <p:cNvSpPr>
            <a:spLocks noGrp="1"/>
          </p:cNvSpPr>
          <p:nvPr>
            <p:ph type="dt" sz="half" idx="10"/>
          </p:nvPr>
        </p:nvSpPr>
        <p:spPr/>
        <p:txBody>
          <a:bodyPr/>
          <a:lstStyle/>
          <a:p>
            <a:fld id="{79CC0EAA-BE34-4C7F-8634-2C964A63F534}" type="datetime1">
              <a:rPr lang="en-US" smtClean="0"/>
              <a:t>3/21/2019</a:t>
            </a:fld>
            <a:endParaRPr lang="en-US"/>
          </a:p>
        </p:txBody>
      </p:sp>
      <p:sp>
        <p:nvSpPr>
          <p:cNvPr id="6" name="Footer Placeholder 5">
            <a:extLst>
              <a:ext uri="{FF2B5EF4-FFF2-40B4-BE49-F238E27FC236}">
                <a16:creationId xmlns:a16="http://schemas.microsoft.com/office/drawing/2014/main" id="{C67906DD-5D19-44DD-A741-51DE55E374E1}"/>
              </a:ext>
            </a:extLst>
          </p:cNvPr>
          <p:cNvSpPr>
            <a:spLocks noGrp="1"/>
          </p:cNvSpPr>
          <p:nvPr>
            <p:ph type="ftr" sz="quarter" idx="11"/>
          </p:nvPr>
        </p:nvSpPr>
        <p:spPr/>
        <p:txBody>
          <a:bodyPr/>
          <a:lstStyle/>
          <a:p>
            <a:r>
              <a:rPr lang="en-US"/>
              <a:t>Chapter 13 </a:t>
            </a:r>
          </a:p>
        </p:txBody>
      </p:sp>
      <p:sp>
        <p:nvSpPr>
          <p:cNvPr id="7" name="Slide Number Placeholder 6">
            <a:extLst>
              <a:ext uri="{FF2B5EF4-FFF2-40B4-BE49-F238E27FC236}">
                <a16:creationId xmlns:a16="http://schemas.microsoft.com/office/drawing/2014/main" id="{3D089F06-BE52-4328-839E-22BF6111F532}"/>
              </a:ext>
            </a:extLst>
          </p:cNvPr>
          <p:cNvSpPr>
            <a:spLocks noGrp="1"/>
          </p:cNvSpPr>
          <p:nvPr>
            <p:ph type="sldNum" sz="quarter" idx="12"/>
          </p:nvPr>
        </p:nvSpPr>
        <p:spPr/>
        <p:txBody>
          <a:bodyPr/>
          <a:lstStyle/>
          <a:p>
            <a:fld id="{F68E7A60-72E9-4BD2-9C03-E7E3DB9DF56A}" type="slidenum">
              <a:rPr lang="en-US" smtClean="0"/>
              <a:t>‹#›</a:t>
            </a:fld>
            <a:endParaRPr lang="en-US"/>
          </a:p>
        </p:txBody>
      </p:sp>
    </p:spTree>
    <p:extLst>
      <p:ext uri="{BB962C8B-B14F-4D97-AF65-F5344CB8AC3E}">
        <p14:creationId xmlns:p14="http://schemas.microsoft.com/office/powerpoint/2010/main" val="4112120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72D0-0CBA-40B6-8246-57297445ED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9949F2-6C7D-460A-8A22-4C47B4F8AA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AD85E0-93FB-40CE-A715-048E098336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DE8253-939B-4181-AA02-B5652B06D7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4E8C51-E1E2-425B-93E7-05E56A86DD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C561CA-FB87-4759-B94E-2AC5E7CB28E2}"/>
              </a:ext>
            </a:extLst>
          </p:cNvPr>
          <p:cNvSpPr>
            <a:spLocks noGrp="1"/>
          </p:cNvSpPr>
          <p:nvPr>
            <p:ph type="dt" sz="half" idx="10"/>
          </p:nvPr>
        </p:nvSpPr>
        <p:spPr/>
        <p:txBody>
          <a:bodyPr/>
          <a:lstStyle/>
          <a:p>
            <a:fld id="{172E2EA3-C8AA-41C5-BBF2-9D662897F91A}" type="datetime1">
              <a:rPr lang="en-US" smtClean="0"/>
              <a:t>3/21/2019</a:t>
            </a:fld>
            <a:endParaRPr lang="en-US"/>
          </a:p>
        </p:txBody>
      </p:sp>
      <p:sp>
        <p:nvSpPr>
          <p:cNvPr id="8" name="Footer Placeholder 7">
            <a:extLst>
              <a:ext uri="{FF2B5EF4-FFF2-40B4-BE49-F238E27FC236}">
                <a16:creationId xmlns:a16="http://schemas.microsoft.com/office/drawing/2014/main" id="{CFD8FB54-51A7-4737-832A-10B56B2D1C7B}"/>
              </a:ext>
            </a:extLst>
          </p:cNvPr>
          <p:cNvSpPr>
            <a:spLocks noGrp="1"/>
          </p:cNvSpPr>
          <p:nvPr>
            <p:ph type="ftr" sz="quarter" idx="11"/>
          </p:nvPr>
        </p:nvSpPr>
        <p:spPr/>
        <p:txBody>
          <a:bodyPr/>
          <a:lstStyle/>
          <a:p>
            <a:r>
              <a:rPr lang="en-US"/>
              <a:t>Chapter 13 </a:t>
            </a:r>
          </a:p>
        </p:txBody>
      </p:sp>
      <p:sp>
        <p:nvSpPr>
          <p:cNvPr id="9" name="Slide Number Placeholder 8">
            <a:extLst>
              <a:ext uri="{FF2B5EF4-FFF2-40B4-BE49-F238E27FC236}">
                <a16:creationId xmlns:a16="http://schemas.microsoft.com/office/drawing/2014/main" id="{632FAB9A-3D1F-45B4-AB33-823E00E1088E}"/>
              </a:ext>
            </a:extLst>
          </p:cNvPr>
          <p:cNvSpPr>
            <a:spLocks noGrp="1"/>
          </p:cNvSpPr>
          <p:nvPr>
            <p:ph type="sldNum" sz="quarter" idx="12"/>
          </p:nvPr>
        </p:nvSpPr>
        <p:spPr/>
        <p:txBody>
          <a:bodyPr/>
          <a:lstStyle/>
          <a:p>
            <a:fld id="{F68E7A60-72E9-4BD2-9C03-E7E3DB9DF56A}" type="slidenum">
              <a:rPr lang="en-US" smtClean="0"/>
              <a:t>‹#›</a:t>
            </a:fld>
            <a:endParaRPr lang="en-US"/>
          </a:p>
        </p:txBody>
      </p:sp>
    </p:spTree>
    <p:extLst>
      <p:ext uri="{BB962C8B-B14F-4D97-AF65-F5344CB8AC3E}">
        <p14:creationId xmlns:p14="http://schemas.microsoft.com/office/powerpoint/2010/main" val="2660186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07D14-22A3-455D-A43C-ECF4ED3877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E56E20-981E-455C-AD8E-702560B37C89}"/>
              </a:ext>
            </a:extLst>
          </p:cNvPr>
          <p:cNvSpPr>
            <a:spLocks noGrp="1"/>
          </p:cNvSpPr>
          <p:nvPr>
            <p:ph type="dt" sz="half" idx="10"/>
          </p:nvPr>
        </p:nvSpPr>
        <p:spPr/>
        <p:txBody>
          <a:bodyPr/>
          <a:lstStyle/>
          <a:p>
            <a:fld id="{B2F50079-531D-4C92-9979-F092ED07307A}" type="datetime1">
              <a:rPr lang="en-US" smtClean="0"/>
              <a:t>3/21/2019</a:t>
            </a:fld>
            <a:endParaRPr lang="en-US"/>
          </a:p>
        </p:txBody>
      </p:sp>
      <p:sp>
        <p:nvSpPr>
          <p:cNvPr id="4" name="Footer Placeholder 3">
            <a:extLst>
              <a:ext uri="{FF2B5EF4-FFF2-40B4-BE49-F238E27FC236}">
                <a16:creationId xmlns:a16="http://schemas.microsoft.com/office/drawing/2014/main" id="{F1724234-FB81-4C2A-8081-55B3C07AF549}"/>
              </a:ext>
            </a:extLst>
          </p:cNvPr>
          <p:cNvSpPr>
            <a:spLocks noGrp="1"/>
          </p:cNvSpPr>
          <p:nvPr>
            <p:ph type="ftr" sz="quarter" idx="11"/>
          </p:nvPr>
        </p:nvSpPr>
        <p:spPr/>
        <p:txBody>
          <a:bodyPr/>
          <a:lstStyle/>
          <a:p>
            <a:r>
              <a:rPr lang="en-US"/>
              <a:t>Chapter 13 </a:t>
            </a:r>
          </a:p>
        </p:txBody>
      </p:sp>
      <p:sp>
        <p:nvSpPr>
          <p:cNvPr id="5" name="Slide Number Placeholder 4">
            <a:extLst>
              <a:ext uri="{FF2B5EF4-FFF2-40B4-BE49-F238E27FC236}">
                <a16:creationId xmlns:a16="http://schemas.microsoft.com/office/drawing/2014/main" id="{49AD57BA-83C4-4870-9489-F61AE624785E}"/>
              </a:ext>
            </a:extLst>
          </p:cNvPr>
          <p:cNvSpPr>
            <a:spLocks noGrp="1"/>
          </p:cNvSpPr>
          <p:nvPr>
            <p:ph type="sldNum" sz="quarter" idx="12"/>
          </p:nvPr>
        </p:nvSpPr>
        <p:spPr/>
        <p:txBody>
          <a:bodyPr/>
          <a:lstStyle/>
          <a:p>
            <a:fld id="{F68E7A60-72E9-4BD2-9C03-E7E3DB9DF56A}" type="slidenum">
              <a:rPr lang="en-US" smtClean="0"/>
              <a:t>‹#›</a:t>
            </a:fld>
            <a:endParaRPr lang="en-US"/>
          </a:p>
        </p:txBody>
      </p:sp>
    </p:spTree>
    <p:extLst>
      <p:ext uri="{BB962C8B-B14F-4D97-AF65-F5344CB8AC3E}">
        <p14:creationId xmlns:p14="http://schemas.microsoft.com/office/powerpoint/2010/main" val="2323797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616886-320F-4CA0-8C57-8A733E7F2FA3}"/>
              </a:ext>
            </a:extLst>
          </p:cNvPr>
          <p:cNvSpPr>
            <a:spLocks noGrp="1"/>
          </p:cNvSpPr>
          <p:nvPr>
            <p:ph type="dt" sz="half" idx="10"/>
          </p:nvPr>
        </p:nvSpPr>
        <p:spPr/>
        <p:txBody>
          <a:bodyPr/>
          <a:lstStyle/>
          <a:p>
            <a:fld id="{ED9988A4-9DB3-4D1D-AED5-D7F66F9BBFE6}" type="datetime1">
              <a:rPr lang="en-US" smtClean="0"/>
              <a:t>3/21/2019</a:t>
            </a:fld>
            <a:endParaRPr lang="en-US"/>
          </a:p>
        </p:txBody>
      </p:sp>
      <p:sp>
        <p:nvSpPr>
          <p:cNvPr id="3" name="Footer Placeholder 2">
            <a:extLst>
              <a:ext uri="{FF2B5EF4-FFF2-40B4-BE49-F238E27FC236}">
                <a16:creationId xmlns:a16="http://schemas.microsoft.com/office/drawing/2014/main" id="{611C41AF-F1CE-4B0E-AA70-6EE3A54518C7}"/>
              </a:ext>
            </a:extLst>
          </p:cNvPr>
          <p:cNvSpPr>
            <a:spLocks noGrp="1"/>
          </p:cNvSpPr>
          <p:nvPr>
            <p:ph type="ftr" sz="quarter" idx="11"/>
          </p:nvPr>
        </p:nvSpPr>
        <p:spPr/>
        <p:txBody>
          <a:bodyPr/>
          <a:lstStyle/>
          <a:p>
            <a:r>
              <a:rPr lang="en-US"/>
              <a:t>Chapter 13 </a:t>
            </a:r>
          </a:p>
        </p:txBody>
      </p:sp>
      <p:sp>
        <p:nvSpPr>
          <p:cNvPr id="4" name="Slide Number Placeholder 3">
            <a:extLst>
              <a:ext uri="{FF2B5EF4-FFF2-40B4-BE49-F238E27FC236}">
                <a16:creationId xmlns:a16="http://schemas.microsoft.com/office/drawing/2014/main" id="{46E43F4D-3F92-4DBF-9C34-EFD2DB1DBFE9}"/>
              </a:ext>
            </a:extLst>
          </p:cNvPr>
          <p:cNvSpPr>
            <a:spLocks noGrp="1"/>
          </p:cNvSpPr>
          <p:nvPr>
            <p:ph type="sldNum" sz="quarter" idx="12"/>
          </p:nvPr>
        </p:nvSpPr>
        <p:spPr/>
        <p:txBody>
          <a:bodyPr/>
          <a:lstStyle/>
          <a:p>
            <a:fld id="{F68E7A60-72E9-4BD2-9C03-E7E3DB9DF56A}" type="slidenum">
              <a:rPr lang="en-US" smtClean="0"/>
              <a:t>‹#›</a:t>
            </a:fld>
            <a:endParaRPr lang="en-US"/>
          </a:p>
        </p:txBody>
      </p:sp>
    </p:spTree>
    <p:extLst>
      <p:ext uri="{BB962C8B-B14F-4D97-AF65-F5344CB8AC3E}">
        <p14:creationId xmlns:p14="http://schemas.microsoft.com/office/powerpoint/2010/main" val="952351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58449-BB0F-45FC-9559-DC39C7C24D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0D7682-94D5-458A-B44A-1A656B24A3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E155CD-6994-4991-8973-A0C00E2A48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4394D-38C3-4EDD-99EE-73B3FCA9AC9D}"/>
              </a:ext>
            </a:extLst>
          </p:cNvPr>
          <p:cNvSpPr>
            <a:spLocks noGrp="1"/>
          </p:cNvSpPr>
          <p:nvPr>
            <p:ph type="dt" sz="half" idx="10"/>
          </p:nvPr>
        </p:nvSpPr>
        <p:spPr/>
        <p:txBody>
          <a:bodyPr/>
          <a:lstStyle/>
          <a:p>
            <a:fld id="{A25C3200-F28C-4813-A60A-BCB5846A8D8C}" type="datetime1">
              <a:rPr lang="en-US" smtClean="0"/>
              <a:t>3/21/2019</a:t>
            </a:fld>
            <a:endParaRPr lang="en-US"/>
          </a:p>
        </p:txBody>
      </p:sp>
      <p:sp>
        <p:nvSpPr>
          <p:cNvPr id="6" name="Footer Placeholder 5">
            <a:extLst>
              <a:ext uri="{FF2B5EF4-FFF2-40B4-BE49-F238E27FC236}">
                <a16:creationId xmlns:a16="http://schemas.microsoft.com/office/drawing/2014/main" id="{C19E4756-22F2-470D-8009-BA9BD4A93FC1}"/>
              </a:ext>
            </a:extLst>
          </p:cNvPr>
          <p:cNvSpPr>
            <a:spLocks noGrp="1"/>
          </p:cNvSpPr>
          <p:nvPr>
            <p:ph type="ftr" sz="quarter" idx="11"/>
          </p:nvPr>
        </p:nvSpPr>
        <p:spPr/>
        <p:txBody>
          <a:bodyPr/>
          <a:lstStyle/>
          <a:p>
            <a:r>
              <a:rPr lang="en-US"/>
              <a:t>Chapter 13 </a:t>
            </a:r>
          </a:p>
        </p:txBody>
      </p:sp>
      <p:sp>
        <p:nvSpPr>
          <p:cNvPr id="7" name="Slide Number Placeholder 6">
            <a:extLst>
              <a:ext uri="{FF2B5EF4-FFF2-40B4-BE49-F238E27FC236}">
                <a16:creationId xmlns:a16="http://schemas.microsoft.com/office/drawing/2014/main" id="{94E2D54D-F5BE-4381-A46C-16BC0FCAD8AC}"/>
              </a:ext>
            </a:extLst>
          </p:cNvPr>
          <p:cNvSpPr>
            <a:spLocks noGrp="1"/>
          </p:cNvSpPr>
          <p:nvPr>
            <p:ph type="sldNum" sz="quarter" idx="12"/>
          </p:nvPr>
        </p:nvSpPr>
        <p:spPr/>
        <p:txBody>
          <a:bodyPr/>
          <a:lstStyle/>
          <a:p>
            <a:fld id="{F68E7A60-72E9-4BD2-9C03-E7E3DB9DF56A}" type="slidenum">
              <a:rPr lang="en-US" smtClean="0"/>
              <a:t>‹#›</a:t>
            </a:fld>
            <a:endParaRPr lang="en-US"/>
          </a:p>
        </p:txBody>
      </p:sp>
    </p:spTree>
    <p:extLst>
      <p:ext uri="{BB962C8B-B14F-4D97-AF65-F5344CB8AC3E}">
        <p14:creationId xmlns:p14="http://schemas.microsoft.com/office/powerpoint/2010/main" val="1747030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E3C01-95C9-4232-9EE4-4E72302B19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534DA1-4896-4EFD-A291-04EA48366B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5B1014-F806-4683-B07A-77D1C1F3C5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93E344-83A7-4029-A5F3-BAABC0784514}"/>
              </a:ext>
            </a:extLst>
          </p:cNvPr>
          <p:cNvSpPr>
            <a:spLocks noGrp="1"/>
          </p:cNvSpPr>
          <p:nvPr>
            <p:ph type="dt" sz="half" idx="10"/>
          </p:nvPr>
        </p:nvSpPr>
        <p:spPr/>
        <p:txBody>
          <a:bodyPr/>
          <a:lstStyle/>
          <a:p>
            <a:fld id="{C87F0E97-61DD-4B4F-ACC2-642266877607}" type="datetime1">
              <a:rPr lang="en-US" smtClean="0"/>
              <a:t>3/21/2019</a:t>
            </a:fld>
            <a:endParaRPr lang="en-US"/>
          </a:p>
        </p:txBody>
      </p:sp>
      <p:sp>
        <p:nvSpPr>
          <p:cNvPr id="6" name="Footer Placeholder 5">
            <a:extLst>
              <a:ext uri="{FF2B5EF4-FFF2-40B4-BE49-F238E27FC236}">
                <a16:creationId xmlns:a16="http://schemas.microsoft.com/office/drawing/2014/main" id="{717CDE36-7F30-4818-A728-A39857E45228}"/>
              </a:ext>
            </a:extLst>
          </p:cNvPr>
          <p:cNvSpPr>
            <a:spLocks noGrp="1"/>
          </p:cNvSpPr>
          <p:nvPr>
            <p:ph type="ftr" sz="quarter" idx="11"/>
          </p:nvPr>
        </p:nvSpPr>
        <p:spPr/>
        <p:txBody>
          <a:bodyPr/>
          <a:lstStyle/>
          <a:p>
            <a:r>
              <a:rPr lang="en-US"/>
              <a:t>Chapter 13 </a:t>
            </a:r>
          </a:p>
        </p:txBody>
      </p:sp>
      <p:sp>
        <p:nvSpPr>
          <p:cNvPr id="7" name="Slide Number Placeholder 6">
            <a:extLst>
              <a:ext uri="{FF2B5EF4-FFF2-40B4-BE49-F238E27FC236}">
                <a16:creationId xmlns:a16="http://schemas.microsoft.com/office/drawing/2014/main" id="{16E1F025-85DC-4C43-BE3D-0320FC78B443}"/>
              </a:ext>
            </a:extLst>
          </p:cNvPr>
          <p:cNvSpPr>
            <a:spLocks noGrp="1"/>
          </p:cNvSpPr>
          <p:nvPr>
            <p:ph type="sldNum" sz="quarter" idx="12"/>
          </p:nvPr>
        </p:nvSpPr>
        <p:spPr/>
        <p:txBody>
          <a:bodyPr/>
          <a:lstStyle/>
          <a:p>
            <a:fld id="{F68E7A60-72E9-4BD2-9C03-E7E3DB9DF56A}" type="slidenum">
              <a:rPr lang="en-US" smtClean="0"/>
              <a:t>‹#›</a:t>
            </a:fld>
            <a:endParaRPr lang="en-US"/>
          </a:p>
        </p:txBody>
      </p:sp>
    </p:spTree>
    <p:extLst>
      <p:ext uri="{BB962C8B-B14F-4D97-AF65-F5344CB8AC3E}">
        <p14:creationId xmlns:p14="http://schemas.microsoft.com/office/powerpoint/2010/main" val="941388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876639-FA4A-47DA-942C-A63728E5F8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3C556C-5123-467C-9C02-9469AF28B3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6EC76E-7627-4C10-B9F1-5930A3026B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BECE3E-4A41-4EDD-BE60-1AD2ABE8CF83}" type="datetime1">
              <a:rPr lang="en-US" smtClean="0"/>
              <a:t>3/21/2019</a:t>
            </a:fld>
            <a:endParaRPr lang="en-US"/>
          </a:p>
        </p:txBody>
      </p:sp>
      <p:sp>
        <p:nvSpPr>
          <p:cNvPr id="5" name="Footer Placeholder 4">
            <a:extLst>
              <a:ext uri="{FF2B5EF4-FFF2-40B4-BE49-F238E27FC236}">
                <a16:creationId xmlns:a16="http://schemas.microsoft.com/office/drawing/2014/main" id="{3798F054-A2FD-4B12-9612-40F7C7BAEE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Chapter 13 </a:t>
            </a:r>
          </a:p>
        </p:txBody>
      </p:sp>
      <p:sp>
        <p:nvSpPr>
          <p:cNvPr id="6" name="Slide Number Placeholder 5">
            <a:extLst>
              <a:ext uri="{FF2B5EF4-FFF2-40B4-BE49-F238E27FC236}">
                <a16:creationId xmlns:a16="http://schemas.microsoft.com/office/drawing/2014/main" id="{EAB021D8-5536-40B2-B1E5-FE412D7BAA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8E7A60-72E9-4BD2-9C03-E7E3DB9DF56A}" type="slidenum">
              <a:rPr lang="en-US" smtClean="0"/>
              <a:t>‹#›</a:t>
            </a:fld>
            <a:endParaRPr lang="en-US"/>
          </a:p>
        </p:txBody>
      </p:sp>
    </p:spTree>
    <p:extLst>
      <p:ext uri="{BB962C8B-B14F-4D97-AF65-F5344CB8AC3E}">
        <p14:creationId xmlns:p14="http://schemas.microsoft.com/office/powerpoint/2010/main" val="558398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hilippinesbasiceducation.us/2017/06/pictures-help-us-learn-or-unlearn.html"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hyperlink" Target="http://commons.wikimedia.org/wiki/file:stomoxys-stable-fly-life-cycle-2.jpg" TargetMode="External"/><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hyperlink" Target="https://en.wikipedia.org/wiki/Lucilia_mexicana" TargetMode="External"/><Relationship Id="rId7" Type="http://schemas.openxmlformats.org/officeDocument/2006/relationships/hyperlink" Target="https://en.wikipedia.org/wiki/Dermestidae" TargetMode="External"/><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hyperlink" Target="https://en.wikipedia.org/wiki/Calliphora_livida" TargetMode="External"/><Relationship Id="rId4" Type="http://schemas.openxmlformats.org/officeDocument/2006/relationships/image" Target="../media/image23.jpg"/><Relationship Id="rId9" Type="http://schemas.openxmlformats.org/officeDocument/2006/relationships/hyperlink" Target="https://en.wikipedia.org/wiki/Sarcophaga_africa"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amber-inclusions.dk/places-where-my-photos-are-being-used" TargetMode="External"/><Relationship Id="rId7" Type="http://schemas.openxmlformats.org/officeDocument/2006/relationships/hyperlink" Target="https://amber-inclusions.dk/links" TargetMode="External"/><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hyperlink" Target="http://amber-inclusions.dk/places-where-my-photos-are-being-used" TargetMode="External"/><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hyperlink" Target="https://fr.wikipedia.org/wiki/Mouche_du_fromage" TargetMode="External"/><Relationship Id="rId7" Type="http://schemas.openxmlformats.org/officeDocument/2006/relationships/hyperlink" Target="https://commons.wikimedia.org/wiki/File:-_5512_%E2%80%93_Aglossa_disciferalis_%E2%80%93_Pink-masked_Pyralid_Moth.jpg" TargetMode="External"/><Relationship Id="rId2" Type="http://schemas.openxmlformats.org/officeDocument/2006/relationships/image" Target="../media/image29.jpg"/><Relationship Id="rId1" Type="http://schemas.openxmlformats.org/officeDocument/2006/relationships/slideLayout" Target="../slideLayouts/slideLayout2.xml"/><Relationship Id="rId6" Type="http://schemas.openxmlformats.org/officeDocument/2006/relationships/image" Target="../media/image31.jpg"/><Relationship Id="rId11" Type="http://schemas.openxmlformats.org/officeDocument/2006/relationships/hyperlink" Target="https://species.wikimedia.org/wiki/Stegobium_paniceum" TargetMode="External"/><Relationship Id="rId5" Type="http://schemas.openxmlformats.org/officeDocument/2006/relationships/hyperlink" Target="https://en.wikipedia.org/wiki/Flesh_fly" TargetMode="External"/><Relationship Id="rId10" Type="http://schemas.openxmlformats.org/officeDocument/2006/relationships/image" Target="../media/image33.jpg"/><Relationship Id="rId4" Type="http://schemas.openxmlformats.org/officeDocument/2006/relationships/image" Target="../media/image30.jpg"/><Relationship Id="rId9" Type="http://schemas.openxmlformats.org/officeDocument/2006/relationships/hyperlink" Target="https://en.wikipedia.org/wiki/Calliphora_stygia"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ipkitten.blogspot.com/2010/11/lord-of-flies-buttons-down-ill-drafted.html" TargetMode="External"/><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hyperlink" Target="https://en.wikipedia.org/wiki/Macquartia" TargetMode="External"/><Relationship Id="rId7" Type="http://schemas.openxmlformats.org/officeDocument/2006/relationships/image" Target="../media/image48.pn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hyperlink" Target="http://commons.wikimedia.org/wiki/File:Sarcophagid_fly_macro.jpg" TargetMode="External"/><Relationship Id="rId4" Type="http://schemas.openxmlformats.org/officeDocument/2006/relationships/image" Target="../media/image46.jpg"/></Relationships>
</file>

<file path=ppt/slides/_rels/slide27.xml.rels><?xml version="1.0" encoding="UTF-8" standalone="yes"?>
<Relationships xmlns="http://schemas.openxmlformats.org/package/2006/relationships"><Relationship Id="rId3" Type="http://schemas.openxmlformats.org/officeDocument/2006/relationships/hyperlink" Target="https://en.wikipedia.org/wiki/Killing_jar" TargetMode="External"/><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scienceimage.csiro.au/image/2200/"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2.xml"/><Relationship Id="rId1" Type="http://schemas.openxmlformats.org/officeDocument/2006/relationships/video" Target="https://www.youtube.com/embed/CtI_8Ouc02c"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katwilder.com/2010/01/a-little-death-every-day-may-be-a-good-thing/" TargetMode="External"/><Relationship Id="rId2" Type="http://schemas.openxmlformats.org/officeDocument/2006/relationships/image" Target="../media/image56.gif"/><Relationship Id="rId1" Type="http://schemas.openxmlformats.org/officeDocument/2006/relationships/slideLayout" Target="../slideLayouts/slideLayout2.xml"/><Relationship Id="rId5" Type="http://schemas.openxmlformats.org/officeDocument/2006/relationships/hyperlink" Target="http://www.rpgcircus.com/taxonomy/term/112" TargetMode="External"/><Relationship Id="rId4" Type="http://schemas.openxmlformats.org/officeDocument/2006/relationships/image" Target="../media/image57.jpg"/></Relationships>
</file>

<file path=ppt/slides/_rels/slide4.xml.rels><?xml version="1.0" encoding="UTF-8" standalone="yes"?>
<Relationships xmlns="http://schemas.openxmlformats.org/package/2006/relationships"><Relationship Id="rId3" Type="http://schemas.openxmlformats.org/officeDocument/2006/relationships/hyperlink" Target="https://biology.stackexchange.com/questions/65855/species-identification-clusters-of-big-plump-red-bugs-in-taipei/65862"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www.flickr.com/photos/jamesharrisanderson/5727784452" TargetMode="External"/><Relationship Id="rId5" Type="http://schemas.openxmlformats.org/officeDocument/2006/relationships/image" Target="../media/image7.jpeg"/><Relationship Id="rId4" Type="http://schemas.openxmlformats.org/officeDocument/2006/relationships/hyperlink" Target="http://www.uniprot.org/taxonomy/247075"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en.wikipedia.org/wiki/Rhyzopertha" TargetMode="External"/><Relationship Id="rId7" Type="http://schemas.openxmlformats.org/officeDocument/2006/relationships/hyperlink" Target="http://www.scienceimage.csiro.au/tag/insects/i/2754/rice-weevil-sitophilus-oryzae/63/large"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s://en.wiktionary.org/wiki/grain_beetle" TargetMode="Externa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hyperlink" Target="http://www.insectimages.org/browse/detail.cfm?imgnum=5369310" TargetMode="External"/><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hyperlink" Target="https://en.wikipedia.org/wiki/American_carrion_beetle" TargetMode="Externa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Leucinodes_africensis" TargetMode="External"/><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hyperlink" Target="https://en.wikipedia.org/wiki/Leucinodes_laisalis"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hyperlink" Target="https://en.wikipedia.org/wiki/Arachnid" TargetMode="External"/><Relationship Id="rId7" Type="http://schemas.openxmlformats.org/officeDocument/2006/relationships/hyperlink" Target="https://en.wikipedia.org/wiki/Parasitism" TargetMode="External"/><Relationship Id="rId2" Type="http://schemas.openxmlformats.org/officeDocument/2006/relationships/hyperlink" Target="https://en.wikipedia.org/wiki/Arthropod" TargetMode="External"/><Relationship Id="rId1" Type="http://schemas.openxmlformats.org/officeDocument/2006/relationships/slideLayout" Target="../slideLayouts/slideLayout2.xml"/><Relationship Id="rId6" Type="http://schemas.openxmlformats.org/officeDocument/2006/relationships/hyperlink" Target="https://en.wikipedia.org/wiki/Predation" TargetMode="External"/><Relationship Id="rId5" Type="http://schemas.openxmlformats.org/officeDocument/2006/relationships/hyperlink" Target="https://en.wikipedia.org/wiki/Gall" TargetMode="External"/><Relationship Id="rId4" Type="http://schemas.openxmlformats.org/officeDocument/2006/relationships/hyperlink" Target="https://en.wikipedia.org/wiki/Decomposer" TargetMode="External"/><Relationship Id="rId9" Type="http://schemas.openxmlformats.org/officeDocument/2006/relationships/hyperlink" Target="https://en.wikipedia.org/wiki/Talitrus_saltato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D0254-6C8B-4575-B275-1039DD89F08A}"/>
              </a:ext>
            </a:extLst>
          </p:cNvPr>
          <p:cNvSpPr>
            <a:spLocks noGrp="1"/>
          </p:cNvSpPr>
          <p:nvPr>
            <p:ph type="ctrTitle"/>
          </p:nvPr>
        </p:nvSpPr>
        <p:spPr>
          <a:xfrm>
            <a:off x="6167848" y="1783959"/>
            <a:ext cx="6024132" cy="2889114"/>
          </a:xfrm>
        </p:spPr>
        <p:txBody>
          <a:bodyPr anchor="b">
            <a:normAutofit/>
          </a:bodyPr>
          <a:lstStyle/>
          <a:p>
            <a:pPr algn="l"/>
            <a:r>
              <a:rPr lang="en-US" dirty="0">
                <a:latin typeface="Berlin Sans FB Demi" panose="020E0802020502020306" pitchFamily="34" charset="0"/>
              </a:rPr>
              <a:t>Chapter 13  Insect Entomology</a:t>
            </a:r>
          </a:p>
        </p:txBody>
      </p:sp>
      <p:sp>
        <p:nvSpPr>
          <p:cNvPr id="3" name="Subtitle 2">
            <a:extLst>
              <a:ext uri="{FF2B5EF4-FFF2-40B4-BE49-F238E27FC236}">
                <a16:creationId xmlns:a16="http://schemas.microsoft.com/office/drawing/2014/main" id="{300E7DAF-9F45-4248-B050-56474FF15FA6}"/>
              </a:ext>
            </a:extLst>
          </p:cNvPr>
          <p:cNvSpPr>
            <a:spLocks noGrp="1"/>
          </p:cNvSpPr>
          <p:nvPr>
            <p:ph type="subTitle" idx="1"/>
          </p:nvPr>
        </p:nvSpPr>
        <p:spPr>
          <a:xfrm>
            <a:off x="9884958" y="6016487"/>
            <a:ext cx="1695008" cy="584634"/>
          </a:xfrm>
        </p:spPr>
        <p:txBody>
          <a:bodyPr anchor="t">
            <a:normAutofit/>
          </a:bodyPr>
          <a:lstStyle/>
          <a:p>
            <a:pPr algn="l"/>
            <a:r>
              <a:rPr lang="en-US" sz="2000">
                <a:latin typeface="Ink Free" panose="03080402000500000000" pitchFamily="66" charset="0"/>
              </a:rPr>
              <a:t>Mr. Davis</a:t>
            </a:r>
          </a:p>
        </p:txBody>
      </p:sp>
      <p:sp>
        <p:nvSpPr>
          <p:cNvPr id="23" name="Freeform: Shape 2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descr="A pile of fries&#10;&#10;Description automatically generated">
            <a:extLst>
              <a:ext uri="{FF2B5EF4-FFF2-40B4-BE49-F238E27FC236}">
                <a16:creationId xmlns:a16="http://schemas.microsoft.com/office/drawing/2014/main" id="{1539DAFE-7D71-4C8B-8821-F137146B8B7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537" r="24583"/>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4" name="Date Placeholder 3">
            <a:extLst>
              <a:ext uri="{FF2B5EF4-FFF2-40B4-BE49-F238E27FC236}">
                <a16:creationId xmlns:a16="http://schemas.microsoft.com/office/drawing/2014/main" id="{881CF510-5979-4FFE-B3A5-4C9EE78C09A9}"/>
              </a:ext>
            </a:extLst>
          </p:cNvPr>
          <p:cNvSpPr>
            <a:spLocks noGrp="1"/>
          </p:cNvSpPr>
          <p:nvPr>
            <p:ph type="dt" sz="half" idx="10"/>
          </p:nvPr>
        </p:nvSpPr>
        <p:spPr/>
        <p:txBody>
          <a:bodyPr/>
          <a:lstStyle/>
          <a:p>
            <a:fld id="{7D11F66D-F768-469F-B262-9B8F98FC991F}" type="datetime1">
              <a:rPr lang="en-US" smtClean="0"/>
              <a:t>3/21/2019</a:t>
            </a:fld>
            <a:endParaRPr lang="en-US"/>
          </a:p>
        </p:txBody>
      </p:sp>
      <p:sp>
        <p:nvSpPr>
          <p:cNvPr id="5" name="Footer Placeholder 4">
            <a:extLst>
              <a:ext uri="{FF2B5EF4-FFF2-40B4-BE49-F238E27FC236}">
                <a16:creationId xmlns:a16="http://schemas.microsoft.com/office/drawing/2014/main" id="{6F7C9A8C-F03D-4F5A-8A7D-4350A311DCBD}"/>
              </a:ext>
            </a:extLst>
          </p:cNvPr>
          <p:cNvSpPr>
            <a:spLocks noGrp="1"/>
          </p:cNvSpPr>
          <p:nvPr>
            <p:ph type="ftr" sz="quarter" idx="11"/>
          </p:nvPr>
        </p:nvSpPr>
        <p:spPr/>
        <p:txBody>
          <a:bodyPr/>
          <a:lstStyle/>
          <a:p>
            <a:r>
              <a:rPr lang="en-US"/>
              <a:t>Chapter 13 </a:t>
            </a:r>
          </a:p>
        </p:txBody>
      </p:sp>
      <p:sp>
        <p:nvSpPr>
          <p:cNvPr id="6" name="Slide Number Placeholder 5">
            <a:extLst>
              <a:ext uri="{FF2B5EF4-FFF2-40B4-BE49-F238E27FC236}">
                <a16:creationId xmlns:a16="http://schemas.microsoft.com/office/drawing/2014/main" id="{76B6FD32-9647-48B5-956E-257BEBB0759A}"/>
              </a:ext>
            </a:extLst>
          </p:cNvPr>
          <p:cNvSpPr>
            <a:spLocks noGrp="1"/>
          </p:cNvSpPr>
          <p:nvPr>
            <p:ph type="sldNum" sz="quarter" idx="12"/>
          </p:nvPr>
        </p:nvSpPr>
        <p:spPr/>
        <p:txBody>
          <a:bodyPr/>
          <a:lstStyle/>
          <a:p>
            <a:fld id="{F68E7A60-72E9-4BD2-9C03-E7E3DB9DF56A}" type="slidenum">
              <a:rPr lang="en-US" smtClean="0"/>
              <a:t>1</a:t>
            </a:fld>
            <a:endParaRPr lang="en-US"/>
          </a:p>
        </p:txBody>
      </p:sp>
    </p:spTree>
    <p:extLst>
      <p:ext uri="{BB962C8B-B14F-4D97-AF65-F5344CB8AC3E}">
        <p14:creationId xmlns:p14="http://schemas.microsoft.com/office/powerpoint/2010/main" val="169686183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E2E0AFE-704B-4CB8-AB9D-D44727875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575911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C64BA9-BFFD-48D7-9235-96C5D9D7E66F}"/>
              </a:ext>
            </a:extLst>
          </p:cNvPr>
          <p:cNvSpPr>
            <a:spLocks noGrp="1"/>
          </p:cNvSpPr>
          <p:nvPr>
            <p:ph type="title"/>
          </p:nvPr>
        </p:nvSpPr>
        <p:spPr>
          <a:xfrm>
            <a:off x="821516" y="640263"/>
            <a:ext cx="4911826" cy="1344975"/>
          </a:xfrm>
        </p:spPr>
        <p:txBody>
          <a:bodyPr>
            <a:normAutofit/>
          </a:bodyPr>
          <a:lstStyle/>
          <a:p>
            <a:r>
              <a:rPr lang="en-US" sz="4000">
                <a:latin typeface="Berlin Sans FB Demi" panose="020E0802020502020306" pitchFamily="34" charset="0"/>
              </a:rPr>
              <a:t>Insect Development</a:t>
            </a:r>
          </a:p>
        </p:txBody>
      </p:sp>
      <p:sp>
        <p:nvSpPr>
          <p:cNvPr id="3" name="Content Placeholder 2">
            <a:extLst>
              <a:ext uri="{FF2B5EF4-FFF2-40B4-BE49-F238E27FC236}">
                <a16:creationId xmlns:a16="http://schemas.microsoft.com/office/drawing/2014/main" id="{9915D9B1-6B9B-4CFC-8BF4-91DD7B4A73C8}"/>
              </a:ext>
            </a:extLst>
          </p:cNvPr>
          <p:cNvSpPr>
            <a:spLocks noGrp="1"/>
          </p:cNvSpPr>
          <p:nvPr>
            <p:ph idx="1"/>
          </p:nvPr>
        </p:nvSpPr>
        <p:spPr>
          <a:xfrm>
            <a:off x="349020" y="1852864"/>
            <a:ext cx="5738999" cy="4364874"/>
          </a:xfrm>
        </p:spPr>
        <p:txBody>
          <a:bodyPr>
            <a:normAutofit/>
          </a:bodyPr>
          <a:lstStyle/>
          <a:p>
            <a:r>
              <a:rPr lang="en-US" sz="2400" dirty="0" err="1">
                <a:latin typeface="Berlin Sans FB Demi" panose="020E0802020502020306" pitchFamily="34" charset="0"/>
              </a:rPr>
              <a:t>Ametabolous</a:t>
            </a:r>
            <a:r>
              <a:rPr lang="en-US" sz="2400" dirty="0"/>
              <a:t> – </a:t>
            </a:r>
            <a:r>
              <a:rPr lang="en-US" sz="2400" dirty="0">
                <a:latin typeface="Times New Roman" panose="02020603050405020304" pitchFamily="18" charset="0"/>
                <a:cs typeface="Times New Roman" panose="02020603050405020304" pitchFamily="18" charset="0"/>
              </a:rPr>
              <a:t>first pattern of growth “</a:t>
            </a:r>
            <a:r>
              <a:rPr lang="en-US" sz="2400" dirty="0">
                <a:latin typeface="Berlin Sans FB Demi" panose="020E0802020502020306" pitchFamily="34" charset="0"/>
                <a:cs typeface="Times New Roman" panose="02020603050405020304" pitchFamily="18" charset="0"/>
              </a:rPr>
              <a:t>without change</a:t>
            </a:r>
            <a:r>
              <a:rPr lang="en-US" sz="2400" dirty="0">
                <a:latin typeface="Times New Roman" panose="02020603050405020304" pitchFamily="18" charset="0"/>
                <a:cs typeface="Times New Roman" panose="02020603050405020304" pitchFamily="18" charset="0"/>
              </a:rPr>
              <a:t>.” Insects have immature forms that appear to be small adults. </a:t>
            </a:r>
          </a:p>
          <a:p>
            <a:r>
              <a:rPr lang="en-US" sz="2400" dirty="0">
                <a:latin typeface="Berlin Sans FB Demi" panose="020E0802020502020306" pitchFamily="34" charset="0"/>
              </a:rPr>
              <a:t>Paurometabolous</a:t>
            </a:r>
            <a:r>
              <a:rPr lang="en-US" sz="2400" dirty="0"/>
              <a:t> – </a:t>
            </a:r>
            <a:r>
              <a:rPr lang="en-US" sz="2400" dirty="0">
                <a:latin typeface="Times New Roman" panose="02020603050405020304" pitchFamily="18" charset="0"/>
                <a:cs typeface="Times New Roman" panose="02020603050405020304" pitchFamily="18" charset="0"/>
              </a:rPr>
              <a:t>second pattern of change </a:t>
            </a:r>
            <a:r>
              <a:rPr lang="en-US" sz="2400" dirty="0"/>
              <a:t>“</a:t>
            </a:r>
            <a:r>
              <a:rPr lang="en-US" sz="2400" dirty="0">
                <a:latin typeface="Berlin Sans FB Demi" panose="020E0802020502020306" pitchFamily="34" charset="0"/>
              </a:rPr>
              <a:t>gradual</a:t>
            </a:r>
            <a:r>
              <a:rPr lang="en-US" sz="2400" dirty="0">
                <a:latin typeface="Times New Roman" panose="02020603050405020304" pitchFamily="18" charset="0"/>
                <a:cs typeface="Times New Roman" panose="02020603050405020304" pitchFamily="18" charset="0"/>
              </a:rPr>
              <a:t>.” Insects emerge from hatching into a nymph form. </a:t>
            </a:r>
          </a:p>
          <a:p>
            <a:r>
              <a:rPr lang="en-US" sz="2400" dirty="0">
                <a:latin typeface="Berlin Sans FB Demi" panose="020E0802020502020306" pitchFamily="34" charset="0"/>
              </a:rPr>
              <a:t>Holometabolous</a:t>
            </a:r>
            <a:r>
              <a:rPr lang="en-US" sz="2400" dirty="0"/>
              <a:t> – </a:t>
            </a:r>
            <a:r>
              <a:rPr lang="en-US" sz="2400" dirty="0">
                <a:latin typeface="Times New Roman" panose="02020603050405020304" pitchFamily="18" charset="0"/>
                <a:cs typeface="Times New Roman" panose="02020603050405020304" pitchFamily="18" charset="0"/>
              </a:rPr>
              <a:t>third pattern of change </a:t>
            </a:r>
            <a:r>
              <a:rPr lang="en-US" sz="2400" dirty="0"/>
              <a:t>“</a:t>
            </a:r>
            <a:r>
              <a:rPr lang="en-US" sz="2400" dirty="0">
                <a:latin typeface="Berlin Sans FB Demi" panose="020E0802020502020306" pitchFamily="34" charset="0"/>
              </a:rPr>
              <a:t>complete</a:t>
            </a:r>
            <a:r>
              <a:rPr lang="en-US" sz="2400" dirty="0"/>
              <a:t>.” </a:t>
            </a:r>
            <a:r>
              <a:rPr lang="en-US" sz="2400" dirty="0">
                <a:latin typeface="Times New Roman" panose="02020603050405020304" pitchFamily="18" charset="0"/>
                <a:cs typeface="Times New Roman" panose="02020603050405020304" pitchFamily="18" charset="0"/>
              </a:rPr>
              <a:t>Insects develop from eggs into larvae which go through a separate growth stage to reach the adult form. </a:t>
            </a:r>
          </a:p>
        </p:txBody>
      </p:sp>
      <p:pic>
        <p:nvPicPr>
          <p:cNvPr id="9" name="Picture 8" descr="A close up of a logo&#10;&#10;Description automatically generated">
            <a:extLst>
              <a:ext uri="{FF2B5EF4-FFF2-40B4-BE49-F238E27FC236}">
                <a16:creationId xmlns:a16="http://schemas.microsoft.com/office/drawing/2014/main" id="{781BB19A-533A-406F-A1AE-889AA8E34E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6801" y="321176"/>
            <a:ext cx="1779608" cy="2190287"/>
          </a:xfrm>
          <a:prstGeom prst="rect">
            <a:avLst/>
          </a:prstGeom>
        </p:spPr>
      </p:pic>
      <p:pic>
        <p:nvPicPr>
          <p:cNvPr id="7" name="Picture 6" descr="A close up of a logo&#10;&#10;Description automatically generated">
            <a:extLst>
              <a:ext uri="{FF2B5EF4-FFF2-40B4-BE49-F238E27FC236}">
                <a16:creationId xmlns:a16="http://schemas.microsoft.com/office/drawing/2014/main" id="{90B54CC5-6BA5-4D73-96FB-723E1C483B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5190" y="321733"/>
            <a:ext cx="2497790" cy="2189730"/>
          </a:xfrm>
          <a:prstGeom prst="rect">
            <a:avLst/>
          </a:prstGeom>
        </p:spPr>
      </p:pic>
      <p:pic>
        <p:nvPicPr>
          <p:cNvPr id="5" name="Picture 4" descr="A picture containing animal&#10;&#10;Description automatically generated">
            <a:extLst>
              <a:ext uri="{FF2B5EF4-FFF2-40B4-BE49-F238E27FC236}">
                <a16:creationId xmlns:a16="http://schemas.microsoft.com/office/drawing/2014/main" id="{578AC3FD-5E15-4BD9-A469-CFAE813E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5181" y="2810760"/>
            <a:ext cx="4340330" cy="3407159"/>
          </a:xfrm>
          <a:prstGeom prst="rect">
            <a:avLst/>
          </a:prstGeom>
        </p:spPr>
      </p:pic>
      <p:sp>
        <p:nvSpPr>
          <p:cNvPr id="4" name="Date Placeholder 3">
            <a:extLst>
              <a:ext uri="{FF2B5EF4-FFF2-40B4-BE49-F238E27FC236}">
                <a16:creationId xmlns:a16="http://schemas.microsoft.com/office/drawing/2014/main" id="{BFCE74C8-3348-4168-8207-94A94FD100AE}"/>
              </a:ext>
            </a:extLst>
          </p:cNvPr>
          <p:cNvSpPr>
            <a:spLocks noGrp="1"/>
          </p:cNvSpPr>
          <p:nvPr>
            <p:ph type="dt" sz="half" idx="10"/>
          </p:nvPr>
        </p:nvSpPr>
        <p:spPr/>
        <p:txBody>
          <a:bodyPr/>
          <a:lstStyle/>
          <a:p>
            <a:fld id="{54463888-44D4-4550-A830-C274E9B7DFF5}" type="datetime1">
              <a:rPr lang="en-US" smtClean="0"/>
              <a:t>3/21/2019</a:t>
            </a:fld>
            <a:endParaRPr lang="en-US"/>
          </a:p>
        </p:txBody>
      </p:sp>
      <p:sp>
        <p:nvSpPr>
          <p:cNvPr id="6" name="Footer Placeholder 5">
            <a:extLst>
              <a:ext uri="{FF2B5EF4-FFF2-40B4-BE49-F238E27FC236}">
                <a16:creationId xmlns:a16="http://schemas.microsoft.com/office/drawing/2014/main" id="{934ACC94-58AE-4EE6-8D88-8C34B4858836}"/>
              </a:ext>
            </a:extLst>
          </p:cNvPr>
          <p:cNvSpPr>
            <a:spLocks noGrp="1"/>
          </p:cNvSpPr>
          <p:nvPr>
            <p:ph type="ftr" sz="quarter" idx="11"/>
          </p:nvPr>
        </p:nvSpPr>
        <p:spPr/>
        <p:txBody>
          <a:bodyPr/>
          <a:lstStyle/>
          <a:p>
            <a:r>
              <a:rPr lang="en-US"/>
              <a:t>Chapter 13 </a:t>
            </a:r>
          </a:p>
        </p:txBody>
      </p:sp>
      <p:sp>
        <p:nvSpPr>
          <p:cNvPr id="8" name="Slide Number Placeholder 7">
            <a:extLst>
              <a:ext uri="{FF2B5EF4-FFF2-40B4-BE49-F238E27FC236}">
                <a16:creationId xmlns:a16="http://schemas.microsoft.com/office/drawing/2014/main" id="{54B6C585-B49A-47BB-AE64-4DF042742AA3}"/>
              </a:ext>
            </a:extLst>
          </p:cNvPr>
          <p:cNvSpPr>
            <a:spLocks noGrp="1"/>
          </p:cNvSpPr>
          <p:nvPr>
            <p:ph type="sldNum" sz="quarter" idx="12"/>
          </p:nvPr>
        </p:nvSpPr>
        <p:spPr/>
        <p:txBody>
          <a:bodyPr/>
          <a:lstStyle/>
          <a:p>
            <a:fld id="{F68E7A60-72E9-4BD2-9C03-E7E3DB9DF56A}" type="slidenum">
              <a:rPr lang="en-US" smtClean="0"/>
              <a:t>10</a:t>
            </a:fld>
            <a:endParaRPr lang="en-US"/>
          </a:p>
        </p:txBody>
      </p:sp>
    </p:spTree>
    <p:extLst>
      <p:ext uri="{BB962C8B-B14F-4D97-AF65-F5344CB8AC3E}">
        <p14:creationId xmlns:p14="http://schemas.microsoft.com/office/powerpoint/2010/main" val="2160749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AE1D0-BED9-40C9-9077-1051BBE6C792}"/>
              </a:ext>
            </a:extLst>
          </p:cNvPr>
          <p:cNvSpPr>
            <a:spLocks noGrp="1"/>
          </p:cNvSpPr>
          <p:nvPr>
            <p:ph type="title"/>
          </p:nvPr>
        </p:nvSpPr>
        <p:spPr>
          <a:xfrm>
            <a:off x="277868" y="120553"/>
            <a:ext cx="3651467" cy="1027256"/>
          </a:xfrm>
        </p:spPr>
        <p:txBody>
          <a:bodyPr>
            <a:normAutofit fontScale="90000"/>
          </a:bodyPr>
          <a:lstStyle/>
          <a:p>
            <a:r>
              <a:rPr lang="en-US" sz="3700" dirty="0">
                <a:latin typeface="Berlin Sans FB Demi" panose="020E0802020502020306" pitchFamily="34" charset="0"/>
              </a:rPr>
              <a:t>Metamorphosis</a:t>
            </a:r>
            <a:br>
              <a:rPr lang="en-US" sz="3700" dirty="0">
                <a:latin typeface="Berlin Sans FB Demi" panose="020E0802020502020306" pitchFamily="34" charset="0"/>
              </a:rPr>
            </a:br>
            <a:endParaRPr lang="en-US" sz="3700" dirty="0">
              <a:latin typeface="Berlin Sans FB Demi" panose="020E0802020502020306" pitchFamily="34" charset="0"/>
            </a:endParaRPr>
          </a:p>
        </p:txBody>
      </p:sp>
      <p:sp>
        <p:nvSpPr>
          <p:cNvPr id="3" name="Content Placeholder 2">
            <a:extLst>
              <a:ext uri="{FF2B5EF4-FFF2-40B4-BE49-F238E27FC236}">
                <a16:creationId xmlns:a16="http://schemas.microsoft.com/office/drawing/2014/main" id="{EC9E98DC-A65A-4FD9-8F39-A4AA3B01CA6A}"/>
              </a:ext>
            </a:extLst>
          </p:cNvPr>
          <p:cNvSpPr>
            <a:spLocks noGrp="1"/>
          </p:cNvSpPr>
          <p:nvPr>
            <p:ph idx="1"/>
          </p:nvPr>
        </p:nvSpPr>
        <p:spPr>
          <a:xfrm>
            <a:off x="132095" y="848139"/>
            <a:ext cx="4360391" cy="3785419"/>
          </a:xfrm>
        </p:spPr>
        <p:txBody>
          <a:bodyPr>
            <a:noAutofit/>
          </a:bodyPr>
          <a:lstStyle/>
          <a:p>
            <a:r>
              <a:rPr lang="en-US" sz="2400" dirty="0">
                <a:latin typeface="Times New Roman" panose="02020603050405020304" pitchFamily="18" charset="0"/>
                <a:cs typeface="Times New Roman" panose="02020603050405020304" pitchFamily="18" charset="0"/>
              </a:rPr>
              <a:t> the process of transformation from an immature form to an adult form in two or more distinct stages.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house </a:t>
            </a:r>
            <a:r>
              <a:rPr lang="en-US" sz="2400" b="1" dirty="0">
                <a:latin typeface="Times New Roman" panose="02020603050405020304" pitchFamily="18" charset="0"/>
                <a:cs typeface="Times New Roman" panose="02020603050405020304" pitchFamily="18" charset="0"/>
              </a:rPr>
              <a:t>fly</a:t>
            </a:r>
            <a:r>
              <a:rPr lang="en-US" sz="2400" dirty="0">
                <a:latin typeface="Times New Roman" panose="02020603050405020304" pitchFamily="18" charset="0"/>
                <a:cs typeface="Times New Roman" panose="02020603050405020304" pitchFamily="18" charset="0"/>
              </a:rPr>
              <a:t> has a complete </a:t>
            </a:r>
            <a:r>
              <a:rPr lang="en-US" sz="2400" b="1" dirty="0">
                <a:latin typeface="Times New Roman" panose="02020603050405020304" pitchFamily="18" charset="0"/>
                <a:cs typeface="Times New Roman" panose="02020603050405020304" pitchFamily="18" charset="0"/>
              </a:rPr>
              <a:t>metamorphosis</a:t>
            </a:r>
            <a:r>
              <a:rPr lang="en-US" sz="2400" dirty="0">
                <a:latin typeface="Times New Roman" panose="02020603050405020304" pitchFamily="18" charset="0"/>
                <a:cs typeface="Times New Roman" panose="02020603050405020304" pitchFamily="18" charset="0"/>
              </a:rPr>
              <a:t> with distinct egg, larval or maggot, pupal and adult </a:t>
            </a:r>
            <a:r>
              <a:rPr lang="en-US" sz="2400" b="1" dirty="0">
                <a:latin typeface="Times New Roman" panose="02020603050405020304" pitchFamily="18" charset="0"/>
                <a:cs typeface="Times New Roman" panose="02020603050405020304" pitchFamily="18" charset="0"/>
              </a:rPr>
              <a:t>stages</a:t>
            </a:r>
            <a:r>
              <a:rPr lang="en-US" sz="2400" dirty="0">
                <a:latin typeface="Times New Roman" panose="02020603050405020304" pitchFamily="18" charset="0"/>
                <a:cs typeface="Times New Roman" panose="02020603050405020304" pitchFamily="18" charset="0"/>
              </a:rPr>
              <a:t>. The house </a:t>
            </a:r>
            <a:r>
              <a:rPr lang="en-US" sz="2400" b="1" dirty="0">
                <a:latin typeface="Times New Roman" panose="02020603050405020304" pitchFamily="18" charset="0"/>
                <a:cs typeface="Times New Roman" panose="02020603050405020304" pitchFamily="18" charset="0"/>
              </a:rPr>
              <a:t>fly</a:t>
            </a:r>
            <a:r>
              <a:rPr lang="en-US" sz="2400" dirty="0">
                <a:latin typeface="Times New Roman" panose="02020603050405020304" pitchFamily="18" charset="0"/>
                <a:cs typeface="Times New Roman" panose="02020603050405020304" pitchFamily="18" charset="0"/>
              </a:rPr>
              <a:t> overwinters in either the larval or pupal </a:t>
            </a:r>
            <a:r>
              <a:rPr lang="en-US" sz="2400" b="1" dirty="0">
                <a:latin typeface="Times New Roman" panose="02020603050405020304" pitchFamily="18" charset="0"/>
                <a:cs typeface="Times New Roman" panose="02020603050405020304" pitchFamily="18" charset="0"/>
              </a:rPr>
              <a:t>stage</a:t>
            </a:r>
            <a:r>
              <a:rPr lang="en-US" sz="2400" dirty="0">
                <a:latin typeface="Times New Roman" panose="02020603050405020304" pitchFamily="18" charset="0"/>
                <a:cs typeface="Times New Roman" panose="02020603050405020304" pitchFamily="18" charset="0"/>
              </a:rPr>
              <a:t> under manure piles or in other protected locations.</a:t>
            </a:r>
          </a:p>
        </p:txBody>
      </p:sp>
      <p:pic>
        <p:nvPicPr>
          <p:cNvPr id="5" name="Picture 4" descr="A picture containing animal, table, insect, indoor&#10;&#10;Description automatically generated">
            <a:extLst>
              <a:ext uri="{FF2B5EF4-FFF2-40B4-BE49-F238E27FC236}">
                <a16:creationId xmlns:a16="http://schemas.microsoft.com/office/drawing/2014/main" id="{F10509C4-FD9A-4C85-987B-F4D65A5E3F9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5897" r="-2" b="734"/>
          <a:stretch/>
        </p:blipFill>
        <p:spPr>
          <a:xfrm>
            <a:off x="4639056" y="10"/>
            <a:ext cx="7552944" cy="6857990"/>
          </a:xfrm>
          <a:prstGeom prst="rect">
            <a:avLst/>
          </a:prstGeom>
          <a:effectLst/>
        </p:spPr>
      </p:pic>
      <p:sp>
        <p:nvSpPr>
          <p:cNvPr id="4" name="Date Placeholder 3">
            <a:extLst>
              <a:ext uri="{FF2B5EF4-FFF2-40B4-BE49-F238E27FC236}">
                <a16:creationId xmlns:a16="http://schemas.microsoft.com/office/drawing/2014/main" id="{76D73E62-D166-47D2-9486-DDB4866F351A}"/>
              </a:ext>
            </a:extLst>
          </p:cNvPr>
          <p:cNvSpPr>
            <a:spLocks noGrp="1"/>
          </p:cNvSpPr>
          <p:nvPr>
            <p:ph type="dt" sz="half" idx="10"/>
          </p:nvPr>
        </p:nvSpPr>
        <p:spPr/>
        <p:txBody>
          <a:bodyPr/>
          <a:lstStyle/>
          <a:p>
            <a:fld id="{27F27B37-182D-4E43-9552-99AF6C51DD83}" type="datetime1">
              <a:rPr lang="en-US" smtClean="0"/>
              <a:t>3/21/2019</a:t>
            </a:fld>
            <a:endParaRPr lang="en-US"/>
          </a:p>
        </p:txBody>
      </p:sp>
      <p:sp>
        <p:nvSpPr>
          <p:cNvPr id="6" name="Footer Placeholder 5">
            <a:extLst>
              <a:ext uri="{FF2B5EF4-FFF2-40B4-BE49-F238E27FC236}">
                <a16:creationId xmlns:a16="http://schemas.microsoft.com/office/drawing/2014/main" id="{D293FDCB-F3ED-4F55-B689-C97BC8D0FAD4}"/>
              </a:ext>
            </a:extLst>
          </p:cNvPr>
          <p:cNvSpPr>
            <a:spLocks noGrp="1"/>
          </p:cNvSpPr>
          <p:nvPr>
            <p:ph type="ftr" sz="quarter" idx="11"/>
          </p:nvPr>
        </p:nvSpPr>
        <p:spPr/>
        <p:txBody>
          <a:bodyPr/>
          <a:lstStyle/>
          <a:p>
            <a:r>
              <a:rPr lang="en-US"/>
              <a:t>Chapter 13 </a:t>
            </a:r>
          </a:p>
        </p:txBody>
      </p:sp>
      <p:sp>
        <p:nvSpPr>
          <p:cNvPr id="7" name="Slide Number Placeholder 6">
            <a:extLst>
              <a:ext uri="{FF2B5EF4-FFF2-40B4-BE49-F238E27FC236}">
                <a16:creationId xmlns:a16="http://schemas.microsoft.com/office/drawing/2014/main" id="{C1031E1B-CD2C-48DA-B954-0F32CDCC8E5A}"/>
              </a:ext>
            </a:extLst>
          </p:cNvPr>
          <p:cNvSpPr>
            <a:spLocks noGrp="1"/>
          </p:cNvSpPr>
          <p:nvPr>
            <p:ph type="sldNum" sz="quarter" idx="12"/>
          </p:nvPr>
        </p:nvSpPr>
        <p:spPr/>
        <p:txBody>
          <a:bodyPr/>
          <a:lstStyle/>
          <a:p>
            <a:fld id="{F68E7A60-72E9-4BD2-9C03-E7E3DB9DF56A}" type="slidenum">
              <a:rPr lang="en-US" smtClean="0"/>
              <a:t>11</a:t>
            </a:fld>
            <a:endParaRPr lang="en-US"/>
          </a:p>
        </p:txBody>
      </p:sp>
    </p:spTree>
    <p:extLst>
      <p:ext uri="{BB962C8B-B14F-4D97-AF65-F5344CB8AC3E}">
        <p14:creationId xmlns:p14="http://schemas.microsoft.com/office/powerpoint/2010/main" val="2803747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454F0-8F96-4F36-94BA-F150C01A650F}"/>
              </a:ext>
            </a:extLst>
          </p:cNvPr>
          <p:cNvSpPr>
            <a:spLocks noGrp="1"/>
          </p:cNvSpPr>
          <p:nvPr>
            <p:ph type="title"/>
          </p:nvPr>
        </p:nvSpPr>
        <p:spPr>
          <a:xfrm>
            <a:off x="801098" y="1396289"/>
            <a:ext cx="4624342" cy="1325563"/>
          </a:xfrm>
        </p:spPr>
        <p:txBody>
          <a:bodyPr>
            <a:normAutofit/>
          </a:bodyPr>
          <a:lstStyle/>
          <a:p>
            <a:r>
              <a:rPr lang="en-US" dirty="0">
                <a:latin typeface="Berlin Sans FB Demi" panose="020E0802020502020306" pitchFamily="34" charset="0"/>
              </a:rPr>
              <a:t>Taxonomy</a:t>
            </a:r>
          </a:p>
        </p:txBody>
      </p:sp>
      <p:sp>
        <p:nvSpPr>
          <p:cNvPr id="20" name="Oval 19">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49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descr="A close up of an insect&#10;&#10;Description automatically generated">
            <a:extLst>
              <a:ext uri="{FF2B5EF4-FFF2-40B4-BE49-F238E27FC236}">
                <a16:creationId xmlns:a16="http://schemas.microsoft.com/office/drawing/2014/main" id="{B039702A-2D4F-4ABE-AA81-3C8F325711C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0473" r="14529" b="4"/>
          <a:stretch/>
        </p:blipFill>
        <p:spPr>
          <a:xfrm>
            <a:off x="5680087" y="361702"/>
            <a:ext cx="1691640" cy="1691640"/>
          </a:xfrm>
          <a:custGeom>
            <a:avLst/>
            <a:gdLst>
              <a:gd name="connsiteX0" fmla="*/ 978408 w 1956816"/>
              <a:gd name="connsiteY0" fmla="*/ 0 h 1956816"/>
              <a:gd name="connsiteX1" fmla="*/ 1956816 w 1956816"/>
              <a:gd name="connsiteY1" fmla="*/ 978408 h 1956816"/>
              <a:gd name="connsiteX2" fmla="*/ 978408 w 1956816"/>
              <a:gd name="connsiteY2" fmla="*/ 1956816 h 1956816"/>
              <a:gd name="connsiteX3" fmla="*/ 0 w 1956816"/>
              <a:gd name="connsiteY3" fmla="*/ 978408 h 1956816"/>
              <a:gd name="connsiteX4" fmla="*/ 978408 w 1956816"/>
              <a:gd name="connsiteY4" fmla="*/ 0 h 1956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3" name="Content Placeholder 2">
            <a:extLst>
              <a:ext uri="{FF2B5EF4-FFF2-40B4-BE49-F238E27FC236}">
                <a16:creationId xmlns:a16="http://schemas.microsoft.com/office/drawing/2014/main" id="{FB61C464-698E-4D32-BE5C-8CDD2CDB2589}"/>
              </a:ext>
            </a:extLst>
          </p:cNvPr>
          <p:cNvSpPr>
            <a:spLocks noGrp="1"/>
          </p:cNvSpPr>
          <p:nvPr>
            <p:ph idx="1"/>
          </p:nvPr>
        </p:nvSpPr>
        <p:spPr>
          <a:xfrm>
            <a:off x="805543" y="2871982"/>
            <a:ext cx="4558309" cy="3181684"/>
          </a:xfrm>
        </p:spPr>
        <p:txBody>
          <a:bodyPr anchor="t">
            <a:normAutofit/>
          </a:bodyPr>
          <a:lstStyle/>
          <a:p>
            <a:r>
              <a:rPr lang="en-US" dirty="0">
                <a:latin typeface="Times New Roman" panose="02020603050405020304" pitchFamily="18" charset="0"/>
                <a:cs typeface="Times New Roman" panose="02020603050405020304" pitchFamily="18" charset="0"/>
              </a:rPr>
              <a:t>the branch of science concerned with classification, especially of organisms; systematics.</a:t>
            </a:r>
          </a:p>
          <a:p>
            <a:endParaRPr lang="en-US" sz="1800" dirty="0"/>
          </a:p>
        </p:txBody>
      </p:sp>
      <p:sp>
        <p:nvSpPr>
          <p:cNvPr id="22" name="Freeform: Shape 21">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3660" y="2557569"/>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indoor, wall, animal, insect&#10;&#10;Description automatically generated">
            <a:extLst>
              <a:ext uri="{FF2B5EF4-FFF2-40B4-BE49-F238E27FC236}">
                <a16:creationId xmlns:a16="http://schemas.microsoft.com/office/drawing/2014/main" id="{DBB1B5A0-8192-4E12-B858-02723EB34C49}"/>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1594" r="4315" b="-1"/>
          <a:stretch/>
        </p:blipFill>
        <p:spPr>
          <a:xfrm>
            <a:off x="5838252" y="2722161"/>
            <a:ext cx="2743200" cy="2743200"/>
          </a:xfrm>
          <a:custGeom>
            <a:avLst/>
            <a:gdLst>
              <a:gd name="connsiteX0" fmla="*/ 1417320 w 2834640"/>
              <a:gd name="connsiteY0" fmla="*/ 0 h 2834640"/>
              <a:gd name="connsiteX1" fmla="*/ 2834640 w 2834640"/>
              <a:gd name="connsiteY1" fmla="*/ 1417320 h 2834640"/>
              <a:gd name="connsiteX2" fmla="*/ 1417320 w 2834640"/>
              <a:gd name="connsiteY2" fmla="*/ 2834640 h 2834640"/>
              <a:gd name="connsiteX3" fmla="*/ 0 w 2834640"/>
              <a:gd name="connsiteY3" fmla="*/ 1417320 h 2834640"/>
              <a:gd name="connsiteX4" fmla="*/ 1417320 w 2834640"/>
              <a:gd name="connsiteY4" fmla="*/ 0 h 283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8" name="Picture 7" descr="A insect on the ground&#10;&#10;Description automatically generated">
            <a:extLst>
              <a:ext uri="{FF2B5EF4-FFF2-40B4-BE49-F238E27FC236}">
                <a16:creationId xmlns:a16="http://schemas.microsoft.com/office/drawing/2014/main" id="{3B428243-BAEE-4D5A-8DAA-86A3896EA736}"/>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3957" r="13760" b="2"/>
          <a:stretch/>
        </p:blipFill>
        <p:spPr>
          <a:xfrm>
            <a:off x="8278624" y="2"/>
            <a:ext cx="3913376" cy="3281569"/>
          </a:xfrm>
          <a:custGeom>
            <a:avLst/>
            <a:gdLst>
              <a:gd name="connsiteX0" fmla="*/ 267865 w 3913376"/>
              <a:gd name="connsiteY0" fmla="*/ 0 h 3281569"/>
              <a:gd name="connsiteX1" fmla="*/ 3913376 w 3913376"/>
              <a:gd name="connsiteY1" fmla="*/ 0 h 3281569"/>
              <a:gd name="connsiteX2" fmla="*/ 3913376 w 3913376"/>
              <a:gd name="connsiteY2" fmla="*/ 2499938 h 3281569"/>
              <a:gd name="connsiteX3" fmla="*/ 3794714 w 3913376"/>
              <a:gd name="connsiteY3" fmla="*/ 2630499 h 3281569"/>
              <a:gd name="connsiteX4" fmla="*/ 2222892 w 3913376"/>
              <a:gd name="connsiteY4" fmla="*/ 3281569 h 3281569"/>
              <a:gd name="connsiteX5" fmla="*/ 0 w 3913376"/>
              <a:gd name="connsiteY5" fmla="*/ 1058677 h 3281569"/>
              <a:gd name="connsiteX6" fmla="*/ 174686 w 3913376"/>
              <a:gd name="connsiteY6" fmla="*/ 193427 h 328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26" name="Freeform: Shape 25">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descr="A insect on the grass&#10;&#10;Description automatically generated">
            <a:extLst>
              <a:ext uri="{FF2B5EF4-FFF2-40B4-BE49-F238E27FC236}">
                <a16:creationId xmlns:a16="http://schemas.microsoft.com/office/drawing/2014/main" id="{F7527662-A83F-41AC-A1F4-2621167ABD24}"/>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11558" r="4201" b="-1"/>
          <a:stretch/>
        </p:blipFill>
        <p:spPr>
          <a:xfrm>
            <a:off x="9009416" y="4131546"/>
            <a:ext cx="3178912" cy="2726454"/>
          </a:xfrm>
          <a:custGeom>
            <a:avLst/>
            <a:gdLst>
              <a:gd name="connsiteX0" fmla="*/ 1837818 w 3178912"/>
              <a:gd name="connsiteY0" fmla="*/ 0 h 2726454"/>
              <a:gd name="connsiteX1" fmla="*/ 3137352 w 3178912"/>
              <a:gd name="connsiteY1" fmla="*/ 538285 h 2726454"/>
              <a:gd name="connsiteX2" fmla="*/ 3178912 w 3178912"/>
              <a:gd name="connsiteY2" fmla="*/ 584013 h 2726454"/>
              <a:gd name="connsiteX3" fmla="*/ 3178912 w 3178912"/>
              <a:gd name="connsiteY3" fmla="*/ 2726454 h 2726454"/>
              <a:gd name="connsiteX4" fmla="*/ 229483 w 3178912"/>
              <a:gd name="connsiteY4" fmla="*/ 2726454 h 2726454"/>
              <a:gd name="connsiteX5" fmla="*/ 221815 w 3178912"/>
              <a:gd name="connsiteY5" fmla="*/ 2713832 h 2726454"/>
              <a:gd name="connsiteX6" fmla="*/ 0 w 3178912"/>
              <a:gd name="connsiteY6" fmla="*/ 1837818 h 2726454"/>
              <a:gd name="connsiteX7" fmla="*/ 1837818 w 3178912"/>
              <a:gd name="connsiteY7" fmla="*/ 0 h 272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
        <p:nvSpPr>
          <p:cNvPr id="4" name="Date Placeholder 3">
            <a:extLst>
              <a:ext uri="{FF2B5EF4-FFF2-40B4-BE49-F238E27FC236}">
                <a16:creationId xmlns:a16="http://schemas.microsoft.com/office/drawing/2014/main" id="{54FC6E48-2D56-48A8-BB17-BD8013B84CC4}"/>
              </a:ext>
            </a:extLst>
          </p:cNvPr>
          <p:cNvSpPr>
            <a:spLocks noGrp="1"/>
          </p:cNvSpPr>
          <p:nvPr>
            <p:ph type="dt" sz="half" idx="10"/>
          </p:nvPr>
        </p:nvSpPr>
        <p:spPr/>
        <p:txBody>
          <a:bodyPr/>
          <a:lstStyle/>
          <a:p>
            <a:fld id="{BAA30B4E-6847-45C0-9639-7F9E6BBE283F}" type="datetime1">
              <a:rPr lang="en-US" smtClean="0"/>
              <a:t>3/21/2019</a:t>
            </a:fld>
            <a:endParaRPr lang="en-US"/>
          </a:p>
        </p:txBody>
      </p:sp>
      <p:sp>
        <p:nvSpPr>
          <p:cNvPr id="6" name="Footer Placeholder 5">
            <a:extLst>
              <a:ext uri="{FF2B5EF4-FFF2-40B4-BE49-F238E27FC236}">
                <a16:creationId xmlns:a16="http://schemas.microsoft.com/office/drawing/2014/main" id="{A0CF29C7-AFD7-41A0-9F84-9721B71F84B1}"/>
              </a:ext>
            </a:extLst>
          </p:cNvPr>
          <p:cNvSpPr>
            <a:spLocks noGrp="1"/>
          </p:cNvSpPr>
          <p:nvPr>
            <p:ph type="ftr" sz="quarter" idx="11"/>
          </p:nvPr>
        </p:nvSpPr>
        <p:spPr/>
        <p:txBody>
          <a:bodyPr/>
          <a:lstStyle/>
          <a:p>
            <a:r>
              <a:rPr lang="en-US"/>
              <a:t>Chapter 13 </a:t>
            </a:r>
          </a:p>
        </p:txBody>
      </p:sp>
      <p:sp>
        <p:nvSpPr>
          <p:cNvPr id="7" name="Slide Number Placeholder 6">
            <a:extLst>
              <a:ext uri="{FF2B5EF4-FFF2-40B4-BE49-F238E27FC236}">
                <a16:creationId xmlns:a16="http://schemas.microsoft.com/office/drawing/2014/main" id="{BD62B91D-8CAF-45A8-9605-C6837F8199B0}"/>
              </a:ext>
            </a:extLst>
          </p:cNvPr>
          <p:cNvSpPr>
            <a:spLocks noGrp="1"/>
          </p:cNvSpPr>
          <p:nvPr>
            <p:ph type="sldNum" sz="quarter" idx="12"/>
          </p:nvPr>
        </p:nvSpPr>
        <p:spPr/>
        <p:txBody>
          <a:bodyPr/>
          <a:lstStyle/>
          <a:p>
            <a:fld id="{F68E7A60-72E9-4BD2-9C03-E7E3DB9DF56A}" type="slidenum">
              <a:rPr lang="en-US" smtClean="0"/>
              <a:t>12</a:t>
            </a:fld>
            <a:endParaRPr lang="en-US"/>
          </a:p>
        </p:txBody>
      </p:sp>
    </p:spTree>
    <p:extLst>
      <p:ext uri="{BB962C8B-B14F-4D97-AF65-F5344CB8AC3E}">
        <p14:creationId xmlns:p14="http://schemas.microsoft.com/office/powerpoint/2010/main" val="143115739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841EA57-DEA6-4BE9-B11E-1FBCC76BE1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insect on the ground&#10;&#10;Description automatically generated">
            <a:extLst>
              <a:ext uri="{FF2B5EF4-FFF2-40B4-BE49-F238E27FC236}">
                <a16:creationId xmlns:a16="http://schemas.microsoft.com/office/drawing/2014/main" id="{CB239FD2-1E13-4949-A4A8-5EA6CCB5E00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7594" r="3883"/>
          <a:stretch/>
        </p:blipFill>
        <p:spPr>
          <a:xfrm>
            <a:off x="5926240" y="10"/>
            <a:ext cx="6265758" cy="2285990"/>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p:spPr>
      </p:pic>
      <p:pic>
        <p:nvPicPr>
          <p:cNvPr id="11" name="Picture 10" descr="A picture containing invertebrate, animal, arthropod, indoor&#10;&#10;Description automatically generated">
            <a:extLst>
              <a:ext uri="{FF2B5EF4-FFF2-40B4-BE49-F238E27FC236}">
                <a16:creationId xmlns:a16="http://schemas.microsoft.com/office/drawing/2014/main" id="{84029D3E-1243-480F-8113-E171EF28BE23}"/>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4404" r="18689"/>
          <a:stretch/>
        </p:blipFill>
        <p:spPr>
          <a:xfrm>
            <a:off x="6988408" y="2286000"/>
            <a:ext cx="5203590" cy="2286000"/>
          </a:xfrm>
          <a:custGeom>
            <a:avLst/>
            <a:gdLst>
              <a:gd name="connsiteX0" fmla="*/ 0 w 5203590"/>
              <a:gd name="connsiteY0" fmla="*/ 0 h 2286000"/>
              <a:gd name="connsiteX1" fmla="*/ 5203590 w 5203590"/>
              <a:gd name="connsiteY1" fmla="*/ 0 h 2286000"/>
              <a:gd name="connsiteX2" fmla="*/ 5203590 w 5203590"/>
              <a:gd name="connsiteY2" fmla="*/ 2286000 h 2286000"/>
              <a:gd name="connsiteX3" fmla="*/ 1059212 w 5203590"/>
              <a:gd name="connsiteY3" fmla="*/ 2286000 h 2286000"/>
              <a:gd name="connsiteX4" fmla="*/ 925708 w 5203590"/>
              <a:gd name="connsiteY4" fmla="*/ 1997870 h 2286000"/>
              <a:gd name="connsiteX5" fmla="*/ 925707 w 5203590"/>
              <a:gd name="connsiteY5" fmla="*/ 199787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p:spPr>
      </p:pic>
      <p:pic>
        <p:nvPicPr>
          <p:cNvPr id="14" name="Picture 13" descr="A picture containing animal, invertebrate, arthropod&#10;&#10;Description automatically generated">
            <a:extLst>
              <a:ext uri="{FF2B5EF4-FFF2-40B4-BE49-F238E27FC236}">
                <a16:creationId xmlns:a16="http://schemas.microsoft.com/office/drawing/2014/main" id="{8107F929-69E5-4E1B-B8F4-A1B3A85D3F29}"/>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t="2713" b="23742"/>
          <a:stretch/>
        </p:blipFill>
        <p:spPr>
          <a:xfrm>
            <a:off x="8047618" y="4572000"/>
            <a:ext cx="4144382" cy="2286000"/>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p:spPr>
      </p:pic>
      <p:sp>
        <p:nvSpPr>
          <p:cNvPr id="22" name="Freeform 15">
            <a:extLst>
              <a:ext uri="{FF2B5EF4-FFF2-40B4-BE49-F238E27FC236}">
                <a16:creationId xmlns:a16="http://schemas.microsoft.com/office/drawing/2014/main" id="{A26922E4-CEB0-4BFE-BAD1-403E6A417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0203" cy="6858000"/>
          </a:xfrm>
          <a:custGeom>
            <a:avLst/>
            <a:gdLst>
              <a:gd name="connsiteX0" fmla="*/ 0 w 9590203"/>
              <a:gd name="connsiteY0" fmla="*/ 0 h 6858000"/>
              <a:gd name="connsiteX1" fmla="*/ 6414049 w 9590203"/>
              <a:gd name="connsiteY1" fmla="*/ 0 h 6858000"/>
              <a:gd name="connsiteX2" fmla="*/ 9590203 w 9590203"/>
              <a:gd name="connsiteY2" fmla="*/ 6858000 h 6858000"/>
              <a:gd name="connsiteX3" fmla="*/ 0 w 95902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90203" h="6858000">
                <a:moveTo>
                  <a:pt x="0" y="0"/>
                </a:moveTo>
                <a:lnTo>
                  <a:pt x="6414049" y="0"/>
                </a:lnTo>
                <a:lnTo>
                  <a:pt x="9590203" y="6858000"/>
                </a:lnTo>
                <a:lnTo>
                  <a:pt x="0" y="6858000"/>
                </a:ln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0513249-92C8-42F7-A7B0-BA4E48A253E5}"/>
              </a:ext>
            </a:extLst>
          </p:cNvPr>
          <p:cNvSpPr>
            <a:spLocks noGrp="1"/>
          </p:cNvSpPr>
          <p:nvPr>
            <p:ph type="title"/>
          </p:nvPr>
        </p:nvSpPr>
        <p:spPr>
          <a:xfrm>
            <a:off x="838200" y="365125"/>
            <a:ext cx="5088040" cy="1325563"/>
          </a:xfrm>
        </p:spPr>
        <p:txBody>
          <a:bodyPr>
            <a:normAutofit/>
          </a:bodyPr>
          <a:lstStyle/>
          <a:p>
            <a:r>
              <a:rPr lang="en-US" sz="4000">
                <a:solidFill>
                  <a:srgbClr val="000000"/>
                </a:solidFill>
                <a:latin typeface="Berlin Sans FB Demi" panose="020E0802020502020306" pitchFamily="34" charset="0"/>
              </a:rPr>
              <a:t>Dichotomous</a:t>
            </a:r>
          </a:p>
        </p:txBody>
      </p:sp>
      <p:sp>
        <p:nvSpPr>
          <p:cNvPr id="3" name="Content Placeholder 2">
            <a:extLst>
              <a:ext uri="{FF2B5EF4-FFF2-40B4-BE49-F238E27FC236}">
                <a16:creationId xmlns:a16="http://schemas.microsoft.com/office/drawing/2014/main" id="{3AE53D7D-4E5B-4416-A201-E3694B0626CE}"/>
              </a:ext>
            </a:extLst>
          </p:cNvPr>
          <p:cNvSpPr>
            <a:spLocks noGrp="1"/>
          </p:cNvSpPr>
          <p:nvPr>
            <p:ph idx="1"/>
          </p:nvPr>
        </p:nvSpPr>
        <p:spPr>
          <a:xfrm>
            <a:off x="280008" y="2021249"/>
            <a:ext cx="6265757" cy="4155713"/>
          </a:xfrm>
        </p:spPr>
        <p:txBody>
          <a:bodyPr>
            <a:normAutofit/>
          </a:bodyPr>
          <a:lstStyle/>
          <a:p>
            <a:r>
              <a:rPr lang="en-US" dirty="0">
                <a:solidFill>
                  <a:srgbClr val="000000"/>
                </a:solidFill>
                <a:latin typeface="Times New Roman" panose="02020603050405020304" pitchFamily="18" charset="0"/>
                <a:cs typeface="Times New Roman" panose="02020603050405020304" pitchFamily="18" charset="0"/>
              </a:rPr>
              <a:t>A </a:t>
            </a:r>
            <a:r>
              <a:rPr lang="en-US" b="1" dirty="0">
                <a:solidFill>
                  <a:srgbClr val="000000"/>
                </a:solidFill>
                <a:latin typeface="Times New Roman" panose="02020603050405020304" pitchFamily="18" charset="0"/>
                <a:cs typeface="Times New Roman" panose="02020603050405020304" pitchFamily="18" charset="0"/>
              </a:rPr>
              <a:t>dichotomous</a:t>
            </a:r>
            <a:r>
              <a:rPr lang="en-US" dirty="0">
                <a:solidFill>
                  <a:srgbClr val="000000"/>
                </a:solidFill>
                <a:latin typeface="Times New Roman" panose="02020603050405020304" pitchFamily="18" charset="0"/>
                <a:cs typeface="Times New Roman" panose="02020603050405020304" pitchFamily="18" charset="0"/>
              </a:rPr>
              <a:t> key is a tool that allows the user to determine the identity of items in the natural world, such as trees, wildflowers, mammals, reptiles, rocks, and fish. </a:t>
            </a:r>
          </a:p>
          <a:p>
            <a:r>
              <a:rPr lang="en-US" dirty="0">
                <a:solidFill>
                  <a:srgbClr val="000000"/>
                </a:solidFill>
                <a:latin typeface="Times New Roman" panose="02020603050405020304" pitchFamily="18" charset="0"/>
                <a:cs typeface="Times New Roman" panose="02020603050405020304" pitchFamily="18" charset="0"/>
              </a:rPr>
              <a:t>Keys consist of a series of choices that lead the user to the correct name of a given item. "</a:t>
            </a:r>
            <a:r>
              <a:rPr lang="en-US" b="1" dirty="0">
                <a:solidFill>
                  <a:srgbClr val="000000"/>
                </a:solidFill>
                <a:latin typeface="Times New Roman" panose="02020603050405020304" pitchFamily="18" charset="0"/>
                <a:cs typeface="Times New Roman" panose="02020603050405020304" pitchFamily="18" charset="0"/>
              </a:rPr>
              <a:t>Dichotomous</a:t>
            </a:r>
            <a:r>
              <a:rPr lang="en-US" dirty="0">
                <a:solidFill>
                  <a:srgbClr val="000000"/>
                </a:solidFill>
                <a:latin typeface="Times New Roman" panose="02020603050405020304" pitchFamily="18" charset="0"/>
                <a:cs typeface="Times New Roman" panose="02020603050405020304" pitchFamily="18" charset="0"/>
              </a:rPr>
              <a:t>" means "divided into two parts".</a:t>
            </a:r>
          </a:p>
        </p:txBody>
      </p:sp>
      <p:sp>
        <p:nvSpPr>
          <p:cNvPr id="4" name="Date Placeholder 3">
            <a:extLst>
              <a:ext uri="{FF2B5EF4-FFF2-40B4-BE49-F238E27FC236}">
                <a16:creationId xmlns:a16="http://schemas.microsoft.com/office/drawing/2014/main" id="{CB16681F-CE65-4785-BE99-70ECF63B0EDE}"/>
              </a:ext>
            </a:extLst>
          </p:cNvPr>
          <p:cNvSpPr>
            <a:spLocks noGrp="1"/>
          </p:cNvSpPr>
          <p:nvPr>
            <p:ph type="dt" sz="half" idx="10"/>
          </p:nvPr>
        </p:nvSpPr>
        <p:spPr/>
        <p:txBody>
          <a:bodyPr/>
          <a:lstStyle/>
          <a:p>
            <a:fld id="{9700C771-6E78-4107-A297-D6CB89EF80E5}" type="datetime1">
              <a:rPr lang="en-US" smtClean="0"/>
              <a:t>3/21/2019</a:t>
            </a:fld>
            <a:endParaRPr lang="en-US"/>
          </a:p>
        </p:txBody>
      </p:sp>
      <p:sp>
        <p:nvSpPr>
          <p:cNvPr id="5" name="Footer Placeholder 4">
            <a:extLst>
              <a:ext uri="{FF2B5EF4-FFF2-40B4-BE49-F238E27FC236}">
                <a16:creationId xmlns:a16="http://schemas.microsoft.com/office/drawing/2014/main" id="{88967959-C7E1-444F-BD21-768E8B21EC8F}"/>
              </a:ext>
            </a:extLst>
          </p:cNvPr>
          <p:cNvSpPr>
            <a:spLocks noGrp="1"/>
          </p:cNvSpPr>
          <p:nvPr>
            <p:ph type="ftr" sz="quarter" idx="11"/>
          </p:nvPr>
        </p:nvSpPr>
        <p:spPr/>
        <p:txBody>
          <a:bodyPr/>
          <a:lstStyle/>
          <a:p>
            <a:r>
              <a:rPr lang="en-US"/>
              <a:t>Chapter 13 </a:t>
            </a:r>
          </a:p>
        </p:txBody>
      </p:sp>
      <p:sp>
        <p:nvSpPr>
          <p:cNvPr id="6" name="Slide Number Placeholder 5">
            <a:extLst>
              <a:ext uri="{FF2B5EF4-FFF2-40B4-BE49-F238E27FC236}">
                <a16:creationId xmlns:a16="http://schemas.microsoft.com/office/drawing/2014/main" id="{294E8115-D40D-4C14-8376-EECDEDD9E33F}"/>
              </a:ext>
            </a:extLst>
          </p:cNvPr>
          <p:cNvSpPr>
            <a:spLocks noGrp="1"/>
          </p:cNvSpPr>
          <p:nvPr>
            <p:ph type="sldNum" sz="quarter" idx="12"/>
          </p:nvPr>
        </p:nvSpPr>
        <p:spPr/>
        <p:txBody>
          <a:bodyPr/>
          <a:lstStyle/>
          <a:p>
            <a:fld id="{F68E7A60-72E9-4BD2-9C03-E7E3DB9DF56A}" type="slidenum">
              <a:rPr lang="en-US" smtClean="0"/>
              <a:t>13</a:t>
            </a:fld>
            <a:endParaRPr lang="en-US"/>
          </a:p>
        </p:txBody>
      </p:sp>
    </p:spTree>
    <p:extLst>
      <p:ext uri="{BB962C8B-B14F-4D97-AF65-F5344CB8AC3E}">
        <p14:creationId xmlns:p14="http://schemas.microsoft.com/office/powerpoint/2010/main" val="3759791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descr="A insect on a white background&#10;&#10;Description automatically generated">
            <a:extLst>
              <a:ext uri="{FF2B5EF4-FFF2-40B4-BE49-F238E27FC236}">
                <a16:creationId xmlns:a16="http://schemas.microsoft.com/office/drawing/2014/main" id="{E3FAF640-2A3C-4320-B6E2-B865BD30A76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4219" b="4"/>
          <a:stretch/>
        </p:blipFill>
        <p:spPr>
          <a:xfrm>
            <a:off x="20" y="-1"/>
            <a:ext cx="4613982" cy="4515954"/>
          </a:xfrm>
          <a:prstGeom prst="rect">
            <a:avLst/>
          </a:prstGeom>
        </p:spPr>
      </p:pic>
      <p:pic>
        <p:nvPicPr>
          <p:cNvPr id="8" name="Picture 7" descr="A insect on the ground&#10;&#10;Description automatically generated">
            <a:extLst>
              <a:ext uri="{FF2B5EF4-FFF2-40B4-BE49-F238E27FC236}">
                <a16:creationId xmlns:a16="http://schemas.microsoft.com/office/drawing/2014/main" id="{88EF79E1-6178-4074-9B0A-ABD44F94AA22}"/>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7336" b="-1"/>
          <a:stretch/>
        </p:blipFill>
        <p:spPr>
          <a:xfrm>
            <a:off x="4705442" y="-1"/>
            <a:ext cx="2829214" cy="2183054"/>
          </a:xfrm>
          <a:prstGeom prst="rect">
            <a:avLst/>
          </a:prstGeom>
        </p:spPr>
      </p:pic>
      <p:pic>
        <p:nvPicPr>
          <p:cNvPr id="14" name="Picture 13" descr="A insect on a white background&#10;&#10;Description automatically generated">
            <a:extLst>
              <a:ext uri="{FF2B5EF4-FFF2-40B4-BE49-F238E27FC236}">
                <a16:creationId xmlns:a16="http://schemas.microsoft.com/office/drawing/2014/main" id="{DD5089A4-AB88-4D1D-B922-E5FDDA8C0EFA}"/>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t="11705" r="4" b="6725"/>
          <a:stretch/>
        </p:blipFill>
        <p:spPr>
          <a:xfrm>
            <a:off x="4705442" y="2274491"/>
            <a:ext cx="2825496" cy="2241463"/>
          </a:xfrm>
          <a:prstGeom prst="rect">
            <a:avLst/>
          </a:prstGeom>
        </p:spPr>
      </p:pic>
      <p:pic>
        <p:nvPicPr>
          <p:cNvPr id="5" name="Picture 4" descr="A insect on the ground&#10;&#10;Description automatically generated">
            <a:extLst>
              <a:ext uri="{FF2B5EF4-FFF2-40B4-BE49-F238E27FC236}">
                <a16:creationId xmlns:a16="http://schemas.microsoft.com/office/drawing/2014/main" id="{487ECEDD-EA5D-4123-90F5-6EF59B3DC76A}"/>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r="15747"/>
          <a:stretch/>
        </p:blipFill>
        <p:spPr>
          <a:xfrm>
            <a:off x="-3717" y="4616536"/>
            <a:ext cx="2829212" cy="2241464"/>
          </a:xfrm>
          <a:prstGeom prst="rect">
            <a:avLst/>
          </a:prstGeom>
        </p:spPr>
      </p:pic>
      <p:pic>
        <p:nvPicPr>
          <p:cNvPr id="11" name="Picture 10" descr="A insect on the ground&#10;&#10;Description automatically generated">
            <a:extLst>
              <a:ext uri="{FF2B5EF4-FFF2-40B4-BE49-F238E27FC236}">
                <a16:creationId xmlns:a16="http://schemas.microsoft.com/office/drawing/2014/main" id="{6A233463-0EE8-410C-82D7-B89B08BE7EC0}"/>
              </a:ext>
            </a:extLst>
          </p:cNvPr>
          <p:cNvPicPr>
            <a:picLocks noChangeAspect="1"/>
          </p:cNvPicPr>
          <p:nvPr/>
        </p:nvPicPr>
        <p:blipFill rotWithShape="1">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t="16372" b="15408"/>
          <a:stretch/>
        </p:blipFill>
        <p:spPr>
          <a:xfrm>
            <a:off x="2913221" y="4607393"/>
            <a:ext cx="4614002" cy="2250607"/>
          </a:xfrm>
          <a:prstGeom prst="rect">
            <a:avLst/>
          </a:prstGeom>
        </p:spPr>
      </p:pic>
      <p:sp>
        <p:nvSpPr>
          <p:cNvPr id="3" name="Content Placeholder 2">
            <a:extLst>
              <a:ext uri="{FF2B5EF4-FFF2-40B4-BE49-F238E27FC236}">
                <a16:creationId xmlns:a16="http://schemas.microsoft.com/office/drawing/2014/main" id="{1DCC56F8-0A5C-4ECF-8952-14036F47761A}"/>
              </a:ext>
            </a:extLst>
          </p:cNvPr>
          <p:cNvSpPr>
            <a:spLocks noGrp="1"/>
          </p:cNvSpPr>
          <p:nvPr>
            <p:ph idx="1"/>
          </p:nvPr>
        </p:nvSpPr>
        <p:spPr>
          <a:xfrm>
            <a:off x="7622377" y="1075383"/>
            <a:ext cx="4469359" cy="3902472"/>
          </a:xfrm>
        </p:spPr>
        <p:txBody>
          <a:bodyPr>
            <a:normAutofit/>
          </a:bodyPr>
          <a:lstStyle/>
          <a:p>
            <a:pPr marL="0" indent="0">
              <a:buNone/>
            </a:pPr>
            <a:r>
              <a:rPr lang="en-US" sz="2400" dirty="0">
                <a:latin typeface="Berlin Sans FB Demi" panose="020E0802020502020306" pitchFamily="34" charset="0"/>
              </a:rPr>
              <a:t>Predatory Species</a:t>
            </a:r>
            <a:r>
              <a:rPr lang="en-US" sz="2400" dirty="0"/>
              <a:t>:</a:t>
            </a:r>
          </a:p>
          <a:p>
            <a:r>
              <a:rPr lang="en-US" sz="2400" dirty="0">
                <a:latin typeface="Times New Roman" panose="02020603050405020304" pitchFamily="18" charset="0"/>
                <a:cs typeface="Times New Roman" panose="02020603050405020304" pitchFamily="18" charset="0"/>
              </a:rPr>
              <a:t>Blow Fly </a:t>
            </a:r>
          </a:p>
          <a:p>
            <a:r>
              <a:rPr lang="en-US" sz="2400" dirty="0">
                <a:latin typeface="Times New Roman" panose="02020603050405020304" pitchFamily="18" charset="0"/>
                <a:cs typeface="Times New Roman" panose="02020603050405020304" pitchFamily="18" charset="0"/>
              </a:rPr>
              <a:t>Flesh Flies</a:t>
            </a:r>
          </a:p>
          <a:p>
            <a:r>
              <a:rPr lang="en-US" sz="2400" dirty="0">
                <a:latin typeface="Times New Roman" panose="02020603050405020304" pitchFamily="18" charset="0"/>
                <a:cs typeface="Times New Roman" panose="02020603050405020304" pitchFamily="18" charset="0"/>
              </a:rPr>
              <a:t>Hide Beetles</a:t>
            </a:r>
          </a:p>
          <a:p>
            <a:r>
              <a:rPr lang="en-US" sz="2400" dirty="0" err="1">
                <a:latin typeface="Times New Roman" panose="02020603050405020304" pitchFamily="18" charset="0"/>
                <a:cs typeface="Times New Roman" panose="02020603050405020304" pitchFamily="18" charset="0"/>
              </a:rPr>
              <a:t>Pyralid</a:t>
            </a:r>
            <a:r>
              <a:rPr lang="en-US" sz="2400" dirty="0">
                <a:latin typeface="Times New Roman" panose="02020603050405020304" pitchFamily="18" charset="0"/>
                <a:cs typeface="Times New Roman" panose="02020603050405020304" pitchFamily="18" charset="0"/>
              </a:rPr>
              <a:t> Moth </a:t>
            </a:r>
          </a:p>
          <a:p>
            <a:r>
              <a:rPr lang="en-US" sz="2400" dirty="0">
                <a:latin typeface="Times New Roman" panose="02020603050405020304" pitchFamily="18" charset="0"/>
                <a:cs typeface="Times New Roman" panose="02020603050405020304" pitchFamily="18" charset="0"/>
              </a:rPr>
              <a:t>Cheese Skipper</a:t>
            </a:r>
          </a:p>
          <a:p>
            <a:r>
              <a:rPr lang="en-US" sz="2400" dirty="0">
                <a:latin typeface="Times New Roman" panose="02020603050405020304" pitchFamily="18" charset="0"/>
                <a:cs typeface="Times New Roman" panose="02020603050405020304" pitchFamily="18" charset="0"/>
              </a:rPr>
              <a:t>Carrion Feeders</a:t>
            </a:r>
            <a:r>
              <a:rPr lang="en-US" sz="2400" dirty="0"/>
              <a:t> (</a:t>
            </a:r>
            <a:r>
              <a:rPr lang="en-US" sz="2400" dirty="0">
                <a:latin typeface="Times New Roman" panose="02020603050405020304" pitchFamily="18" charset="0"/>
                <a:cs typeface="Times New Roman" panose="02020603050405020304" pitchFamily="18" charset="0"/>
              </a:rPr>
              <a:t>mainly flies and beetles</a:t>
            </a:r>
            <a:r>
              <a:rPr lang="en-US" sz="2400" dirty="0"/>
              <a:t>) </a:t>
            </a:r>
          </a:p>
          <a:p>
            <a:endParaRPr lang="en-US" sz="2400" dirty="0"/>
          </a:p>
          <a:p>
            <a:endParaRPr lang="en-US" sz="2000" dirty="0"/>
          </a:p>
        </p:txBody>
      </p:sp>
      <p:sp>
        <p:nvSpPr>
          <p:cNvPr id="2" name="Date Placeholder 1">
            <a:extLst>
              <a:ext uri="{FF2B5EF4-FFF2-40B4-BE49-F238E27FC236}">
                <a16:creationId xmlns:a16="http://schemas.microsoft.com/office/drawing/2014/main" id="{3E6DB8BF-691D-4E33-825A-13EBFB6BB9A7}"/>
              </a:ext>
            </a:extLst>
          </p:cNvPr>
          <p:cNvSpPr>
            <a:spLocks noGrp="1"/>
          </p:cNvSpPr>
          <p:nvPr>
            <p:ph type="dt" sz="half" idx="10"/>
          </p:nvPr>
        </p:nvSpPr>
        <p:spPr/>
        <p:txBody>
          <a:bodyPr/>
          <a:lstStyle/>
          <a:p>
            <a:fld id="{5D7B8A92-D35E-488B-8366-D97987C10518}" type="datetime1">
              <a:rPr lang="en-US" smtClean="0"/>
              <a:t>3/21/2019</a:t>
            </a:fld>
            <a:endParaRPr lang="en-US"/>
          </a:p>
        </p:txBody>
      </p:sp>
      <p:sp>
        <p:nvSpPr>
          <p:cNvPr id="4" name="Footer Placeholder 3">
            <a:extLst>
              <a:ext uri="{FF2B5EF4-FFF2-40B4-BE49-F238E27FC236}">
                <a16:creationId xmlns:a16="http://schemas.microsoft.com/office/drawing/2014/main" id="{4170FE73-0029-4E58-B9EB-C5FF54131783}"/>
              </a:ext>
            </a:extLst>
          </p:cNvPr>
          <p:cNvSpPr>
            <a:spLocks noGrp="1"/>
          </p:cNvSpPr>
          <p:nvPr>
            <p:ph type="ftr" sz="quarter" idx="11"/>
          </p:nvPr>
        </p:nvSpPr>
        <p:spPr/>
        <p:txBody>
          <a:bodyPr/>
          <a:lstStyle/>
          <a:p>
            <a:r>
              <a:rPr lang="en-US"/>
              <a:t>Chapter 13 </a:t>
            </a:r>
          </a:p>
        </p:txBody>
      </p:sp>
      <p:sp>
        <p:nvSpPr>
          <p:cNvPr id="6" name="Slide Number Placeholder 5">
            <a:extLst>
              <a:ext uri="{FF2B5EF4-FFF2-40B4-BE49-F238E27FC236}">
                <a16:creationId xmlns:a16="http://schemas.microsoft.com/office/drawing/2014/main" id="{E05FAAA5-1084-48CF-A83C-2C28F3E82B6B}"/>
              </a:ext>
            </a:extLst>
          </p:cNvPr>
          <p:cNvSpPr>
            <a:spLocks noGrp="1"/>
          </p:cNvSpPr>
          <p:nvPr>
            <p:ph type="sldNum" sz="quarter" idx="12"/>
          </p:nvPr>
        </p:nvSpPr>
        <p:spPr/>
        <p:txBody>
          <a:bodyPr/>
          <a:lstStyle/>
          <a:p>
            <a:fld id="{F68E7A60-72E9-4BD2-9C03-E7E3DB9DF56A}" type="slidenum">
              <a:rPr lang="en-US" smtClean="0"/>
              <a:t>14</a:t>
            </a:fld>
            <a:endParaRPr lang="en-US"/>
          </a:p>
        </p:txBody>
      </p:sp>
    </p:spTree>
    <p:extLst>
      <p:ext uri="{BB962C8B-B14F-4D97-AF65-F5344CB8AC3E}">
        <p14:creationId xmlns:p14="http://schemas.microsoft.com/office/powerpoint/2010/main" val="42433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F7CC5B4-2922-4543-838A-482F54CB0FC0}"/>
              </a:ext>
            </a:extLst>
          </p:cNvPr>
          <p:cNvSpPr>
            <a:spLocks noGrp="1"/>
          </p:cNvSpPr>
          <p:nvPr>
            <p:ph idx="1"/>
          </p:nvPr>
        </p:nvSpPr>
        <p:spPr>
          <a:xfrm>
            <a:off x="648931" y="2438400"/>
            <a:ext cx="3651466" cy="3785419"/>
          </a:xfrm>
        </p:spPr>
        <p:txBody>
          <a:bodyPr>
            <a:normAutofit/>
          </a:bodyPr>
          <a:lstStyle/>
          <a:p>
            <a:r>
              <a:rPr lang="en-US" dirty="0">
                <a:latin typeface="Times New Roman" panose="02020603050405020304" pitchFamily="18" charset="0"/>
                <a:cs typeface="Times New Roman" panose="02020603050405020304" pitchFamily="18" charset="0"/>
              </a:rPr>
              <a:t>Parasitic Species </a:t>
            </a:r>
          </a:p>
          <a:p>
            <a:r>
              <a:rPr lang="en-US" b="1" dirty="0">
                <a:latin typeface="Times New Roman" panose="02020603050405020304" pitchFamily="18" charset="0"/>
                <a:cs typeface="Times New Roman" panose="02020603050405020304" pitchFamily="18" charset="0"/>
              </a:rPr>
              <a:t>Chiggers</a:t>
            </a:r>
          </a:p>
          <a:p>
            <a:r>
              <a:rPr lang="en-US" dirty="0">
                <a:latin typeface="Times New Roman" panose="02020603050405020304" pitchFamily="18" charset="0"/>
                <a:cs typeface="Times New Roman" panose="02020603050405020304" pitchFamily="18" charset="0"/>
              </a:rPr>
              <a:t>sarcoptic itch mites</a:t>
            </a:r>
          </a:p>
        </p:txBody>
      </p:sp>
      <p:pic>
        <p:nvPicPr>
          <p:cNvPr id="5" name="Picture 4">
            <a:extLst>
              <a:ext uri="{FF2B5EF4-FFF2-40B4-BE49-F238E27FC236}">
                <a16:creationId xmlns:a16="http://schemas.microsoft.com/office/drawing/2014/main" id="{C5946771-1D7C-407B-8BA4-02D97C133603}"/>
              </a:ext>
            </a:extLst>
          </p:cNvPr>
          <p:cNvPicPr>
            <a:picLocks noChangeAspect="1"/>
          </p:cNvPicPr>
          <p:nvPr/>
        </p:nvPicPr>
        <p:blipFill rotWithShape="1">
          <a:blip r:embed="rId2"/>
          <a:srcRect l="13056" r="5446"/>
          <a:stretch/>
        </p:blipFill>
        <p:spPr>
          <a:xfrm>
            <a:off x="4639056" y="10"/>
            <a:ext cx="7552944" cy="6857990"/>
          </a:xfrm>
          <a:prstGeom prst="rect">
            <a:avLst/>
          </a:prstGeom>
          <a:effectLst/>
        </p:spPr>
      </p:pic>
      <p:sp>
        <p:nvSpPr>
          <p:cNvPr id="2" name="Date Placeholder 1">
            <a:extLst>
              <a:ext uri="{FF2B5EF4-FFF2-40B4-BE49-F238E27FC236}">
                <a16:creationId xmlns:a16="http://schemas.microsoft.com/office/drawing/2014/main" id="{1E3884F4-F3EA-4B2A-9CEE-452B9A90F0D6}"/>
              </a:ext>
            </a:extLst>
          </p:cNvPr>
          <p:cNvSpPr>
            <a:spLocks noGrp="1"/>
          </p:cNvSpPr>
          <p:nvPr>
            <p:ph type="dt" sz="half" idx="10"/>
          </p:nvPr>
        </p:nvSpPr>
        <p:spPr/>
        <p:txBody>
          <a:bodyPr/>
          <a:lstStyle/>
          <a:p>
            <a:fld id="{ACC4D768-DAAF-44F6-B322-EC1C160FD7FF}" type="datetime1">
              <a:rPr lang="en-US" smtClean="0"/>
              <a:t>3/21/2019</a:t>
            </a:fld>
            <a:endParaRPr lang="en-US"/>
          </a:p>
        </p:txBody>
      </p:sp>
      <p:sp>
        <p:nvSpPr>
          <p:cNvPr id="3" name="Footer Placeholder 2">
            <a:extLst>
              <a:ext uri="{FF2B5EF4-FFF2-40B4-BE49-F238E27FC236}">
                <a16:creationId xmlns:a16="http://schemas.microsoft.com/office/drawing/2014/main" id="{5734ABBB-87BA-4FE4-B3BA-68118CD53C9A}"/>
              </a:ext>
            </a:extLst>
          </p:cNvPr>
          <p:cNvSpPr>
            <a:spLocks noGrp="1"/>
          </p:cNvSpPr>
          <p:nvPr>
            <p:ph type="ftr" sz="quarter" idx="11"/>
          </p:nvPr>
        </p:nvSpPr>
        <p:spPr/>
        <p:txBody>
          <a:bodyPr/>
          <a:lstStyle/>
          <a:p>
            <a:r>
              <a:rPr lang="en-US"/>
              <a:t>Chapter 13 </a:t>
            </a:r>
          </a:p>
        </p:txBody>
      </p:sp>
      <p:sp>
        <p:nvSpPr>
          <p:cNvPr id="6" name="Slide Number Placeholder 5">
            <a:extLst>
              <a:ext uri="{FF2B5EF4-FFF2-40B4-BE49-F238E27FC236}">
                <a16:creationId xmlns:a16="http://schemas.microsoft.com/office/drawing/2014/main" id="{96F46FF9-DD2C-42A5-808A-5BEF3EC14099}"/>
              </a:ext>
            </a:extLst>
          </p:cNvPr>
          <p:cNvSpPr>
            <a:spLocks noGrp="1"/>
          </p:cNvSpPr>
          <p:nvPr>
            <p:ph type="sldNum" sz="quarter" idx="12"/>
          </p:nvPr>
        </p:nvSpPr>
        <p:spPr/>
        <p:txBody>
          <a:bodyPr/>
          <a:lstStyle/>
          <a:p>
            <a:fld id="{F68E7A60-72E9-4BD2-9C03-E7E3DB9DF56A}" type="slidenum">
              <a:rPr lang="en-US" smtClean="0"/>
              <a:t>15</a:t>
            </a:fld>
            <a:endParaRPr lang="en-US"/>
          </a:p>
        </p:txBody>
      </p:sp>
    </p:spTree>
    <p:extLst>
      <p:ext uri="{BB962C8B-B14F-4D97-AF65-F5344CB8AC3E}">
        <p14:creationId xmlns:p14="http://schemas.microsoft.com/office/powerpoint/2010/main" val="3569865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55037550-5309-43DD-84BE-558F7C11D82C}"/>
              </a:ext>
            </a:extLst>
          </p:cNvPr>
          <p:cNvSpPr>
            <a:spLocks noGrp="1" noChangeArrowheads="1"/>
          </p:cNvSpPr>
          <p:nvPr>
            <p:ph type="title"/>
          </p:nvPr>
        </p:nvSpPr>
        <p:spPr/>
        <p:txBody>
          <a:bodyPr/>
          <a:lstStyle/>
          <a:p>
            <a:pPr>
              <a:defRPr/>
            </a:pPr>
            <a:r>
              <a:rPr lang="en-US" altLang="en-US" dirty="0">
                <a:solidFill>
                  <a:schemeClr val="tx1"/>
                </a:solidFill>
                <a:latin typeface="Berlin Sans FB Demi" panose="020E0802020502020306" pitchFamily="34" charset="0"/>
              </a:rPr>
              <a:t>Flesh fly</a:t>
            </a:r>
          </a:p>
        </p:txBody>
      </p:sp>
      <p:pic>
        <p:nvPicPr>
          <p:cNvPr id="23555" name="Picture 3" descr="fleshfly">
            <a:extLst>
              <a:ext uri="{FF2B5EF4-FFF2-40B4-BE49-F238E27FC236}">
                <a16:creationId xmlns:a16="http://schemas.microsoft.com/office/drawing/2014/main" id="{933F6C8B-264A-4BE2-9BEC-821FB38063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4939" y="1027906"/>
            <a:ext cx="457200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C8CE5967-FAF4-4AA9-8BB0-7C40C83D25C6}"/>
              </a:ext>
            </a:extLst>
          </p:cNvPr>
          <p:cNvSpPr>
            <a:spLocks noGrp="1"/>
          </p:cNvSpPr>
          <p:nvPr>
            <p:ph type="dt" sz="half" idx="10"/>
          </p:nvPr>
        </p:nvSpPr>
        <p:spPr/>
        <p:txBody>
          <a:bodyPr/>
          <a:lstStyle/>
          <a:p>
            <a:fld id="{7F9CEF56-B57F-4CB1-9D05-BB2D95629ACB}" type="datetime1">
              <a:rPr lang="en-US" smtClean="0"/>
              <a:t>3/21/2019</a:t>
            </a:fld>
            <a:endParaRPr lang="en-US"/>
          </a:p>
        </p:txBody>
      </p:sp>
      <p:sp>
        <p:nvSpPr>
          <p:cNvPr id="3" name="Footer Placeholder 2">
            <a:extLst>
              <a:ext uri="{FF2B5EF4-FFF2-40B4-BE49-F238E27FC236}">
                <a16:creationId xmlns:a16="http://schemas.microsoft.com/office/drawing/2014/main" id="{4DF9FB18-E2E3-4A41-B277-5DFF9DA46F5A}"/>
              </a:ext>
            </a:extLst>
          </p:cNvPr>
          <p:cNvSpPr>
            <a:spLocks noGrp="1"/>
          </p:cNvSpPr>
          <p:nvPr>
            <p:ph type="ftr" sz="quarter" idx="11"/>
          </p:nvPr>
        </p:nvSpPr>
        <p:spPr/>
        <p:txBody>
          <a:bodyPr/>
          <a:lstStyle/>
          <a:p>
            <a:r>
              <a:rPr lang="en-US"/>
              <a:t>Chapter 13 </a:t>
            </a:r>
          </a:p>
        </p:txBody>
      </p:sp>
      <p:sp>
        <p:nvSpPr>
          <p:cNvPr id="4" name="Slide Number Placeholder 3">
            <a:extLst>
              <a:ext uri="{FF2B5EF4-FFF2-40B4-BE49-F238E27FC236}">
                <a16:creationId xmlns:a16="http://schemas.microsoft.com/office/drawing/2014/main" id="{CD68D5FB-ECBB-4D72-B1A2-225E4C172775}"/>
              </a:ext>
            </a:extLst>
          </p:cNvPr>
          <p:cNvSpPr>
            <a:spLocks noGrp="1"/>
          </p:cNvSpPr>
          <p:nvPr>
            <p:ph type="sldNum" sz="quarter" idx="12"/>
          </p:nvPr>
        </p:nvSpPr>
        <p:spPr/>
        <p:txBody>
          <a:bodyPr/>
          <a:lstStyle/>
          <a:p>
            <a:fld id="{F68E7A60-72E9-4BD2-9C03-E7E3DB9DF56A}" type="slidenum">
              <a:rPr lang="en-US" smtClean="0"/>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5">
            <a:extLst>
              <a:ext uri="{FF2B5EF4-FFF2-40B4-BE49-F238E27FC236}">
                <a16:creationId xmlns:a16="http://schemas.microsoft.com/office/drawing/2014/main" id="{A08120AC-0CB7-49D6-8FBE-91EF4261DEED}"/>
              </a:ext>
            </a:extLst>
          </p:cNvPr>
          <p:cNvSpPr txBox="1">
            <a:spLocks noChangeArrowheads="1"/>
          </p:cNvSpPr>
          <p:nvPr/>
        </p:nvSpPr>
        <p:spPr bwMode="auto">
          <a:xfrm>
            <a:off x="1981200" y="457201"/>
            <a:ext cx="42659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r>
              <a:rPr lang="en-US" altLang="en-US" dirty="0">
                <a:latin typeface="Berlin Sans FB Demi" panose="020E0802020502020306" pitchFamily="34" charset="0"/>
              </a:rPr>
              <a:t>Forensic Entomology - Beetles</a:t>
            </a:r>
          </a:p>
        </p:txBody>
      </p:sp>
      <p:sp>
        <p:nvSpPr>
          <p:cNvPr id="11" name="Rectangle 2">
            <a:extLst>
              <a:ext uri="{FF2B5EF4-FFF2-40B4-BE49-F238E27FC236}">
                <a16:creationId xmlns:a16="http://schemas.microsoft.com/office/drawing/2014/main" id="{21F03BE8-C035-4197-B977-DBBB84BD3499}"/>
              </a:ext>
            </a:extLst>
          </p:cNvPr>
          <p:cNvSpPr txBox="1">
            <a:spLocks noChangeArrowheads="1"/>
          </p:cNvSpPr>
          <p:nvPr/>
        </p:nvSpPr>
        <p:spPr bwMode="auto">
          <a:xfrm>
            <a:off x="1981200" y="1181100"/>
            <a:ext cx="5867400" cy="647700"/>
          </a:xfrm>
          <a:prstGeom prst="rect">
            <a:avLst/>
          </a:prstGeom>
          <a:noFill/>
          <a:ln w="9525">
            <a:noFill/>
            <a:miter lim="800000"/>
            <a:headEnd/>
            <a:tailEnd/>
          </a:ln>
          <a:effectLst/>
        </p:spPr>
        <p:txBody>
          <a:bodyPr/>
          <a:lstStyle/>
          <a:p>
            <a:pPr marL="342900" indent="-342900">
              <a:spcBef>
                <a:spcPct val="20000"/>
              </a:spcBef>
              <a:buClr>
                <a:schemeClr val="tx1"/>
              </a:buClr>
              <a:buSzPct val="75000"/>
              <a:defRPr/>
            </a:pPr>
            <a:r>
              <a:rPr lang="en-US" altLang="en-US" sz="3600" b="1" kern="0" dirty="0" err="1"/>
              <a:t>Coleoptera</a:t>
            </a:r>
            <a:r>
              <a:rPr lang="en-US" altLang="en-US" sz="3600" b="1" kern="0" dirty="0"/>
              <a:t> (beetles)</a:t>
            </a:r>
          </a:p>
        </p:txBody>
      </p:sp>
      <p:sp>
        <p:nvSpPr>
          <p:cNvPr id="24580" name="Rectangle 4">
            <a:extLst>
              <a:ext uri="{FF2B5EF4-FFF2-40B4-BE49-F238E27FC236}">
                <a16:creationId xmlns:a16="http://schemas.microsoft.com/office/drawing/2014/main" id="{BE5525FE-594C-4D7B-9E08-504D067330FB}"/>
              </a:ext>
            </a:extLst>
          </p:cNvPr>
          <p:cNvSpPr>
            <a:spLocks noChangeArrowheads="1"/>
          </p:cNvSpPr>
          <p:nvPr/>
        </p:nvSpPr>
        <p:spPr bwMode="auto">
          <a:xfrm>
            <a:off x="212651" y="5181599"/>
            <a:ext cx="11653284"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fontAlgn="base">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fontAlgn="base">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fontAlgn="base">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fontAlgn="base">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buClr>
                <a:schemeClr val="bg2"/>
              </a:buClr>
              <a:buSzPct val="80000"/>
              <a:buFontTx/>
              <a:buNone/>
            </a:pPr>
            <a:r>
              <a:rPr lang="en-US" altLang="en-US" sz="3200" dirty="0">
                <a:latin typeface="Times New Roman" panose="02020603050405020304" pitchFamily="18" charset="0"/>
                <a:cs typeface="Times New Roman" panose="02020603050405020304" pitchFamily="18" charset="0"/>
              </a:rPr>
              <a:t>Arrive early or late in decomposition process, depending on species</a:t>
            </a:r>
          </a:p>
        </p:txBody>
      </p:sp>
      <p:pic>
        <p:nvPicPr>
          <p:cNvPr id="8" name="Picture 7" descr="ento,beetle1.jpg">
            <a:extLst>
              <a:ext uri="{FF2B5EF4-FFF2-40B4-BE49-F238E27FC236}">
                <a16:creationId xmlns:a16="http://schemas.microsoft.com/office/drawing/2014/main" id="{F4D56001-B68D-42DE-A585-0923953C8C7F}"/>
              </a:ext>
            </a:extLst>
          </p:cNvPr>
          <p:cNvPicPr>
            <a:picLocks noChangeAspect="1"/>
          </p:cNvPicPr>
          <p:nvPr/>
        </p:nvPicPr>
        <p:blipFill>
          <a:blip r:embed="rId2"/>
          <a:srcRect l="13333" t="15556" r="21667" b="25555"/>
          <a:stretch>
            <a:fillRect/>
          </a:stretch>
        </p:blipFill>
        <p:spPr>
          <a:xfrm>
            <a:off x="709612" y="2133600"/>
            <a:ext cx="3152775" cy="2810540"/>
          </a:xfrm>
          <a:prstGeom prst="rect">
            <a:avLst/>
          </a:prstGeom>
          <a:ln w="28575">
            <a:solidFill>
              <a:schemeClr val="tx1">
                <a:lumMod val="50000"/>
                <a:lumOff val="50000"/>
              </a:schemeClr>
            </a:solidFill>
          </a:ln>
        </p:spPr>
      </p:pic>
      <p:pic>
        <p:nvPicPr>
          <p:cNvPr id="12" name="Picture 11" descr="ento,beetle2.jpg">
            <a:extLst>
              <a:ext uri="{FF2B5EF4-FFF2-40B4-BE49-F238E27FC236}">
                <a16:creationId xmlns:a16="http://schemas.microsoft.com/office/drawing/2014/main" id="{8B99D85D-C455-4766-9BE7-E8482B8BB579}"/>
              </a:ext>
            </a:extLst>
          </p:cNvPr>
          <p:cNvPicPr>
            <a:picLocks noChangeAspect="1"/>
          </p:cNvPicPr>
          <p:nvPr/>
        </p:nvPicPr>
        <p:blipFill>
          <a:blip r:embed="rId3"/>
          <a:stretch>
            <a:fillRect/>
          </a:stretch>
        </p:blipFill>
        <p:spPr>
          <a:xfrm>
            <a:off x="7137400" y="2133599"/>
            <a:ext cx="2768600" cy="2895601"/>
          </a:xfrm>
          <a:prstGeom prst="rect">
            <a:avLst/>
          </a:prstGeom>
          <a:ln w="28575">
            <a:solidFill>
              <a:schemeClr val="tx1">
                <a:lumMod val="50000"/>
                <a:lumOff val="50000"/>
              </a:schemeClr>
            </a:solidFill>
          </a:ln>
        </p:spPr>
      </p:pic>
      <p:pic>
        <p:nvPicPr>
          <p:cNvPr id="13" name="Picture 12" descr="ento,beetle3.jpg">
            <a:extLst>
              <a:ext uri="{FF2B5EF4-FFF2-40B4-BE49-F238E27FC236}">
                <a16:creationId xmlns:a16="http://schemas.microsoft.com/office/drawing/2014/main" id="{082A3A30-2266-4E80-A170-7DAC832FCCD9}"/>
              </a:ext>
            </a:extLst>
          </p:cNvPr>
          <p:cNvPicPr>
            <a:picLocks noChangeAspect="1"/>
          </p:cNvPicPr>
          <p:nvPr/>
        </p:nvPicPr>
        <p:blipFill>
          <a:blip r:embed="rId4"/>
          <a:srcRect l="28333" t="12406" r="12500" b="9900"/>
          <a:stretch>
            <a:fillRect/>
          </a:stretch>
        </p:blipFill>
        <p:spPr>
          <a:xfrm>
            <a:off x="4114155" y="2133599"/>
            <a:ext cx="2768600" cy="2810540"/>
          </a:xfrm>
          <a:prstGeom prst="rect">
            <a:avLst/>
          </a:prstGeom>
          <a:ln w="28575">
            <a:solidFill>
              <a:schemeClr val="tx1">
                <a:lumMod val="50000"/>
                <a:lumOff val="50000"/>
              </a:schemeClr>
            </a:solidFill>
          </a:ln>
        </p:spPr>
      </p:pic>
      <p:sp>
        <p:nvSpPr>
          <p:cNvPr id="2" name="Date Placeholder 1">
            <a:extLst>
              <a:ext uri="{FF2B5EF4-FFF2-40B4-BE49-F238E27FC236}">
                <a16:creationId xmlns:a16="http://schemas.microsoft.com/office/drawing/2014/main" id="{1CDE1043-DE67-49DE-B016-3FF6EB93B313}"/>
              </a:ext>
            </a:extLst>
          </p:cNvPr>
          <p:cNvSpPr>
            <a:spLocks noGrp="1"/>
          </p:cNvSpPr>
          <p:nvPr>
            <p:ph type="dt" sz="half" idx="10"/>
          </p:nvPr>
        </p:nvSpPr>
        <p:spPr/>
        <p:txBody>
          <a:bodyPr/>
          <a:lstStyle/>
          <a:p>
            <a:fld id="{84025581-E6B6-411E-875B-25F14BFE2CD7}" type="datetime1">
              <a:rPr lang="en-US" smtClean="0"/>
              <a:t>3/21/2019</a:t>
            </a:fld>
            <a:endParaRPr lang="en-US"/>
          </a:p>
        </p:txBody>
      </p:sp>
      <p:sp>
        <p:nvSpPr>
          <p:cNvPr id="3" name="Footer Placeholder 2">
            <a:extLst>
              <a:ext uri="{FF2B5EF4-FFF2-40B4-BE49-F238E27FC236}">
                <a16:creationId xmlns:a16="http://schemas.microsoft.com/office/drawing/2014/main" id="{4C1EFFBD-BBEA-4510-9122-0E4273494DA0}"/>
              </a:ext>
            </a:extLst>
          </p:cNvPr>
          <p:cNvSpPr>
            <a:spLocks noGrp="1"/>
          </p:cNvSpPr>
          <p:nvPr>
            <p:ph type="ftr" sz="quarter" idx="11"/>
          </p:nvPr>
        </p:nvSpPr>
        <p:spPr/>
        <p:txBody>
          <a:bodyPr/>
          <a:lstStyle/>
          <a:p>
            <a:r>
              <a:rPr lang="en-US"/>
              <a:t>Chapter 13 </a:t>
            </a:r>
          </a:p>
        </p:txBody>
      </p:sp>
      <p:sp>
        <p:nvSpPr>
          <p:cNvPr id="4" name="Slide Number Placeholder 3">
            <a:extLst>
              <a:ext uri="{FF2B5EF4-FFF2-40B4-BE49-F238E27FC236}">
                <a16:creationId xmlns:a16="http://schemas.microsoft.com/office/drawing/2014/main" id="{F2EC5393-7956-4218-BFDC-894746AF9283}"/>
              </a:ext>
            </a:extLst>
          </p:cNvPr>
          <p:cNvSpPr>
            <a:spLocks noGrp="1"/>
          </p:cNvSpPr>
          <p:nvPr>
            <p:ph type="sldNum" sz="quarter" idx="12"/>
          </p:nvPr>
        </p:nvSpPr>
        <p:spPr/>
        <p:txBody>
          <a:bodyPr/>
          <a:lstStyle/>
          <a:p>
            <a:fld id="{F68E7A60-72E9-4BD2-9C03-E7E3DB9DF56A}" type="slidenum">
              <a:rPr lang="en-US" smtClean="0"/>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651535C6-D712-4855-A428-F8AEF3B73ADB}"/>
              </a:ext>
            </a:extLst>
          </p:cNvPr>
          <p:cNvSpPr>
            <a:spLocks noGrp="1" noChangeArrowheads="1"/>
          </p:cNvSpPr>
          <p:nvPr>
            <p:ph type="title"/>
          </p:nvPr>
        </p:nvSpPr>
        <p:spPr/>
        <p:txBody>
          <a:bodyPr/>
          <a:lstStyle/>
          <a:p>
            <a:pPr>
              <a:defRPr/>
            </a:pPr>
            <a:r>
              <a:rPr lang="en-US" altLang="en-US" dirty="0">
                <a:solidFill>
                  <a:schemeClr val="tx1"/>
                </a:solidFill>
                <a:latin typeface="Berlin Sans FB Demi" panose="020E0802020502020306" pitchFamily="34" charset="0"/>
              </a:rPr>
              <a:t>Carrion beetle</a:t>
            </a:r>
          </a:p>
        </p:txBody>
      </p:sp>
      <p:pic>
        <p:nvPicPr>
          <p:cNvPr id="25603" name="Picture 3" descr="carrionbeetle">
            <a:extLst>
              <a:ext uri="{FF2B5EF4-FFF2-40B4-BE49-F238E27FC236}">
                <a16:creationId xmlns:a16="http://schemas.microsoft.com/office/drawing/2014/main" id="{44410C35-9710-4617-BB64-C95EF38C18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9414" y="1905000"/>
            <a:ext cx="6351587"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60BFB603-376E-4102-A5CC-7BD4DA7E3CB8}"/>
              </a:ext>
            </a:extLst>
          </p:cNvPr>
          <p:cNvSpPr>
            <a:spLocks noGrp="1"/>
          </p:cNvSpPr>
          <p:nvPr>
            <p:ph type="dt" sz="half" idx="10"/>
          </p:nvPr>
        </p:nvSpPr>
        <p:spPr/>
        <p:txBody>
          <a:bodyPr/>
          <a:lstStyle/>
          <a:p>
            <a:fld id="{3CD09DC6-EA47-4E5F-BEB6-92DC06E884FB}" type="datetime1">
              <a:rPr lang="en-US" smtClean="0"/>
              <a:t>3/21/2019</a:t>
            </a:fld>
            <a:endParaRPr lang="en-US"/>
          </a:p>
        </p:txBody>
      </p:sp>
      <p:sp>
        <p:nvSpPr>
          <p:cNvPr id="3" name="Footer Placeholder 2">
            <a:extLst>
              <a:ext uri="{FF2B5EF4-FFF2-40B4-BE49-F238E27FC236}">
                <a16:creationId xmlns:a16="http://schemas.microsoft.com/office/drawing/2014/main" id="{2B85FCDE-F1E9-4CA2-8DF2-7E30C0BE3FA7}"/>
              </a:ext>
            </a:extLst>
          </p:cNvPr>
          <p:cNvSpPr>
            <a:spLocks noGrp="1"/>
          </p:cNvSpPr>
          <p:nvPr>
            <p:ph type="ftr" sz="quarter" idx="11"/>
          </p:nvPr>
        </p:nvSpPr>
        <p:spPr/>
        <p:txBody>
          <a:bodyPr/>
          <a:lstStyle/>
          <a:p>
            <a:r>
              <a:rPr lang="en-US"/>
              <a:t>Chapter 13 </a:t>
            </a:r>
          </a:p>
        </p:txBody>
      </p:sp>
      <p:sp>
        <p:nvSpPr>
          <p:cNvPr id="4" name="Slide Number Placeholder 3">
            <a:extLst>
              <a:ext uri="{FF2B5EF4-FFF2-40B4-BE49-F238E27FC236}">
                <a16:creationId xmlns:a16="http://schemas.microsoft.com/office/drawing/2014/main" id="{166EE8D3-1E11-48C9-B73E-95530F17C1CC}"/>
              </a:ext>
            </a:extLst>
          </p:cNvPr>
          <p:cNvSpPr>
            <a:spLocks noGrp="1"/>
          </p:cNvSpPr>
          <p:nvPr>
            <p:ph type="sldNum" sz="quarter" idx="12"/>
          </p:nvPr>
        </p:nvSpPr>
        <p:spPr/>
        <p:txBody>
          <a:bodyPr/>
          <a:lstStyle/>
          <a:p>
            <a:fld id="{F68E7A60-72E9-4BD2-9C03-E7E3DB9DF56A}" type="slidenum">
              <a:rPr lang="en-US" smtClean="0"/>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67A0921C-2665-4339-8A54-24428D4483E8}"/>
              </a:ext>
            </a:extLst>
          </p:cNvPr>
          <p:cNvSpPr>
            <a:spLocks noGrp="1" noChangeArrowheads="1"/>
          </p:cNvSpPr>
          <p:nvPr>
            <p:ph type="title"/>
          </p:nvPr>
        </p:nvSpPr>
        <p:spPr/>
        <p:txBody>
          <a:bodyPr/>
          <a:lstStyle/>
          <a:p>
            <a:pPr>
              <a:defRPr/>
            </a:pPr>
            <a:r>
              <a:rPr lang="en-US" altLang="en-US" dirty="0">
                <a:solidFill>
                  <a:schemeClr val="tx1"/>
                </a:solidFill>
                <a:latin typeface="Berlin Sans FB Demi" panose="020E0802020502020306" pitchFamily="34" charset="0"/>
              </a:rPr>
              <a:t>Hide beetle</a:t>
            </a:r>
          </a:p>
        </p:txBody>
      </p:sp>
      <p:pic>
        <p:nvPicPr>
          <p:cNvPr id="26627" name="Picture 3" descr="hide_beetle">
            <a:extLst>
              <a:ext uri="{FF2B5EF4-FFF2-40B4-BE49-F238E27FC236}">
                <a16:creationId xmlns:a16="http://schemas.microsoft.com/office/drawing/2014/main" id="{6E534036-147E-46BC-A44C-59C0842ECE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3172" y="1499191"/>
            <a:ext cx="4412512" cy="3923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E3E4DAA2-3EF6-42FE-80A8-F9832D0CE162}"/>
              </a:ext>
            </a:extLst>
          </p:cNvPr>
          <p:cNvSpPr>
            <a:spLocks noGrp="1"/>
          </p:cNvSpPr>
          <p:nvPr>
            <p:ph type="dt" sz="half" idx="10"/>
          </p:nvPr>
        </p:nvSpPr>
        <p:spPr/>
        <p:txBody>
          <a:bodyPr/>
          <a:lstStyle/>
          <a:p>
            <a:fld id="{29BF9A69-B3B1-4245-92FC-FDDE75B10CCB}" type="datetime1">
              <a:rPr lang="en-US" smtClean="0"/>
              <a:t>3/21/2019</a:t>
            </a:fld>
            <a:endParaRPr lang="en-US"/>
          </a:p>
        </p:txBody>
      </p:sp>
      <p:sp>
        <p:nvSpPr>
          <p:cNvPr id="3" name="Footer Placeholder 2">
            <a:extLst>
              <a:ext uri="{FF2B5EF4-FFF2-40B4-BE49-F238E27FC236}">
                <a16:creationId xmlns:a16="http://schemas.microsoft.com/office/drawing/2014/main" id="{A991F95A-4938-4479-96C1-6009A8682EDC}"/>
              </a:ext>
            </a:extLst>
          </p:cNvPr>
          <p:cNvSpPr>
            <a:spLocks noGrp="1"/>
          </p:cNvSpPr>
          <p:nvPr>
            <p:ph type="ftr" sz="quarter" idx="11"/>
          </p:nvPr>
        </p:nvSpPr>
        <p:spPr/>
        <p:txBody>
          <a:bodyPr/>
          <a:lstStyle/>
          <a:p>
            <a:r>
              <a:rPr lang="en-US"/>
              <a:t>Chapter 13 </a:t>
            </a:r>
          </a:p>
        </p:txBody>
      </p:sp>
      <p:sp>
        <p:nvSpPr>
          <p:cNvPr id="4" name="Slide Number Placeholder 3">
            <a:extLst>
              <a:ext uri="{FF2B5EF4-FFF2-40B4-BE49-F238E27FC236}">
                <a16:creationId xmlns:a16="http://schemas.microsoft.com/office/drawing/2014/main" id="{07076271-FD69-4204-A644-A9E747601B4F}"/>
              </a:ext>
            </a:extLst>
          </p:cNvPr>
          <p:cNvSpPr>
            <a:spLocks noGrp="1"/>
          </p:cNvSpPr>
          <p:nvPr>
            <p:ph type="sldNum" sz="quarter" idx="12"/>
          </p:nvPr>
        </p:nvSpPr>
        <p:spPr/>
        <p:txBody>
          <a:bodyPr/>
          <a:lstStyle/>
          <a:p>
            <a:fld id="{F68E7A60-72E9-4BD2-9C03-E7E3DB9DF56A}" type="slidenum">
              <a:rPr lang="en-US" smtClean="0"/>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B32F7F3-F325-4141-8679-3BCCCDCB7483}"/>
              </a:ext>
            </a:extLst>
          </p:cNvPr>
          <p:cNvSpPr>
            <a:spLocks noGrp="1"/>
          </p:cNvSpPr>
          <p:nvPr>
            <p:ph type="title"/>
          </p:nvPr>
        </p:nvSpPr>
        <p:spPr/>
        <p:txBody>
          <a:bodyPr/>
          <a:lstStyle/>
          <a:p>
            <a:pPr eaLnBrk="1" hangingPunct="1"/>
            <a:r>
              <a:rPr lang="en-US" altLang="en-US">
                <a:latin typeface="Berlin Sans FB Demi" panose="020E0802020502020306" pitchFamily="34" charset="0"/>
              </a:rPr>
              <a:t>Insect Biology</a:t>
            </a:r>
          </a:p>
        </p:txBody>
      </p:sp>
      <p:sp>
        <p:nvSpPr>
          <p:cNvPr id="8195" name="Rectangle 3">
            <a:extLst>
              <a:ext uri="{FF2B5EF4-FFF2-40B4-BE49-F238E27FC236}">
                <a16:creationId xmlns:a16="http://schemas.microsoft.com/office/drawing/2014/main" id="{18A9F1FF-08BD-4B66-B949-AB4CA11018C5}"/>
              </a:ext>
            </a:extLst>
          </p:cNvPr>
          <p:cNvSpPr>
            <a:spLocks noGrp="1"/>
          </p:cNvSpPr>
          <p:nvPr>
            <p:ph idx="1"/>
          </p:nvPr>
        </p:nvSpPr>
        <p:spPr/>
        <p:txBody>
          <a:bodyPr/>
          <a:lstStyle/>
          <a:p>
            <a:pPr eaLnBrk="1" hangingPunct="1">
              <a:lnSpc>
                <a:spcPct val="90000"/>
              </a:lnSpc>
            </a:pPr>
            <a:r>
              <a:rPr lang="en-US" altLang="en-US">
                <a:latin typeface="Times New Roman" panose="02020603050405020304" pitchFamily="18" charset="0"/>
                <a:cs typeface="Times New Roman" panose="02020603050405020304" pitchFamily="18" charset="0"/>
              </a:rPr>
              <a:t>Insects are the most diverse and abundant forms of life on earth.</a:t>
            </a:r>
          </a:p>
          <a:p>
            <a:pPr eaLnBrk="1" hangingPunct="1">
              <a:lnSpc>
                <a:spcPct val="90000"/>
              </a:lnSpc>
            </a:pPr>
            <a:r>
              <a:rPr lang="en-US" altLang="en-US">
                <a:latin typeface="Times New Roman" panose="02020603050405020304" pitchFamily="18" charset="0"/>
                <a:cs typeface="Times New Roman" panose="02020603050405020304" pitchFamily="18" charset="0"/>
              </a:rPr>
              <a:t>There are over a million described species-  more than 2/3 of all known organisms  </a:t>
            </a:r>
          </a:p>
          <a:p>
            <a:pPr eaLnBrk="1" hangingPunct="1">
              <a:lnSpc>
                <a:spcPct val="90000"/>
              </a:lnSpc>
            </a:pPr>
            <a:r>
              <a:rPr lang="en-US" altLang="en-US">
                <a:latin typeface="Times New Roman" panose="02020603050405020304" pitchFamily="18" charset="0"/>
                <a:cs typeface="Times New Roman" panose="02020603050405020304" pitchFamily="18" charset="0"/>
              </a:rPr>
              <a:t>There is more total biomass of insects than of humans. </a:t>
            </a:r>
          </a:p>
          <a:p>
            <a:pPr eaLnBrk="1" hangingPunct="1">
              <a:lnSpc>
                <a:spcPct val="90000"/>
              </a:lnSpc>
            </a:pPr>
            <a:r>
              <a:rPr lang="en-US" altLang="en-US">
                <a:latin typeface="Times New Roman" panose="02020603050405020304" pitchFamily="18" charset="0"/>
                <a:cs typeface="Times New Roman" panose="02020603050405020304" pitchFamily="18" charset="0"/>
              </a:rPr>
              <a:t>Insects undergo either incomplete or complete metamorphosis (Egg to larva to pupa to insect)</a:t>
            </a:r>
          </a:p>
          <a:p>
            <a:pPr eaLnBrk="1" hangingPunct="1">
              <a:lnSpc>
                <a:spcPct val="90000"/>
              </a:lnSpc>
            </a:pPr>
            <a:r>
              <a:rPr lang="en-US" altLang="en-US">
                <a:latin typeface="Times New Roman" panose="02020603050405020304" pitchFamily="18" charset="0"/>
                <a:cs typeface="Times New Roman" panose="02020603050405020304" pitchFamily="18" charset="0"/>
              </a:rPr>
              <a:t>Larva have a soft tubular body and look like worms.  Fly species larvae are “maggots”</a:t>
            </a:r>
          </a:p>
        </p:txBody>
      </p:sp>
      <p:sp>
        <p:nvSpPr>
          <p:cNvPr id="2" name="Date Placeholder 1">
            <a:extLst>
              <a:ext uri="{FF2B5EF4-FFF2-40B4-BE49-F238E27FC236}">
                <a16:creationId xmlns:a16="http://schemas.microsoft.com/office/drawing/2014/main" id="{543828BC-850B-4D7A-98B6-695BA06D3A06}"/>
              </a:ext>
            </a:extLst>
          </p:cNvPr>
          <p:cNvSpPr>
            <a:spLocks noGrp="1"/>
          </p:cNvSpPr>
          <p:nvPr>
            <p:ph type="dt" sz="quarter" idx="10"/>
          </p:nvPr>
        </p:nvSpPr>
        <p:spPr/>
        <p:txBody>
          <a:bodyPr/>
          <a:lstStyle/>
          <a:p>
            <a:pPr>
              <a:defRPr/>
            </a:pPr>
            <a:fld id="{8ED178F8-DBA7-4885-AC7E-F8C7EBEB10DD}" type="datetime1">
              <a:rPr lang="en-US" smtClean="0"/>
              <a:t>3/21/2019</a:t>
            </a:fld>
            <a:endParaRPr lang="en-US"/>
          </a:p>
        </p:txBody>
      </p:sp>
      <p:sp>
        <p:nvSpPr>
          <p:cNvPr id="8197" name="Slide Number Placeholder 2">
            <a:extLst>
              <a:ext uri="{FF2B5EF4-FFF2-40B4-BE49-F238E27FC236}">
                <a16:creationId xmlns:a16="http://schemas.microsoft.com/office/drawing/2014/main" id="{E0E2B430-BE15-4654-91BD-E5165C03B58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BA426DB-5858-4A25-9C47-948A3D0BCBD2}" type="slidenum">
              <a:rPr lang="en-US" altLang="en-US" sz="1200">
                <a:solidFill>
                  <a:srgbClr val="898989"/>
                </a:solidFill>
                <a:latin typeface="Arial" panose="020B0604020202020204" pitchFamily="34" charset="0"/>
              </a:rPr>
              <a:pPr>
                <a:spcBef>
                  <a:spcPct val="0"/>
                </a:spcBef>
                <a:buFontTx/>
                <a:buNone/>
              </a:pPr>
              <a:t>2</a:t>
            </a:fld>
            <a:endParaRPr lang="en-US" altLang="en-US" sz="1200">
              <a:solidFill>
                <a:srgbClr val="898989"/>
              </a:solidFill>
              <a:latin typeface="Arial" panose="020B0604020202020204" pitchFamily="34" charset="0"/>
            </a:endParaRPr>
          </a:p>
        </p:txBody>
      </p:sp>
      <p:sp>
        <p:nvSpPr>
          <p:cNvPr id="3" name="Footer Placeholder 2">
            <a:extLst>
              <a:ext uri="{FF2B5EF4-FFF2-40B4-BE49-F238E27FC236}">
                <a16:creationId xmlns:a16="http://schemas.microsoft.com/office/drawing/2014/main" id="{7FC8217C-D45C-4483-AE02-7454AF0EADDB}"/>
              </a:ext>
            </a:extLst>
          </p:cNvPr>
          <p:cNvSpPr>
            <a:spLocks noGrp="1"/>
          </p:cNvSpPr>
          <p:nvPr>
            <p:ph type="ftr" sz="quarter" idx="11"/>
          </p:nvPr>
        </p:nvSpPr>
        <p:spPr/>
        <p:txBody>
          <a:bodyPr/>
          <a:lstStyle/>
          <a:p>
            <a:r>
              <a:rPr lang="en-US"/>
              <a:t>Chapter 13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9645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570250E-8080-48E4-88D3-62307B623BC1}"/>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latin typeface="Berlin Sans FB Demi" panose="020E0802020502020306" pitchFamily="34" charset="0"/>
                <a:cs typeface="Times New Roman" panose="02020603050405020304" pitchFamily="18" charset="0"/>
              </a:rPr>
              <a:t>Daubert Ruling</a:t>
            </a:r>
          </a:p>
        </p:txBody>
      </p:sp>
      <p:pic>
        <p:nvPicPr>
          <p:cNvPr id="5" name="Picture 4" descr="A picture containing indoor, table, tool, hammer&#10;&#10;Description automatically generated">
            <a:extLst>
              <a:ext uri="{FF2B5EF4-FFF2-40B4-BE49-F238E27FC236}">
                <a16:creationId xmlns:a16="http://schemas.microsoft.com/office/drawing/2014/main" id="{A3C23DB5-71C7-4279-956C-9FCFB8DEEAA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0403" r="1" b="2418"/>
          <a:stretch/>
        </p:blipFill>
        <p:spPr>
          <a:xfrm>
            <a:off x="327547" y="321733"/>
            <a:ext cx="7058306" cy="4107392"/>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24F3A2F-5D6F-49E8-9AF0-7AE83C9EB464}"/>
              </a:ext>
            </a:extLst>
          </p:cNvPr>
          <p:cNvSpPr>
            <a:spLocks noGrp="1"/>
          </p:cNvSpPr>
          <p:nvPr>
            <p:ph idx="1"/>
          </p:nvPr>
        </p:nvSpPr>
        <p:spPr>
          <a:xfrm>
            <a:off x="7699513" y="437322"/>
            <a:ext cx="3968231" cy="5632174"/>
          </a:xfrm>
        </p:spPr>
        <p:txBody>
          <a:bodyPr anchor="ctr">
            <a:normAutofit/>
          </a:bodyPr>
          <a:lstStyle/>
          <a:p>
            <a:r>
              <a:rPr lang="en-US" sz="2400" dirty="0">
                <a:solidFill>
                  <a:srgbClr val="FFFFFF"/>
                </a:solidFill>
              </a:rPr>
              <a:t> </a:t>
            </a:r>
            <a:r>
              <a:rPr lang="en-US" sz="2400" dirty="0">
                <a:solidFill>
                  <a:srgbClr val="FFFFFF"/>
                </a:solidFill>
                <a:latin typeface="Times New Roman" panose="02020603050405020304" pitchFamily="18" charset="0"/>
                <a:cs typeface="Times New Roman" panose="02020603050405020304" pitchFamily="18" charset="0"/>
              </a:rPr>
              <a:t>In United States federal law, the </a:t>
            </a:r>
            <a:r>
              <a:rPr lang="en-US" sz="2400" dirty="0">
                <a:solidFill>
                  <a:srgbClr val="FFFFFF"/>
                </a:solidFill>
                <a:latin typeface="Berlin Sans FB Demi" panose="020E0802020502020306" pitchFamily="34" charset="0"/>
                <a:cs typeface="Times New Roman" panose="02020603050405020304" pitchFamily="18" charset="0"/>
              </a:rPr>
              <a:t>Daubert</a:t>
            </a:r>
            <a:r>
              <a:rPr lang="en-US" sz="2400" dirty="0">
                <a:solidFill>
                  <a:srgbClr val="FFFFFF"/>
                </a:solidFill>
                <a:latin typeface="Times New Roman" panose="02020603050405020304" pitchFamily="18" charset="0"/>
                <a:cs typeface="Times New Roman" panose="02020603050405020304" pitchFamily="18" charset="0"/>
              </a:rPr>
              <a:t> standard is a rule of evidence regarding the admissibility of expert witness testimony. A party may raise a </a:t>
            </a:r>
            <a:r>
              <a:rPr lang="en-US" sz="2400" dirty="0">
                <a:solidFill>
                  <a:srgbClr val="FFFFFF"/>
                </a:solidFill>
                <a:latin typeface="Berlin Sans FB Demi" panose="020E0802020502020306" pitchFamily="34" charset="0"/>
                <a:cs typeface="Times New Roman" panose="02020603050405020304" pitchFamily="18" charset="0"/>
              </a:rPr>
              <a:t>Daubert</a:t>
            </a:r>
            <a:r>
              <a:rPr lang="en-US" sz="2400" dirty="0">
                <a:solidFill>
                  <a:srgbClr val="FFFFFF"/>
                </a:solidFill>
                <a:latin typeface="Times New Roman" panose="02020603050405020304" pitchFamily="18" charset="0"/>
                <a:cs typeface="Times New Roman" panose="02020603050405020304" pitchFamily="18" charset="0"/>
              </a:rPr>
              <a:t> motion, a special motion in </a:t>
            </a:r>
            <a:r>
              <a:rPr lang="en-US" sz="2400" dirty="0" err="1">
                <a:solidFill>
                  <a:srgbClr val="FFFFFF"/>
                </a:solidFill>
                <a:latin typeface="Times New Roman" panose="02020603050405020304" pitchFamily="18" charset="0"/>
                <a:cs typeface="Times New Roman" panose="02020603050405020304" pitchFamily="18" charset="0"/>
              </a:rPr>
              <a:t>limine</a:t>
            </a:r>
            <a:r>
              <a:rPr lang="en-US" sz="2400" dirty="0">
                <a:solidFill>
                  <a:srgbClr val="FFFFFF"/>
                </a:solidFill>
                <a:latin typeface="Times New Roman" panose="02020603050405020304" pitchFamily="18" charset="0"/>
                <a:cs typeface="Times New Roman" panose="02020603050405020304" pitchFamily="18" charset="0"/>
              </a:rPr>
              <a:t> raised before or during trial, to exclude the presentation of unqualified evidence to the jury</a:t>
            </a:r>
            <a:r>
              <a:rPr lang="en-US" sz="2000" dirty="0">
                <a:solidFill>
                  <a:srgbClr val="FFFFFF"/>
                </a:solidFill>
                <a:latin typeface="Times New Roman" panose="02020603050405020304" pitchFamily="18" charset="0"/>
                <a:cs typeface="Times New Roman" panose="02020603050405020304" pitchFamily="18" charset="0"/>
              </a:rPr>
              <a:t>.</a:t>
            </a:r>
          </a:p>
        </p:txBody>
      </p:sp>
      <p:sp>
        <p:nvSpPr>
          <p:cNvPr id="4" name="Date Placeholder 3">
            <a:extLst>
              <a:ext uri="{FF2B5EF4-FFF2-40B4-BE49-F238E27FC236}">
                <a16:creationId xmlns:a16="http://schemas.microsoft.com/office/drawing/2014/main" id="{366A5633-6FA1-49DF-BEA1-B2438C0F21BF}"/>
              </a:ext>
            </a:extLst>
          </p:cNvPr>
          <p:cNvSpPr>
            <a:spLocks noGrp="1"/>
          </p:cNvSpPr>
          <p:nvPr>
            <p:ph type="dt" sz="half" idx="10"/>
          </p:nvPr>
        </p:nvSpPr>
        <p:spPr/>
        <p:txBody>
          <a:bodyPr/>
          <a:lstStyle/>
          <a:p>
            <a:fld id="{5F9B9BBF-9ADD-4815-83F4-2F49BEF30A19}" type="datetime1">
              <a:rPr lang="en-US" smtClean="0"/>
              <a:t>3/21/2019</a:t>
            </a:fld>
            <a:endParaRPr lang="en-US"/>
          </a:p>
        </p:txBody>
      </p:sp>
      <p:sp>
        <p:nvSpPr>
          <p:cNvPr id="6" name="Footer Placeholder 5">
            <a:extLst>
              <a:ext uri="{FF2B5EF4-FFF2-40B4-BE49-F238E27FC236}">
                <a16:creationId xmlns:a16="http://schemas.microsoft.com/office/drawing/2014/main" id="{EBA0ED8E-2B5F-4BF4-80A8-3583EE483606}"/>
              </a:ext>
            </a:extLst>
          </p:cNvPr>
          <p:cNvSpPr>
            <a:spLocks noGrp="1"/>
          </p:cNvSpPr>
          <p:nvPr>
            <p:ph type="ftr" sz="quarter" idx="11"/>
          </p:nvPr>
        </p:nvSpPr>
        <p:spPr/>
        <p:txBody>
          <a:bodyPr/>
          <a:lstStyle/>
          <a:p>
            <a:r>
              <a:rPr lang="en-US"/>
              <a:t>Chapter 13 </a:t>
            </a:r>
          </a:p>
        </p:txBody>
      </p:sp>
      <p:sp>
        <p:nvSpPr>
          <p:cNvPr id="7" name="Slide Number Placeholder 6">
            <a:extLst>
              <a:ext uri="{FF2B5EF4-FFF2-40B4-BE49-F238E27FC236}">
                <a16:creationId xmlns:a16="http://schemas.microsoft.com/office/drawing/2014/main" id="{8063614E-C33F-4E46-83FA-293CABDE759F}"/>
              </a:ext>
            </a:extLst>
          </p:cNvPr>
          <p:cNvSpPr>
            <a:spLocks noGrp="1"/>
          </p:cNvSpPr>
          <p:nvPr>
            <p:ph type="sldNum" sz="quarter" idx="12"/>
          </p:nvPr>
        </p:nvSpPr>
        <p:spPr/>
        <p:txBody>
          <a:bodyPr/>
          <a:lstStyle/>
          <a:p>
            <a:fld id="{F68E7A60-72E9-4BD2-9C03-E7E3DB9DF56A}" type="slidenum">
              <a:rPr lang="en-US" smtClean="0"/>
              <a:t>20</a:t>
            </a:fld>
            <a:endParaRPr lang="en-US"/>
          </a:p>
        </p:txBody>
      </p:sp>
    </p:spTree>
    <p:extLst>
      <p:ext uri="{BB962C8B-B14F-4D97-AF65-F5344CB8AC3E}">
        <p14:creationId xmlns:p14="http://schemas.microsoft.com/office/powerpoint/2010/main" val="1014344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B0BA05-EEDA-410E-9381-514F07C0C48B}"/>
              </a:ext>
            </a:extLst>
          </p:cNvPr>
          <p:cNvSpPr>
            <a:spLocks noGrp="1"/>
          </p:cNvSpPr>
          <p:nvPr>
            <p:ph type="title"/>
          </p:nvPr>
        </p:nvSpPr>
        <p:spPr>
          <a:xfrm>
            <a:off x="215348" y="113334"/>
            <a:ext cx="10515600" cy="761310"/>
          </a:xfrm>
        </p:spPr>
        <p:txBody>
          <a:bodyPr/>
          <a:lstStyle/>
          <a:p>
            <a:r>
              <a:rPr lang="en-US" dirty="0">
                <a:latin typeface="Berlin Sans FB Demi" panose="020E0802020502020306" pitchFamily="34" charset="0"/>
                <a:cs typeface="Times New Roman" panose="02020603050405020304" pitchFamily="18" charset="0"/>
              </a:rPr>
              <a:t>Daubert Ruling</a:t>
            </a:r>
            <a:endParaRPr lang="en-US" dirty="0"/>
          </a:p>
        </p:txBody>
      </p:sp>
      <p:sp>
        <p:nvSpPr>
          <p:cNvPr id="6" name="Content Placeholder 5">
            <a:extLst>
              <a:ext uri="{FF2B5EF4-FFF2-40B4-BE49-F238E27FC236}">
                <a16:creationId xmlns:a16="http://schemas.microsoft.com/office/drawing/2014/main" id="{D72941A7-B6D5-42B2-9BCC-158A6057B54E}"/>
              </a:ext>
            </a:extLst>
          </p:cNvPr>
          <p:cNvSpPr>
            <a:spLocks noGrp="1"/>
          </p:cNvSpPr>
          <p:nvPr>
            <p:ph idx="1"/>
          </p:nvPr>
        </p:nvSpPr>
        <p:spPr>
          <a:xfrm>
            <a:off x="215348" y="1046922"/>
            <a:ext cx="11698356" cy="5697744"/>
          </a:xfrm>
        </p:spPr>
        <p:txBody>
          <a:bodyPr>
            <a:normAutofit/>
          </a:bodyPr>
          <a:lstStyle/>
          <a:p>
            <a:r>
              <a:rPr lang="en-US" dirty="0"/>
              <a:t> </a:t>
            </a:r>
            <a:r>
              <a:rPr lang="en-US" dirty="0">
                <a:latin typeface="Times New Roman" panose="02020603050405020304" pitchFamily="18" charset="0"/>
                <a:cs typeface="Times New Roman" panose="02020603050405020304" pitchFamily="18" charset="0"/>
              </a:rPr>
              <a:t>The Court defined "scientific methodology" as the process of formulating hypotheses and then conducting experiments to prove or falsify the hypothesis, and provided a set of illustrative factors (i.e., not a "test") in determining whether these criteria are met:</a:t>
            </a:r>
          </a:p>
          <a:p>
            <a:pPr lvl="0"/>
            <a:r>
              <a:rPr lang="en-US" dirty="0">
                <a:latin typeface="Times New Roman" panose="02020603050405020304" pitchFamily="18" charset="0"/>
                <a:cs typeface="Times New Roman" panose="02020603050405020304" pitchFamily="18" charset="0"/>
              </a:rPr>
              <a:t>Whether the theory or technique employed by the expert is generally accepted in the scientific community;</a:t>
            </a:r>
          </a:p>
          <a:p>
            <a:pPr lvl="0"/>
            <a:r>
              <a:rPr lang="en-US" dirty="0">
                <a:latin typeface="Times New Roman" panose="02020603050405020304" pitchFamily="18" charset="0"/>
                <a:cs typeface="Times New Roman" panose="02020603050405020304" pitchFamily="18" charset="0"/>
              </a:rPr>
              <a:t>Whether it has been subjected to peer review and publication;</a:t>
            </a:r>
          </a:p>
          <a:p>
            <a:pPr lvl="0"/>
            <a:r>
              <a:rPr lang="en-US" dirty="0">
                <a:latin typeface="Times New Roman" panose="02020603050405020304" pitchFamily="18" charset="0"/>
                <a:cs typeface="Times New Roman" panose="02020603050405020304" pitchFamily="18" charset="0"/>
              </a:rPr>
              <a:t>Whether it can be and has been tested;</a:t>
            </a:r>
          </a:p>
          <a:p>
            <a:pPr lvl="0"/>
            <a:r>
              <a:rPr lang="en-US" dirty="0">
                <a:latin typeface="Times New Roman" panose="02020603050405020304" pitchFamily="18" charset="0"/>
                <a:cs typeface="Times New Roman" panose="02020603050405020304" pitchFamily="18" charset="0"/>
              </a:rPr>
              <a:t>Whether the known or potential rate of error is acceptable; and</a:t>
            </a:r>
          </a:p>
          <a:p>
            <a:pPr lvl="0"/>
            <a:r>
              <a:rPr lang="en-US" dirty="0">
                <a:latin typeface="Times New Roman" panose="02020603050405020304" pitchFamily="18" charset="0"/>
                <a:cs typeface="Times New Roman" panose="02020603050405020304" pitchFamily="18" charset="0"/>
              </a:rPr>
              <a:t>Whether the research was conducted independent of the particular litigation or dependent on an intention to provide the proposed testimony</a:t>
            </a:r>
          </a:p>
          <a:p>
            <a:endParaRPr lang="en-US" dirty="0"/>
          </a:p>
        </p:txBody>
      </p:sp>
      <p:sp>
        <p:nvSpPr>
          <p:cNvPr id="2" name="Date Placeholder 1">
            <a:extLst>
              <a:ext uri="{FF2B5EF4-FFF2-40B4-BE49-F238E27FC236}">
                <a16:creationId xmlns:a16="http://schemas.microsoft.com/office/drawing/2014/main" id="{AB3595AF-B5E2-4847-83AC-310C860DA8E1}"/>
              </a:ext>
            </a:extLst>
          </p:cNvPr>
          <p:cNvSpPr>
            <a:spLocks noGrp="1"/>
          </p:cNvSpPr>
          <p:nvPr>
            <p:ph type="dt" sz="half" idx="10"/>
          </p:nvPr>
        </p:nvSpPr>
        <p:spPr/>
        <p:txBody>
          <a:bodyPr/>
          <a:lstStyle/>
          <a:p>
            <a:fld id="{264EB6F4-6038-46A3-B786-8564C46A6705}" type="datetime1">
              <a:rPr lang="en-US" smtClean="0"/>
              <a:t>3/21/2019</a:t>
            </a:fld>
            <a:endParaRPr lang="en-US"/>
          </a:p>
        </p:txBody>
      </p:sp>
      <p:sp>
        <p:nvSpPr>
          <p:cNvPr id="3" name="Footer Placeholder 2">
            <a:extLst>
              <a:ext uri="{FF2B5EF4-FFF2-40B4-BE49-F238E27FC236}">
                <a16:creationId xmlns:a16="http://schemas.microsoft.com/office/drawing/2014/main" id="{DDD850E6-6E36-4C7A-90BB-6CBA19A4BE5C}"/>
              </a:ext>
            </a:extLst>
          </p:cNvPr>
          <p:cNvSpPr>
            <a:spLocks noGrp="1"/>
          </p:cNvSpPr>
          <p:nvPr>
            <p:ph type="ftr" sz="quarter" idx="11"/>
          </p:nvPr>
        </p:nvSpPr>
        <p:spPr/>
        <p:txBody>
          <a:bodyPr/>
          <a:lstStyle/>
          <a:p>
            <a:r>
              <a:rPr lang="en-US"/>
              <a:t>Chapter 13 </a:t>
            </a:r>
          </a:p>
        </p:txBody>
      </p:sp>
      <p:sp>
        <p:nvSpPr>
          <p:cNvPr id="4" name="Slide Number Placeholder 3">
            <a:extLst>
              <a:ext uri="{FF2B5EF4-FFF2-40B4-BE49-F238E27FC236}">
                <a16:creationId xmlns:a16="http://schemas.microsoft.com/office/drawing/2014/main" id="{D7A4D6C7-40B3-44A2-9DE6-6F2AEB68D561}"/>
              </a:ext>
            </a:extLst>
          </p:cNvPr>
          <p:cNvSpPr>
            <a:spLocks noGrp="1"/>
          </p:cNvSpPr>
          <p:nvPr>
            <p:ph type="sldNum" sz="quarter" idx="12"/>
          </p:nvPr>
        </p:nvSpPr>
        <p:spPr/>
        <p:txBody>
          <a:bodyPr/>
          <a:lstStyle/>
          <a:p>
            <a:fld id="{F68E7A60-72E9-4BD2-9C03-E7E3DB9DF56A}" type="slidenum">
              <a:rPr lang="en-US" smtClean="0"/>
              <a:t>21</a:t>
            </a:fld>
            <a:endParaRPr lang="en-US"/>
          </a:p>
        </p:txBody>
      </p:sp>
    </p:spTree>
    <p:extLst>
      <p:ext uri="{BB962C8B-B14F-4D97-AF65-F5344CB8AC3E}">
        <p14:creationId xmlns:p14="http://schemas.microsoft.com/office/powerpoint/2010/main" val="4199801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DBDB2FA3-DC74-45C5-9A06-FE30A7E58D44}"/>
              </a:ext>
            </a:extLst>
          </p:cNvPr>
          <p:cNvSpPr>
            <a:spLocks noGrp="1"/>
          </p:cNvSpPr>
          <p:nvPr>
            <p:ph type="title"/>
          </p:nvPr>
        </p:nvSpPr>
        <p:spPr/>
        <p:txBody>
          <a:bodyPr/>
          <a:lstStyle/>
          <a:p>
            <a:pPr eaLnBrk="1" hangingPunct="1"/>
            <a:r>
              <a:rPr lang="en-US" altLang="en-US">
                <a:latin typeface="Berlin Sans FB Demi" panose="020E0802020502020306" pitchFamily="34" charset="0"/>
              </a:rPr>
              <a:t>Postmortem interval </a:t>
            </a:r>
            <a:r>
              <a:rPr lang="en-US" altLang="en-US"/>
              <a:t>(</a:t>
            </a:r>
            <a:r>
              <a:rPr lang="en-US" altLang="en-US" b="1">
                <a:solidFill>
                  <a:srgbClr val="00B050"/>
                </a:solidFill>
                <a:latin typeface="Berlin Sans FB Demi" panose="020E0802020502020306" pitchFamily="34" charset="0"/>
              </a:rPr>
              <a:t>PMI</a:t>
            </a:r>
            <a:r>
              <a:rPr lang="en-US" altLang="en-US"/>
              <a:t>)</a:t>
            </a:r>
          </a:p>
        </p:txBody>
      </p:sp>
      <p:sp>
        <p:nvSpPr>
          <p:cNvPr id="11267" name="Rectangle 3">
            <a:extLst>
              <a:ext uri="{FF2B5EF4-FFF2-40B4-BE49-F238E27FC236}">
                <a16:creationId xmlns:a16="http://schemas.microsoft.com/office/drawing/2014/main" id="{71092306-D42D-46BB-8939-167C5B21DD74}"/>
              </a:ext>
            </a:extLst>
          </p:cNvPr>
          <p:cNvSpPr>
            <a:spLocks noGrp="1"/>
          </p:cNvSpPr>
          <p:nvPr>
            <p:ph idx="1"/>
          </p:nvPr>
        </p:nvSpPr>
        <p:spPr/>
        <p:txBody>
          <a:bodyPr/>
          <a:lstStyle/>
          <a:p>
            <a:pPr>
              <a:spcBef>
                <a:spcPct val="0"/>
              </a:spcBef>
            </a:pPr>
            <a:r>
              <a:rPr lang="en-US" altLang="en-US" dirty="0">
                <a:latin typeface="Berlin Sans FB Demi" panose="020E0802020502020306" pitchFamily="34" charset="0"/>
                <a:cs typeface="Times New Roman" panose="02020603050405020304" pitchFamily="18" charset="0"/>
              </a:rPr>
              <a:t>Postmortem Interval </a:t>
            </a:r>
            <a:r>
              <a:rPr lang="en-US" altLang="en-US" i="1" dirty="0">
                <a:latin typeface="Times New Roman" panose="02020603050405020304" pitchFamily="18" charset="0"/>
                <a:cs typeface="Times New Roman" panose="02020603050405020304" pitchFamily="18" charset="0"/>
              </a:rPr>
              <a:t>or </a:t>
            </a:r>
            <a:r>
              <a:rPr lang="en-US" altLang="en-US" dirty="0">
                <a:latin typeface="Berlin Sans FB Demi" panose="020E0802020502020306" pitchFamily="34" charset="0"/>
                <a:cs typeface="Times New Roman" panose="02020603050405020304" pitchFamily="18" charset="0"/>
              </a:rPr>
              <a:t>PMI</a:t>
            </a:r>
            <a:r>
              <a:rPr lang="en-US" altLang="en-US" dirty="0">
                <a:latin typeface="Times New Roman" panose="02020603050405020304" pitchFamily="18" charset="0"/>
                <a:cs typeface="Times New Roman" panose="02020603050405020304" pitchFamily="18" charset="0"/>
              </a:rPr>
              <a:t> is used to determine time since death (the time between death and corpse discovery)</a:t>
            </a:r>
          </a:p>
          <a:p>
            <a:pPr eaLnBrk="1" hangingPunct="1">
              <a:lnSpc>
                <a:spcPct val="90000"/>
              </a:lnSpc>
              <a:spcBef>
                <a:spcPct val="0"/>
              </a:spcBef>
            </a:pPr>
            <a:r>
              <a:rPr lang="en-US" altLang="en-US" dirty="0">
                <a:latin typeface="Times New Roman" panose="02020603050405020304" pitchFamily="18" charset="0"/>
                <a:cs typeface="Times New Roman" panose="02020603050405020304" pitchFamily="18" charset="0"/>
              </a:rPr>
              <a:t>This is called).</a:t>
            </a:r>
          </a:p>
          <a:p>
            <a:pPr eaLnBrk="1" hangingPunct="1">
              <a:lnSpc>
                <a:spcPct val="90000"/>
              </a:lnSpc>
              <a:spcBef>
                <a:spcPct val="0"/>
              </a:spcBef>
            </a:pPr>
            <a:r>
              <a:rPr lang="en-US" altLang="en-US" dirty="0">
                <a:latin typeface="Times New Roman" panose="02020603050405020304" pitchFamily="18" charset="0"/>
                <a:cs typeface="Times New Roman" panose="02020603050405020304" pitchFamily="18" charset="0"/>
              </a:rPr>
              <a:t>Other uses include</a:t>
            </a:r>
          </a:p>
          <a:p>
            <a:pPr lvl="1" eaLnBrk="1" hangingPunct="1">
              <a:lnSpc>
                <a:spcPct val="90000"/>
              </a:lnSpc>
              <a:spcBef>
                <a:spcPct val="0"/>
              </a:spcBef>
              <a:buFontTx/>
              <a:buChar char="•"/>
            </a:pPr>
            <a:r>
              <a:rPr lang="en-US" altLang="en-US" dirty="0">
                <a:latin typeface="Times New Roman" panose="02020603050405020304" pitchFamily="18" charset="0"/>
                <a:cs typeface="Times New Roman" panose="02020603050405020304" pitchFamily="18" charset="0"/>
              </a:rPr>
              <a:t>movement of the corpse</a:t>
            </a:r>
          </a:p>
          <a:p>
            <a:pPr lvl="1" eaLnBrk="1" hangingPunct="1">
              <a:lnSpc>
                <a:spcPct val="90000"/>
              </a:lnSpc>
              <a:spcBef>
                <a:spcPct val="0"/>
              </a:spcBef>
              <a:buFontTx/>
              <a:buChar char="•"/>
            </a:pPr>
            <a:r>
              <a:rPr lang="en-US" altLang="en-US" dirty="0">
                <a:latin typeface="Times New Roman" panose="02020603050405020304" pitchFamily="18" charset="0"/>
                <a:cs typeface="Times New Roman" panose="02020603050405020304" pitchFamily="18" charset="0"/>
              </a:rPr>
              <a:t>manner and cause of death</a:t>
            </a:r>
          </a:p>
          <a:p>
            <a:pPr lvl="1" eaLnBrk="1" hangingPunct="1">
              <a:lnSpc>
                <a:spcPct val="90000"/>
              </a:lnSpc>
              <a:spcBef>
                <a:spcPct val="0"/>
              </a:spcBef>
              <a:buFontTx/>
              <a:buChar char="•"/>
            </a:pPr>
            <a:r>
              <a:rPr lang="en-US" altLang="en-US" dirty="0">
                <a:latin typeface="Times New Roman" panose="02020603050405020304" pitchFamily="18" charset="0"/>
                <a:cs typeface="Times New Roman" panose="02020603050405020304" pitchFamily="18" charset="0"/>
              </a:rPr>
              <a:t>association of suspects with the death scene</a:t>
            </a:r>
          </a:p>
          <a:p>
            <a:pPr lvl="1" eaLnBrk="1" hangingPunct="1">
              <a:lnSpc>
                <a:spcPct val="90000"/>
              </a:lnSpc>
              <a:spcBef>
                <a:spcPct val="0"/>
              </a:spcBef>
              <a:buFontTx/>
              <a:buChar char="•"/>
            </a:pPr>
            <a:r>
              <a:rPr lang="en-US" altLang="en-US" dirty="0">
                <a:latin typeface="Times New Roman" panose="02020603050405020304" pitchFamily="18" charset="0"/>
                <a:cs typeface="Times New Roman" panose="02020603050405020304" pitchFamily="18" charset="0"/>
              </a:rPr>
              <a:t>detection of toxins, drugs, or even the DNA of the victim through analysis of insect larvae.</a:t>
            </a:r>
          </a:p>
          <a:p>
            <a:pPr eaLnBrk="1" hangingPunct="1">
              <a:lnSpc>
                <a:spcPct val="90000"/>
              </a:lnSpc>
            </a:pPr>
            <a:endParaRPr lang="en-US" altLang="en-US" dirty="0"/>
          </a:p>
        </p:txBody>
      </p:sp>
      <p:sp>
        <p:nvSpPr>
          <p:cNvPr id="2" name="Date Placeholder 1">
            <a:extLst>
              <a:ext uri="{FF2B5EF4-FFF2-40B4-BE49-F238E27FC236}">
                <a16:creationId xmlns:a16="http://schemas.microsoft.com/office/drawing/2014/main" id="{A31C8306-76FF-41EB-8857-DAC4192BB3A3}"/>
              </a:ext>
            </a:extLst>
          </p:cNvPr>
          <p:cNvSpPr>
            <a:spLocks noGrp="1"/>
          </p:cNvSpPr>
          <p:nvPr>
            <p:ph type="dt" sz="quarter" idx="10"/>
          </p:nvPr>
        </p:nvSpPr>
        <p:spPr/>
        <p:txBody>
          <a:bodyPr/>
          <a:lstStyle/>
          <a:p>
            <a:pPr>
              <a:defRPr/>
            </a:pPr>
            <a:fld id="{529E3E0E-A3F0-499D-8754-F9914B2E30E1}" type="datetime1">
              <a:rPr lang="en-US" smtClean="0"/>
              <a:t>3/21/2019</a:t>
            </a:fld>
            <a:endParaRPr lang="en-US"/>
          </a:p>
        </p:txBody>
      </p:sp>
      <p:sp>
        <p:nvSpPr>
          <p:cNvPr id="11269" name="Slide Number Placeholder 2">
            <a:extLst>
              <a:ext uri="{FF2B5EF4-FFF2-40B4-BE49-F238E27FC236}">
                <a16:creationId xmlns:a16="http://schemas.microsoft.com/office/drawing/2014/main" id="{17C69B08-1BBE-4831-BC18-8F853D6D390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9BCF1CF-3121-4126-BB9C-845206327364}" type="slidenum">
              <a:rPr lang="en-US" altLang="en-US" sz="1200">
                <a:solidFill>
                  <a:srgbClr val="898989"/>
                </a:solidFill>
                <a:latin typeface="Arial" panose="020B0604020202020204" pitchFamily="34" charset="0"/>
              </a:rPr>
              <a:pPr>
                <a:spcBef>
                  <a:spcPct val="0"/>
                </a:spcBef>
                <a:buFontTx/>
                <a:buNone/>
              </a:pPr>
              <a:t>22</a:t>
            </a:fld>
            <a:endParaRPr lang="en-US" altLang="en-US" sz="1200">
              <a:solidFill>
                <a:srgbClr val="898989"/>
              </a:solidFill>
              <a:latin typeface="Arial" panose="020B0604020202020204" pitchFamily="34" charset="0"/>
            </a:endParaRPr>
          </a:p>
        </p:txBody>
      </p:sp>
      <p:sp>
        <p:nvSpPr>
          <p:cNvPr id="3" name="Footer Placeholder 2">
            <a:extLst>
              <a:ext uri="{FF2B5EF4-FFF2-40B4-BE49-F238E27FC236}">
                <a16:creationId xmlns:a16="http://schemas.microsoft.com/office/drawing/2014/main" id="{73AA4134-5204-4038-BFAA-69C96C3138B1}"/>
              </a:ext>
            </a:extLst>
          </p:cNvPr>
          <p:cNvSpPr>
            <a:spLocks noGrp="1"/>
          </p:cNvSpPr>
          <p:nvPr>
            <p:ph type="ftr" sz="quarter" idx="11"/>
          </p:nvPr>
        </p:nvSpPr>
        <p:spPr/>
        <p:txBody>
          <a:bodyPr/>
          <a:lstStyle/>
          <a:p>
            <a:r>
              <a:rPr lang="en-US"/>
              <a:t>Chapter 13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5497BA5C-2763-47F5-8407-B401E3D432D3}"/>
              </a:ext>
            </a:extLst>
          </p:cNvPr>
          <p:cNvSpPr txBox="1">
            <a:spLocks noChangeArrowheads="1"/>
          </p:cNvSpPr>
          <p:nvPr/>
        </p:nvSpPr>
        <p:spPr bwMode="auto">
          <a:xfrm>
            <a:off x="533400" y="233916"/>
            <a:ext cx="8229600" cy="914400"/>
          </a:xfrm>
          <a:prstGeom prst="rect">
            <a:avLst/>
          </a:prstGeom>
          <a:noFill/>
          <a:ln w="9525">
            <a:noFill/>
            <a:miter lim="800000"/>
            <a:headEnd/>
            <a:tailEnd/>
          </a:ln>
          <a:effectLst/>
        </p:spPr>
        <p:txBody>
          <a:bodyPr/>
          <a:lstStyle/>
          <a:p>
            <a:pPr marL="342900" indent="-342900">
              <a:spcBef>
                <a:spcPct val="20000"/>
              </a:spcBef>
              <a:buClr>
                <a:schemeClr val="tx1"/>
              </a:buClr>
              <a:buSzPct val="75000"/>
              <a:defRPr/>
            </a:pPr>
            <a:r>
              <a:rPr lang="en-US" altLang="en-US" sz="4400" kern="0" dirty="0">
                <a:latin typeface="Berlin Sans FB Demi" panose="020E0802020502020306" pitchFamily="34" charset="0"/>
              </a:rPr>
              <a:t>Estimating the PMI</a:t>
            </a:r>
          </a:p>
        </p:txBody>
      </p:sp>
      <p:sp>
        <p:nvSpPr>
          <p:cNvPr id="30723" name="Rectangle 4">
            <a:extLst>
              <a:ext uri="{FF2B5EF4-FFF2-40B4-BE49-F238E27FC236}">
                <a16:creationId xmlns:a16="http://schemas.microsoft.com/office/drawing/2014/main" id="{7BC005EB-52DB-4521-BC58-C3E0915800F0}"/>
              </a:ext>
            </a:extLst>
          </p:cNvPr>
          <p:cNvSpPr>
            <a:spLocks noChangeArrowheads="1"/>
          </p:cNvSpPr>
          <p:nvPr/>
        </p:nvSpPr>
        <p:spPr bwMode="auto">
          <a:xfrm>
            <a:off x="138223" y="4724400"/>
            <a:ext cx="119403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fontAlgn="base">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fontAlgn="base">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fontAlgn="base">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fontAlgn="base">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buClr>
                <a:schemeClr val="bg2"/>
              </a:buClr>
              <a:buSzPct val="80000"/>
              <a:buFontTx/>
              <a:buNone/>
            </a:pPr>
            <a:r>
              <a:rPr lang="en-US" altLang="en-US" sz="3200" dirty="0">
                <a:latin typeface="Times New Roman" panose="02020603050405020304" pitchFamily="18" charset="0"/>
                <a:cs typeface="Times New Roman" panose="02020603050405020304" pitchFamily="18" charset="0"/>
              </a:rPr>
              <a:t>Once insects are collected (both adults and immature), they are used to estimate the postmortem interval (PMI).</a:t>
            </a:r>
          </a:p>
        </p:txBody>
      </p:sp>
      <p:pic>
        <p:nvPicPr>
          <p:cNvPr id="8" name="Picture 7" descr="ento,beetle1.jpg">
            <a:extLst>
              <a:ext uri="{FF2B5EF4-FFF2-40B4-BE49-F238E27FC236}">
                <a16:creationId xmlns:a16="http://schemas.microsoft.com/office/drawing/2014/main" id="{C195B72F-90E3-43C0-93C6-43F42201218F}"/>
              </a:ext>
            </a:extLst>
          </p:cNvPr>
          <p:cNvPicPr>
            <a:picLocks noChangeAspect="1"/>
          </p:cNvPicPr>
          <p:nvPr/>
        </p:nvPicPr>
        <p:blipFill>
          <a:blip r:embed="rId2"/>
          <a:srcRect l="13333" t="15556" r="21667" b="25555"/>
          <a:stretch>
            <a:fillRect/>
          </a:stretch>
        </p:blipFill>
        <p:spPr>
          <a:xfrm>
            <a:off x="7867872" y="1464856"/>
            <a:ext cx="3110023" cy="3075245"/>
          </a:xfrm>
          <a:prstGeom prst="rect">
            <a:avLst/>
          </a:prstGeom>
          <a:ln w="28575">
            <a:solidFill>
              <a:schemeClr val="tx1">
                <a:lumMod val="50000"/>
                <a:lumOff val="50000"/>
              </a:schemeClr>
            </a:solidFill>
          </a:ln>
        </p:spPr>
      </p:pic>
      <p:pic>
        <p:nvPicPr>
          <p:cNvPr id="9" name="Picture 8" descr="ento,blowfly.jpg">
            <a:extLst>
              <a:ext uri="{FF2B5EF4-FFF2-40B4-BE49-F238E27FC236}">
                <a16:creationId xmlns:a16="http://schemas.microsoft.com/office/drawing/2014/main" id="{78B9477D-9F13-4161-870C-403ECD0307F9}"/>
              </a:ext>
            </a:extLst>
          </p:cNvPr>
          <p:cNvPicPr>
            <a:picLocks noChangeAspect="1"/>
          </p:cNvPicPr>
          <p:nvPr/>
        </p:nvPicPr>
        <p:blipFill>
          <a:blip r:embed="rId3"/>
          <a:stretch>
            <a:fillRect/>
          </a:stretch>
        </p:blipFill>
        <p:spPr>
          <a:xfrm>
            <a:off x="533399" y="1464856"/>
            <a:ext cx="3368749" cy="3075246"/>
          </a:xfrm>
          <a:prstGeom prst="rect">
            <a:avLst/>
          </a:prstGeom>
          <a:ln w="28575">
            <a:solidFill>
              <a:schemeClr val="tx1">
                <a:lumMod val="50000"/>
                <a:lumOff val="50000"/>
              </a:schemeClr>
            </a:solidFill>
          </a:ln>
        </p:spPr>
      </p:pic>
      <p:pic>
        <p:nvPicPr>
          <p:cNvPr id="10" name="Picture 9" descr="ento,larvae.JPG">
            <a:extLst>
              <a:ext uri="{FF2B5EF4-FFF2-40B4-BE49-F238E27FC236}">
                <a16:creationId xmlns:a16="http://schemas.microsoft.com/office/drawing/2014/main" id="{EA8F907C-C6AE-46CB-AF81-56F7624EBE28}"/>
              </a:ext>
            </a:extLst>
          </p:cNvPr>
          <p:cNvPicPr>
            <a:picLocks noChangeAspect="1"/>
          </p:cNvPicPr>
          <p:nvPr/>
        </p:nvPicPr>
        <p:blipFill>
          <a:blip r:embed="rId4"/>
          <a:stretch>
            <a:fillRect/>
          </a:stretch>
        </p:blipFill>
        <p:spPr>
          <a:xfrm>
            <a:off x="4290236" y="1464856"/>
            <a:ext cx="3110023" cy="3075246"/>
          </a:xfrm>
          <a:prstGeom prst="rect">
            <a:avLst/>
          </a:prstGeom>
          <a:ln w="28575">
            <a:solidFill>
              <a:schemeClr val="tx1">
                <a:lumMod val="50000"/>
                <a:lumOff val="50000"/>
              </a:schemeClr>
            </a:solidFill>
          </a:ln>
        </p:spPr>
      </p:pic>
      <p:sp>
        <p:nvSpPr>
          <p:cNvPr id="2" name="Date Placeholder 1">
            <a:extLst>
              <a:ext uri="{FF2B5EF4-FFF2-40B4-BE49-F238E27FC236}">
                <a16:creationId xmlns:a16="http://schemas.microsoft.com/office/drawing/2014/main" id="{57D1B338-5A91-4BF1-B535-84DC3377DDEB}"/>
              </a:ext>
            </a:extLst>
          </p:cNvPr>
          <p:cNvSpPr>
            <a:spLocks noGrp="1"/>
          </p:cNvSpPr>
          <p:nvPr>
            <p:ph type="dt" sz="half" idx="10"/>
          </p:nvPr>
        </p:nvSpPr>
        <p:spPr/>
        <p:txBody>
          <a:bodyPr/>
          <a:lstStyle/>
          <a:p>
            <a:fld id="{F8948A78-379E-45AA-9F41-FB94A01B2E8C}" type="datetime1">
              <a:rPr lang="en-US" smtClean="0"/>
              <a:t>3/21/2019</a:t>
            </a:fld>
            <a:endParaRPr lang="en-US"/>
          </a:p>
        </p:txBody>
      </p:sp>
      <p:sp>
        <p:nvSpPr>
          <p:cNvPr id="3" name="Footer Placeholder 2">
            <a:extLst>
              <a:ext uri="{FF2B5EF4-FFF2-40B4-BE49-F238E27FC236}">
                <a16:creationId xmlns:a16="http://schemas.microsoft.com/office/drawing/2014/main" id="{94D4C574-AB77-4EA2-82FA-3C243B00451E}"/>
              </a:ext>
            </a:extLst>
          </p:cNvPr>
          <p:cNvSpPr>
            <a:spLocks noGrp="1"/>
          </p:cNvSpPr>
          <p:nvPr>
            <p:ph type="ftr" sz="quarter" idx="11"/>
          </p:nvPr>
        </p:nvSpPr>
        <p:spPr/>
        <p:txBody>
          <a:bodyPr/>
          <a:lstStyle/>
          <a:p>
            <a:r>
              <a:rPr lang="en-US"/>
              <a:t>Chapter 13 </a:t>
            </a:r>
          </a:p>
        </p:txBody>
      </p:sp>
      <p:sp>
        <p:nvSpPr>
          <p:cNvPr id="4" name="Slide Number Placeholder 3">
            <a:extLst>
              <a:ext uri="{FF2B5EF4-FFF2-40B4-BE49-F238E27FC236}">
                <a16:creationId xmlns:a16="http://schemas.microsoft.com/office/drawing/2014/main" id="{294B7A7E-D0F9-46AF-9DFC-291B12C42626}"/>
              </a:ext>
            </a:extLst>
          </p:cNvPr>
          <p:cNvSpPr>
            <a:spLocks noGrp="1"/>
          </p:cNvSpPr>
          <p:nvPr>
            <p:ph type="sldNum" sz="quarter" idx="12"/>
          </p:nvPr>
        </p:nvSpPr>
        <p:spPr/>
        <p:txBody>
          <a:bodyPr/>
          <a:lstStyle/>
          <a:p>
            <a:fld id="{F68E7A60-72E9-4BD2-9C03-E7E3DB9DF56A}" type="slidenum">
              <a:rPr lang="en-US" smtClean="0"/>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a:extLst>
              <a:ext uri="{FF2B5EF4-FFF2-40B4-BE49-F238E27FC236}">
                <a16:creationId xmlns:a16="http://schemas.microsoft.com/office/drawing/2014/main" id="{C2B5FDE0-114D-4D52-B073-9A2E10D36DAA}"/>
              </a:ext>
            </a:extLst>
          </p:cNvPr>
          <p:cNvSpPr>
            <a:spLocks noChangeArrowheads="1"/>
          </p:cNvSpPr>
          <p:nvPr/>
        </p:nvSpPr>
        <p:spPr bwMode="auto">
          <a:xfrm>
            <a:off x="3505200" y="150018"/>
            <a:ext cx="838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fontAlgn="base">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fontAlgn="base">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fontAlgn="base">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fontAlgn="base">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buClr>
                <a:schemeClr val="bg2"/>
              </a:buClr>
              <a:buSzPct val="80000"/>
              <a:buFontTx/>
              <a:buNone/>
            </a:pPr>
            <a:r>
              <a:rPr lang="en-US" altLang="en-US" sz="3600" dirty="0">
                <a:latin typeface="Berlin Sans FB Demi" panose="020E0802020502020306" pitchFamily="34" charset="0"/>
              </a:rPr>
              <a:t>Collection of Insect Samples</a:t>
            </a:r>
          </a:p>
        </p:txBody>
      </p:sp>
      <p:sp>
        <p:nvSpPr>
          <p:cNvPr id="31747" name="Text Box 5">
            <a:extLst>
              <a:ext uri="{FF2B5EF4-FFF2-40B4-BE49-F238E27FC236}">
                <a16:creationId xmlns:a16="http://schemas.microsoft.com/office/drawing/2014/main" id="{FFE8837F-69C9-4A8F-AAEF-69A6D28AB222}"/>
              </a:ext>
            </a:extLst>
          </p:cNvPr>
          <p:cNvSpPr txBox="1">
            <a:spLocks noChangeArrowheads="1"/>
          </p:cNvSpPr>
          <p:nvPr/>
        </p:nvSpPr>
        <p:spPr bwMode="auto">
          <a:xfrm>
            <a:off x="163034" y="150018"/>
            <a:ext cx="28151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r>
              <a:rPr lang="en-US" altLang="en-US" dirty="0">
                <a:latin typeface="Berlin Sans FB Demi" panose="020E0802020502020306" pitchFamily="34" charset="0"/>
              </a:rPr>
              <a:t>Estimating the PMI</a:t>
            </a:r>
          </a:p>
        </p:txBody>
      </p:sp>
      <p:sp>
        <p:nvSpPr>
          <p:cNvPr id="31748" name="Rectangle 7">
            <a:extLst>
              <a:ext uri="{FF2B5EF4-FFF2-40B4-BE49-F238E27FC236}">
                <a16:creationId xmlns:a16="http://schemas.microsoft.com/office/drawing/2014/main" id="{3E9A6885-0A0C-4C41-8409-462E26F8FD91}"/>
              </a:ext>
            </a:extLst>
          </p:cNvPr>
          <p:cNvSpPr>
            <a:spLocks noChangeArrowheads="1"/>
          </p:cNvSpPr>
          <p:nvPr/>
        </p:nvSpPr>
        <p:spPr bwMode="auto">
          <a:xfrm>
            <a:off x="627321" y="4953000"/>
            <a:ext cx="9735879"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fontAlgn="base">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fontAlgn="base">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fontAlgn="base">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fontAlgn="base">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buClr>
                <a:schemeClr val="bg2"/>
              </a:buClr>
              <a:buSzPct val="80000"/>
              <a:buFont typeface="Wingdings" panose="05000000000000000000" pitchFamily="2" charset="2"/>
              <a:buChar char="§"/>
            </a:pPr>
            <a:r>
              <a:rPr lang="en-US" altLang="en-US" sz="3600" dirty="0">
                <a:latin typeface="Times New Roman" panose="02020603050405020304" pitchFamily="18" charset="0"/>
                <a:cs typeface="Times New Roman" panose="02020603050405020304" pitchFamily="18" charset="0"/>
              </a:rPr>
              <a:t>Can be collected at the crime scene</a:t>
            </a:r>
          </a:p>
          <a:p>
            <a:pPr>
              <a:buClr>
                <a:schemeClr val="bg2"/>
              </a:buClr>
              <a:buSzPct val="80000"/>
              <a:buFont typeface="Wingdings" panose="05000000000000000000" pitchFamily="2" charset="2"/>
              <a:buChar char="§"/>
            </a:pPr>
            <a:r>
              <a:rPr lang="en-US" altLang="en-US" sz="3600" dirty="0">
                <a:latin typeface="Times New Roman" panose="02020603050405020304" pitchFamily="18" charset="0"/>
                <a:cs typeface="Times New Roman" panose="02020603050405020304" pitchFamily="18" charset="0"/>
              </a:rPr>
              <a:t>Can be collected during autopsy</a:t>
            </a:r>
          </a:p>
        </p:txBody>
      </p:sp>
      <p:pic>
        <p:nvPicPr>
          <p:cNvPr id="5" name="Picture 4" descr="ento,maggotsbody.jpg">
            <a:extLst>
              <a:ext uri="{FF2B5EF4-FFF2-40B4-BE49-F238E27FC236}">
                <a16:creationId xmlns:a16="http://schemas.microsoft.com/office/drawing/2014/main" id="{6A72D5FE-B741-47F1-A488-BB28386300C0}"/>
              </a:ext>
            </a:extLst>
          </p:cNvPr>
          <p:cNvPicPr>
            <a:picLocks noChangeAspect="1"/>
          </p:cNvPicPr>
          <p:nvPr/>
        </p:nvPicPr>
        <p:blipFill>
          <a:blip r:embed="rId2"/>
          <a:stretch>
            <a:fillRect/>
          </a:stretch>
        </p:blipFill>
        <p:spPr>
          <a:xfrm>
            <a:off x="607168" y="918069"/>
            <a:ext cx="4538990" cy="3739656"/>
          </a:xfrm>
          <a:prstGeom prst="rect">
            <a:avLst/>
          </a:prstGeom>
          <a:ln w="28575">
            <a:solidFill>
              <a:schemeClr val="tx1">
                <a:lumMod val="50000"/>
                <a:lumOff val="50000"/>
              </a:schemeClr>
            </a:solidFill>
          </a:ln>
        </p:spPr>
      </p:pic>
      <p:pic>
        <p:nvPicPr>
          <p:cNvPr id="6" name="Picture 5" descr="ento,larvae.JPG">
            <a:extLst>
              <a:ext uri="{FF2B5EF4-FFF2-40B4-BE49-F238E27FC236}">
                <a16:creationId xmlns:a16="http://schemas.microsoft.com/office/drawing/2014/main" id="{C7822A42-ADB1-46AA-969D-00DB8C6D7909}"/>
              </a:ext>
            </a:extLst>
          </p:cNvPr>
          <p:cNvPicPr>
            <a:picLocks noChangeAspect="1"/>
          </p:cNvPicPr>
          <p:nvPr/>
        </p:nvPicPr>
        <p:blipFill>
          <a:blip r:embed="rId3"/>
          <a:stretch>
            <a:fillRect/>
          </a:stretch>
        </p:blipFill>
        <p:spPr>
          <a:xfrm>
            <a:off x="5673129" y="915987"/>
            <a:ext cx="4321475" cy="3645380"/>
          </a:xfrm>
          <a:prstGeom prst="rect">
            <a:avLst/>
          </a:prstGeom>
          <a:ln w="28575">
            <a:solidFill>
              <a:schemeClr val="tx1">
                <a:lumMod val="50000"/>
                <a:lumOff val="50000"/>
              </a:schemeClr>
            </a:solidFill>
          </a:ln>
        </p:spPr>
      </p:pic>
      <p:sp>
        <p:nvSpPr>
          <p:cNvPr id="2" name="Date Placeholder 1">
            <a:extLst>
              <a:ext uri="{FF2B5EF4-FFF2-40B4-BE49-F238E27FC236}">
                <a16:creationId xmlns:a16="http://schemas.microsoft.com/office/drawing/2014/main" id="{D1E2EB6C-F332-49AA-A3B9-FC031F8C76CE}"/>
              </a:ext>
            </a:extLst>
          </p:cNvPr>
          <p:cNvSpPr>
            <a:spLocks noGrp="1"/>
          </p:cNvSpPr>
          <p:nvPr>
            <p:ph type="dt" sz="half" idx="10"/>
          </p:nvPr>
        </p:nvSpPr>
        <p:spPr/>
        <p:txBody>
          <a:bodyPr/>
          <a:lstStyle/>
          <a:p>
            <a:fld id="{DE038977-D7A5-4BFF-B484-03B5A232EB15}" type="datetime1">
              <a:rPr lang="en-US" smtClean="0"/>
              <a:t>3/21/2019</a:t>
            </a:fld>
            <a:endParaRPr lang="en-US"/>
          </a:p>
        </p:txBody>
      </p:sp>
      <p:sp>
        <p:nvSpPr>
          <p:cNvPr id="3" name="Footer Placeholder 2">
            <a:extLst>
              <a:ext uri="{FF2B5EF4-FFF2-40B4-BE49-F238E27FC236}">
                <a16:creationId xmlns:a16="http://schemas.microsoft.com/office/drawing/2014/main" id="{8BF2546C-D226-4D68-9B5A-BDB52FA7895B}"/>
              </a:ext>
            </a:extLst>
          </p:cNvPr>
          <p:cNvSpPr>
            <a:spLocks noGrp="1"/>
          </p:cNvSpPr>
          <p:nvPr>
            <p:ph type="ftr" sz="quarter" idx="11"/>
          </p:nvPr>
        </p:nvSpPr>
        <p:spPr/>
        <p:txBody>
          <a:bodyPr/>
          <a:lstStyle/>
          <a:p>
            <a:r>
              <a:rPr lang="en-US"/>
              <a:t>Chapter 13 </a:t>
            </a:r>
          </a:p>
        </p:txBody>
      </p:sp>
      <p:sp>
        <p:nvSpPr>
          <p:cNvPr id="4" name="Slide Number Placeholder 3">
            <a:extLst>
              <a:ext uri="{FF2B5EF4-FFF2-40B4-BE49-F238E27FC236}">
                <a16:creationId xmlns:a16="http://schemas.microsoft.com/office/drawing/2014/main" id="{0E1B8109-7EBB-4E09-83C7-0D25D9C97B9D}"/>
              </a:ext>
            </a:extLst>
          </p:cNvPr>
          <p:cNvSpPr>
            <a:spLocks noGrp="1"/>
          </p:cNvSpPr>
          <p:nvPr>
            <p:ph type="sldNum" sz="quarter" idx="12"/>
          </p:nvPr>
        </p:nvSpPr>
        <p:spPr/>
        <p:txBody>
          <a:bodyPr/>
          <a:lstStyle/>
          <a:p>
            <a:fld id="{F68E7A60-72E9-4BD2-9C03-E7E3DB9DF56A}" type="slidenum">
              <a:rPr lang="en-US" smtClean="0"/>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D15B49FE-0A48-4F0D-8597-E0D861B2BB49}"/>
              </a:ext>
            </a:extLst>
          </p:cNvPr>
          <p:cNvSpPr>
            <a:spLocks noGrp="1"/>
          </p:cNvSpPr>
          <p:nvPr>
            <p:ph type="title"/>
          </p:nvPr>
        </p:nvSpPr>
        <p:spPr>
          <a:xfrm>
            <a:off x="838200" y="136525"/>
            <a:ext cx="10515600" cy="741780"/>
          </a:xfrm>
        </p:spPr>
        <p:txBody>
          <a:bodyPr/>
          <a:lstStyle/>
          <a:p>
            <a:pPr eaLnBrk="1" hangingPunct="1"/>
            <a:r>
              <a:rPr lang="en-US" altLang="en-US" sz="4000" dirty="0">
                <a:latin typeface="Berlin Sans FB Demi" panose="020E0802020502020306" pitchFamily="34" charset="0"/>
              </a:rPr>
              <a:t>Succession of Insects on the Corpse</a:t>
            </a:r>
          </a:p>
        </p:txBody>
      </p:sp>
      <p:sp>
        <p:nvSpPr>
          <p:cNvPr id="13315" name="Rectangle 3">
            <a:extLst>
              <a:ext uri="{FF2B5EF4-FFF2-40B4-BE49-F238E27FC236}">
                <a16:creationId xmlns:a16="http://schemas.microsoft.com/office/drawing/2014/main" id="{57DE9548-74CC-4A19-964D-93E692F63E2C}"/>
              </a:ext>
            </a:extLst>
          </p:cNvPr>
          <p:cNvSpPr>
            <a:spLocks noGrp="1"/>
          </p:cNvSpPr>
          <p:nvPr>
            <p:ph idx="1"/>
          </p:nvPr>
        </p:nvSpPr>
        <p:spPr>
          <a:xfrm>
            <a:off x="838200" y="1253331"/>
            <a:ext cx="10515600" cy="4351338"/>
          </a:xfrm>
        </p:spPr>
        <p:txBody>
          <a:bodyPr>
            <a:noAutofit/>
          </a:bodyPr>
          <a:lstStyle/>
          <a:p>
            <a:pPr eaLnBrk="1" hangingPunct="1">
              <a:lnSpc>
                <a:spcPct val="90000"/>
              </a:lnSpc>
              <a:spcBef>
                <a:spcPct val="0"/>
              </a:spcBef>
            </a:pPr>
            <a:r>
              <a:rPr lang="en-US" altLang="en-US" dirty="0">
                <a:latin typeface="Times New Roman" panose="02020603050405020304" pitchFamily="18" charset="0"/>
                <a:cs typeface="Times New Roman" panose="02020603050405020304" pitchFamily="18" charset="0"/>
              </a:rPr>
              <a:t>Estimates of postmortem intervals based on insects present on the remains are based on:</a:t>
            </a:r>
          </a:p>
          <a:p>
            <a:pPr lvl="1" eaLnBrk="1" hangingPunct="1">
              <a:lnSpc>
                <a:spcPct val="90000"/>
              </a:lnSpc>
              <a:spcBef>
                <a:spcPct val="0"/>
              </a:spcBef>
              <a:buFontTx/>
              <a:buChar char="•"/>
            </a:pPr>
            <a:r>
              <a:rPr lang="en-US" altLang="en-US" sz="2800" dirty="0">
                <a:latin typeface="Times New Roman" panose="02020603050405020304" pitchFamily="18" charset="0"/>
                <a:cs typeface="Times New Roman" panose="02020603050405020304" pitchFamily="18" charset="0"/>
              </a:rPr>
              <a:t>The time required for a given species to reach a particular stage of development.</a:t>
            </a:r>
          </a:p>
          <a:p>
            <a:pPr lvl="1" eaLnBrk="1" hangingPunct="1">
              <a:lnSpc>
                <a:spcPct val="90000"/>
              </a:lnSpc>
              <a:spcBef>
                <a:spcPct val="0"/>
              </a:spcBef>
              <a:buFontTx/>
              <a:buChar char="•"/>
            </a:pPr>
            <a:r>
              <a:rPr lang="en-US" altLang="en-US" sz="2800" dirty="0">
                <a:latin typeface="Times New Roman" panose="02020603050405020304" pitchFamily="18" charset="0"/>
                <a:cs typeface="Times New Roman" panose="02020603050405020304" pitchFamily="18" charset="0"/>
              </a:rPr>
              <a:t>Comparisons of all insect species present on the remains at the time of examination.</a:t>
            </a:r>
          </a:p>
          <a:p>
            <a:pPr eaLnBrk="1" hangingPunct="1">
              <a:lnSpc>
                <a:spcPct val="90000"/>
              </a:lnSpc>
              <a:spcBef>
                <a:spcPct val="0"/>
              </a:spcBef>
            </a:pPr>
            <a:r>
              <a:rPr lang="en-US" altLang="en-US" dirty="0">
                <a:latin typeface="Times New Roman" panose="02020603050405020304" pitchFamily="18" charset="0"/>
                <a:cs typeface="Times New Roman" panose="02020603050405020304" pitchFamily="18" charset="0"/>
              </a:rPr>
              <a:t>Ecological succession occurs as an unexploited habitat (like a corpse) is invaded by a series of different organisms.  </a:t>
            </a:r>
          </a:p>
          <a:p>
            <a:pPr eaLnBrk="1" hangingPunct="1">
              <a:lnSpc>
                <a:spcPct val="90000"/>
              </a:lnSpc>
              <a:spcBef>
                <a:spcPct val="0"/>
              </a:spcBef>
            </a:pPr>
            <a:r>
              <a:rPr lang="en-US" altLang="en-US" dirty="0">
                <a:latin typeface="Times New Roman" panose="02020603050405020304" pitchFamily="18" charset="0"/>
                <a:cs typeface="Times New Roman" panose="02020603050405020304" pitchFamily="18" charset="0"/>
              </a:rPr>
              <a:t>The first invasion is by insect species which will alter the habitat in some form by their activities.  These changes  make the habitat attractive to a second wave of organisms which, in turn, alter the habitat for use by yet another organisms.</a:t>
            </a:r>
          </a:p>
        </p:txBody>
      </p:sp>
      <p:sp>
        <p:nvSpPr>
          <p:cNvPr id="2" name="Date Placeholder 1">
            <a:extLst>
              <a:ext uri="{FF2B5EF4-FFF2-40B4-BE49-F238E27FC236}">
                <a16:creationId xmlns:a16="http://schemas.microsoft.com/office/drawing/2014/main" id="{1666F5E6-755C-4A43-93C6-ACCC00A1C840}"/>
              </a:ext>
            </a:extLst>
          </p:cNvPr>
          <p:cNvSpPr>
            <a:spLocks noGrp="1"/>
          </p:cNvSpPr>
          <p:nvPr>
            <p:ph type="dt" sz="quarter" idx="10"/>
          </p:nvPr>
        </p:nvSpPr>
        <p:spPr/>
        <p:txBody>
          <a:bodyPr/>
          <a:lstStyle/>
          <a:p>
            <a:pPr>
              <a:defRPr/>
            </a:pPr>
            <a:fld id="{D08D6C03-30FF-4B29-82A5-63EB762DAFD2}" type="datetime1">
              <a:rPr lang="en-US" smtClean="0"/>
              <a:t>3/21/2019</a:t>
            </a:fld>
            <a:endParaRPr lang="en-US"/>
          </a:p>
        </p:txBody>
      </p:sp>
      <p:sp>
        <p:nvSpPr>
          <p:cNvPr id="13317" name="Slide Number Placeholder 2">
            <a:extLst>
              <a:ext uri="{FF2B5EF4-FFF2-40B4-BE49-F238E27FC236}">
                <a16:creationId xmlns:a16="http://schemas.microsoft.com/office/drawing/2014/main" id="{720B54EA-237F-4555-B170-14FC0396D00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7B02B79-5528-43BA-BBAC-635B035AE654}" type="slidenum">
              <a:rPr lang="en-US" altLang="en-US" sz="1200">
                <a:solidFill>
                  <a:srgbClr val="898989"/>
                </a:solidFill>
                <a:latin typeface="Arial" panose="020B0604020202020204" pitchFamily="34" charset="0"/>
              </a:rPr>
              <a:pPr>
                <a:spcBef>
                  <a:spcPct val="0"/>
                </a:spcBef>
                <a:buFontTx/>
                <a:buNone/>
              </a:pPr>
              <a:t>25</a:t>
            </a:fld>
            <a:endParaRPr lang="en-US" altLang="en-US" sz="1200">
              <a:solidFill>
                <a:srgbClr val="898989"/>
              </a:solidFill>
              <a:latin typeface="Arial" panose="020B0604020202020204" pitchFamily="34" charset="0"/>
            </a:endParaRPr>
          </a:p>
        </p:txBody>
      </p:sp>
      <p:sp>
        <p:nvSpPr>
          <p:cNvPr id="3" name="Footer Placeholder 2">
            <a:extLst>
              <a:ext uri="{FF2B5EF4-FFF2-40B4-BE49-F238E27FC236}">
                <a16:creationId xmlns:a16="http://schemas.microsoft.com/office/drawing/2014/main" id="{812757CD-8654-4CE3-B509-3D7D3C866008}"/>
              </a:ext>
            </a:extLst>
          </p:cNvPr>
          <p:cNvSpPr>
            <a:spLocks noGrp="1"/>
          </p:cNvSpPr>
          <p:nvPr>
            <p:ph type="ftr" sz="quarter" idx="11"/>
          </p:nvPr>
        </p:nvSpPr>
        <p:spPr/>
        <p:txBody>
          <a:bodyPr/>
          <a:lstStyle/>
          <a:p>
            <a:r>
              <a:rPr lang="en-US"/>
              <a:t>Chapter 13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insect on the grass&#10;&#10;Description automatically generated">
            <a:extLst>
              <a:ext uri="{FF2B5EF4-FFF2-40B4-BE49-F238E27FC236}">
                <a16:creationId xmlns:a16="http://schemas.microsoft.com/office/drawing/2014/main" id="{45800652-A91C-465F-8A37-30F4721F7BF2}"/>
              </a:ext>
            </a:extLst>
          </p:cNvPr>
          <p:cNvPicPr>
            <a:picLocks noChangeAspect="1"/>
          </p:cNvPicPr>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 b="9958"/>
          <a:stretch/>
        </p:blipFill>
        <p:spPr>
          <a:xfrm>
            <a:off x="6083786" y="-168318"/>
            <a:ext cx="6261330" cy="3932313"/>
          </a:xfrm>
          <a:prstGeom prst="rect">
            <a:avLst/>
          </a:prstGeom>
          <a:effectLst>
            <a:softEdge rad="533400"/>
          </a:effectLst>
        </p:spPr>
      </p:pic>
      <p:pic>
        <p:nvPicPr>
          <p:cNvPr id="7" name="Picture 6" descr="A insect on the grass&#10;&#10;Description automatically generated">
            <a:extLst>
              <a:ext uri="{FF2B5EF4-FFF2-40B4-BE49-F238E27FC236}">
                <a16:creationId xmlns:a16="http://schemas.microsoft.com/office/drawing/2014/main" id="{1349871B-4FCB-4BB1-A050-A6416B190DF1}"/>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816"/>
          <a:stretch/>
        </p:blipFill>
        <p:spPr>
          <a:xfrm>
            <a:off x="6089904" y="2487168"/>
            <a:ext cx="6263640" cy="4215384"/>
          </a:xfrm>
          <a:prstGeom prst="rect">
            <a:avLst/>
          </a:prstGeom>
          <a:effectLst>
            <a:softEdge rad="533400"/>
          </a:effectLst>
        </p:spPr>
      </p:pic>
      <p:pic>
        <p:nvPicPr>
          <p:cNvPr id="74" name="Picture 73">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338" name="Rectangle 2">
            <a:extLst>
              <a:ext uri="{FF2B5EF4-FFF2-40B4-BE49-F238E27FC236}">
                <a16:creationId xmlns:a16="http://schemas.microsoft.com/office/drawing/2014/main" id="{E236849B-9653-4B95-A195-95B5039F9ABB}"/>
              </a:ext>
            </a:extLst>
          </p:cNvPr>
          <p:cNvSpPr>
            <a:spLocks noGrp="1"/>
          </p:cNvSpPr>
          <p:nvPr>
            <p:ph type="title"/>
          </p:nvPr>
        </p:nvSpPr>
        <p:spPr>
          <a:xfrm>
            <a:off x="0" y="0"/>
            <a:ext cx="6581274" cy="914400"/>
          </a:xfrm>
        </p:spPr>
        <p:txBody>
          <a:bodyPr>
            <a:normAutofit/>
          </a:bodyPr>
          <a:lstStyle/>
          <a:p>
            <a:pPr eaLnBrk="1" hangingPunct="1"/>
            <a:r>
              <a:rPr lang="en-US" altLang="en-US" sz="4000" dirty="0">
                <a:solidFill>
                  <a:srgbClr val="000000"/>
                </a:solidFill>
                <a:latin typeface="Berlin Sans FB Demi" panose="020E0802020502020306" pitchFamily="34" charset="0"/>
              </a:rPr>
              <a:t>Ecology of Decomposition</a:t>
            </a:r>
          </a:p>
        </p:txBody>
      </p:sp>
      <p:sp>
        <p:nvSpPr>
          <p:cNvPr id="14339" name="Rectangle 3">
            <a:extLst>
              <a:ext uri="{FF2B5EF4-FFF2-40B4-BE49-F238E27FC236}">
                <a16:creationId xmlns:a16="http://schemas.microsoft.com/office/drawing/2014/main" id="{66CB0053-D690-4E51-8A49-DB81D7E18528}"/>
              </a:ext>
            </a:extLst>
          </p:cNvPr>
          <p:cNvSpPr>
            <a:spLocks noGrp="1"/>
          </p:cNvSpPr>
          <p:nvPr>
            <p:ph idx="1"/>
          </p:nvPr>
        </p:nvSpPr>
        <p:spPr>
          <a:xfrm>
            <a:off x="83218" y="776099"/>
            <a:ext cx="6738803" cy="5926453"/>
          </a:xfrm>
        </p:spPr>
        <p:txBody>
          <a:bodyPr anchor="ctr">
            <a:noAutofit/>
          </a:bodyPr>
          <a:lstStyle/>
          <a:p>
            <a:pPr eaLnBrk="1" hangingPunct="1">
              <a:spcBef>
                <a:spcPct val="0"/>
              </a:spcBef>
              <a:spcAft>
                <a:spcPts val="600"/>
              </a:spcAft>
            </a:pPr>
            <a:r>
              <a:rPr lang="en-US" altLang="en-US" sz="2400" u="sng" dirty="0">
                <a:solidFill>
                  <a:srgbClr val="000000"/>
                </a:solidFill>
                <a:latin typeface="Berlin Sans FB Demi" panose="020E0802020502020306" pitchFamily="34" charset="0"/>
                <a:cs typeface="Times New Roman" panose="02020603050405020304" pitchFamily="18" charset="0"/>
              </a:rPr>
              <a:t>Necrophages</a:t>
            </a:r>
            <a:r>
              <a:rPr lang="en-US" altLang="en-US" sz="2400" dirty="0">
                <a:solidFill>
                  <a:srgbClr val="000000"/>
                </a:solidFill>
                <a:latin typeface="Times New Roman" panose="02020603050405020304" pitchFamily="18" charset="0"/>
                <a:cs typeface="Times New Roman" panose="02020603050405020304" pitchFamily="18" charset="0"/>
              </a:rPr>
              <a:t> - the first species feeding on corpse tissue.  Includes rue flies (</a:t>
            </a:r>
            <a:r>
              <a:rPr lang="en-US" altLang="en-US" sz="2400" dirty="0" err="1">
                <a:solidFill>
                  <a:srgbClr val="000000"/>
                </a:solidFill>
                <a:latin typeface="Times New Roman" panose="02020603050405020304" pitchFamily="18" charset="0"/>
                <a:cs typeface="Times New Roman" panose="02020603050405020304" pitchFamily="18" charset="0"/>
              </a:rPr>
              <a:t>Diptera</a:t>
            </a:r>
            <a:r>
              <a:rPr lang="en-US" altLang="en-US" sz="2400" dirty="0">
                <a:solidFill>
                  <a:srgbClr val="000000"/>
                </a:solidFill>
                <a:latin typeface="Times New Roman" panose="02020603050405020304" pitchFamily="18" charset="0"/>
                <a:cs typeface="Times New Roman" panose="02020603050405020304" pitchFamily="18" charset="0"/>
              </a:rPr>
              <a:t>) and beetles (Coleoptera). </a:t>
            </a:r>
          </a:p>
          <a:p>
            <a:pPr eaLnBrk="1" hangingPunct="1">
              <a:spcBef>
                <a:spcPct val="0"/>
              </a:spcBef>
              <a:spcAft>
                <a:spcPts val="600"/>
              </a:spcAft>
            </a:pPr>
            <a:r>
              <a:rPr lang="en-US" altLang="en-US" sz="2400" u="sng" dirty="0">
                <a:solidFill>
                  <a:srgbClr val="000000"/>
                </a:solidFill>
                <a:latin typeface="Berlin Sans FB Demi" panose="020E0802020502020306" pitchFamily="34" charset="0"/>
                <a:cs typeface="Times New Roman" panose="02020603050405020304" pitchFamily="18" charset="0"/>
              </a:rPr>
              <a:t>Omnivores</a:t>
            </a:r>
            <a:r>
              <a:rPr lang="en-US" altLang="en-US" sz="2400" dirty="0">
                <a:solidFill>
                  <a:srgbClr val="000000"/>
                </a:solidFill>
                <a:latin typeface="Times New Roman" panose="02020603050405020304" pitchFamily="18" charset="0"/>
                <a:cs typeface="Times New Roman" panose="02020603050405020304" pitchFamily="18" charset="0"/>
              </a:rPr>
              <a:t> - species such as ants, wasps, and some beetles that feed on both the corpse and associated maggots.  Large populations of omnivores may slow the rate of corpse’s decomposition by reducing populations of necrophagous species.</a:t>
            </a:r>
          </a:p>
          <a:p>
            <a:pPr eaLnBrk="1" hangingPunct="1">
              <a:spcBef>
                <a:spcPct val="0"/>
              </a:spcBef>
              <a:spcAft>
                <a:spcPts val="600"/>
              </a:spcAft>
            </a:pPr>
            <a:endParaRPr lang="en-US" altLang="en-US" sz="2400" dirty="0">
              <a:solidFill>
                <a:srgbClr val="000000"/>
              </a:solidFill>
              <a:latin typeface="Times New Roman" panose="02020603050405020304" pitchFamily="18" charset="0"/>
              <a:cs typeface="Times New Roman" panose="02020603050405020304" pitchFamily="18" charset="0"/>
            </a:endParaRPr>
          </a:p>
          <a:p>
            <a:pPr eaLnBrk="1" hangingPunct="1">
              <a:spcBef>
                <a:spcPct val="0"/>
              </a:spcBef>
              <a:spcAft>
                <a:spcPts val="600"/>
              </a:spcAft>
            </a:pPr>
            <a:r>
              <a:rPr lang="en-US" altLang="en-US" sz="2400" u="sng" dirty="0">
                <a:solidFill>
                  <a:srgbClr val="000000"/>
                </a:solidFill>
                <a:latin typeface="Berlin Sans FB Demi" panose="020E0802020502020306" pitchFamily="34" charset="0"/>
                <a:cs typeface="Times New Roman" panose="02020603050405020304" pitchFamily="18" charset="0"/>
              </a:rPr>
              <a:t>Parasites and Predators</a:t>
            </a:r>
            <a:r>
              <a:rPr lang="en-US" altLang="en-US" sz="2400" dirty="0">
                <a:solidFill>
                  <a:srgbClr val="000000"/>
                </a:solidFill>
                <a:latin typeface="Times New Roman" panose="02020603050405020304" pitchFamily="18" charset="0"/>
                <a:cs typeface="Times New Roman" panose="02020603050405020304" pitchFamily="18" charset="0"/>
              </a:rPr>
              <a:t> - beetles, true flies and wasps that parasitize immature flies.</a:t>
            </a:r>
          </a:p>
          <a:p>
            <a:pPr eaLnBrk="1" hangingPunct="1">
              <a:spcBef>
                <a:spcPct val="0"/>
              </a:spcBef>
              <a:spcAft>
                <a:spcPts val="600"/>
              </a:spcAft>
            </a:pPr>
            <a:endParaRPr lang="en-US" altLang="en-US" sz="2400" dirty="0">
              <a:solidFill>
                <a:srgbClr val="000000"/>
              </a:solidFill>
              <a:latin typeface="Times New Roman" panose="02020603050405020304" pitchFamily="18" charset="0"/>
              <a:cs typeface="Times New Roman" panose="02020603050405020304" pitchFamily="18" charset="0"/>
            </a:endParaRPr>
          </a:p>
          <a:p>
            <a:pPr eaLnBrk="1" hangingPunct="1">
              <a:spcBef>
                <a:spcPct val="0"/>
              </a:spcBef>
              <a:spcAft>
                <a:spcPts val="600"/>
              </a:spcAft>
            </a:pPr>
            <a:r>
              <a:rPr lang="en-US" altLang="en-US" sz="2400" u="sng" dirty="0">
                <a:solidFill>
                  <a:srgbClr val="000000"/>
                </a:solidFill>
                <a:latin typeface="Berlin Sans FB Demi" panose="020E0802020502020306" pitchFamily="34" charset="0"/>
                <a:cs typeface="Times New Roman" panose="02020603050405020304" pitchFamily="18" charset="0"/>
              </a:rPr>
              <a:t>Incidentals</a:t>
            </a:r>
            <a:r>
              <a:rPr lang="en-US" altLang="en-US" sz="2400" dirty="0">
                <a:solidFill>
                  <a:srgbClr val="000000"/>
                </a:solidFill>
                <a:latin typeface="Times New Roman" panose="02020603050405020304" pitchFamily="18" charset="0"/>
                <a:cs typeface="Times New Roman" panose="02020603050405020304" pitchFamily="18" charset="0"/>
              </a:rPr>
              <a:t> – pill bugs, spiders, mites, centipedes that use the corpse as an extension of their normal habitat</a:t>
            </a:r>
          </a:p>
        </p:txBody>
      </p:sp>
      <p:sp>
        <p:nvSpPr>
          <p:cNvPr id="2" name="Date Placeholder 1">
            <a:extLst>
              <a:ext uri="{FF2B5EF4-FFF2-40B4-BE49-F238E27FC236}">
                <a16:creationId xmlns:a16="http://schemas.microsoft.com/office/drawing/2014/main" id="{97291DEA-0F86-4706-BA63-63FBE8C683B0}"/>
              </a:ext>
            </a:extLst>
          </p:cNvPr>
          <p:cNvSpPr>
            <a:spLocks noGrp="1"/>
          </p:cNvSpPr>
          <p:nvPr>
            <p:ph type="dt" sz="quarter" idx="10"/>
          </p:nvPr>
        </p:nvSpPr>
        <p:spPr>
          <a:xfrm>
            <a:off x="7554138" y="6223702"/>
            <a:ext cx="3108065" cy="314067"/>
          </a:xfrm>
        </p:spPr>
        <p:txBody>
          <a:bodyPr>
            <a:normAutofit/>
          </a:bodyPr>
          <a:lstStyle/>
          <a:p>
            <a:pPr algn="r">
              <a:spcAft>
                <a:spcPts val="600"/>
              </a:spcAft>
              <a:defRPr/>
            </a:pPr>
            <a:fld id="{A76A6C35-4A7A-44E1-A023-C7CD52DCFEF1}" type="datetime1">
              <a:rPr lang="en-US" sz="1100" smtClean="0">
                <a:solidFill>
                  <a:srgbClr val="898989"/>
                </a:solidFill>
              </a:rPr>
              <a:t>3/21/2019</a:t>
            </a:fld>
            <a:endParaRPr lang="en-US" sz="1100">
              <a:solidFill>
                <a:srgbClr val="898989"/>
              </a:solidFill>
            </a:endParaRPr>
          </a:p>
        </p:txBody>
      </p:sp>
      <p:sp>
        <p:nvSpPr>
          <p:cNvPr id="14341" name="Slide Number Placeholder 2">
            <a:extLst>
              <a:ext uri="{FF2B5EF4-FFF2-40B4-BE49-F238E27FC236}">
                <a16:creationId xmlns:a16="http://schemas.microsoft.com/office/drawing/2014/main" id="{C8C7CD55-5644-4D6D-BD50-5321C26E7C03}"/>
              </a:ext>
            </a:extLst>
          </p:cNvPr>
          <p:cNvSpPr>
            <a:spLocks noGrp="1"/>
          </p:cNvSpPr>
          <p:nvPr>
            <p:ph type="sldNum" sz="quarter" idx="12"/>
          </p:nvPr>
        </p:nvSpPr>
        <p:spPr bwMode="auto">
          <a:xfrm>
            <a:off x="10825930" y="6223702"/>
            <a:ext cx="570728" cy="3140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600"/>
              </a:spcAft>
              <a:buFontTx/>
              <a:buNone/>
            </a:pPr>
            <a:fld id="{D7C96748-69E2-4F57-AFCB-9A04F413EF99}" type="slidenum">
              <a:rPr lang="en-US" altLang="en-US" sz="1100">
                <a:solidFill>
                  <a:srgbClr val="898989"/>
                </a:solidFill>
                <a:latin typeface="Arial" panose="020B0604020202020204" pitchFamily="34" charset="0"/>
              </a:rPr>
              <a:pPr>
                <a:spcBef>
                  <a:spcPct val="0"/>
                </a:spcBef>
                <a:spcAft>
                  <a:spcPts val="600"/>
                </a:spcAft>
                <a:buFontTx/>
                <a:buNone/>
              </a:pPr>
              <a:t>26</a:t>
            </a:fld>
            <a:endParaRPr lang="en-US" altLang="en-US" sz="1100">
              <a:solidFill>
                <a:srgbClr val="898989"/>
              </a:solidFill>
              <a:latin typeface="Arial" panose="020B0604020202020204" pitchFamily="34" charset="0"/>
            </a:endParaRPr>
          </a:p>
        </p:txBody>
      </p:sp>
      <mc:AlternateContent xmlns:mc="http://schemas.openxmlformats.org/markup-compatibility/2006">
        <mc:Choice xmlns:pslz="http://schemas.microsoft.com/office/powerpoint/2016/slidezoom" Requires="pslz">
          <p:graphicFrame>
            <p:nvGraphicFramePr>
              <p:cNvPr id="5" name="Slide Zoom 4">
                <a:extLst>
                  <a:ext uri="{FF2B5EF4-FFF2-40B4-BE49-F238E27FC236}">
                    <a16:creationId xmlns:a16="http://schemas.microsoft.com/office/drawing/2014/main" id="{69A44C74-7AC3-4ECA-9EE2-1B6C082D6ED0}"/>
                  </a:ext>
                </a:extLst>
              </p:cNvPr>
              <p:cNvGraphicFramePr>
                <a:graphicFrameLocks noChangeAspect="1"/>
              </p:cNvGraphicFramePr>
              <p:nvPr>
                <p:extLst>
                  <p:ext uri="{D42A27DB-BD31-4B8C-83A1-F6EECF244321}">
                    <p14:modId xmlns:p14="http://schemas.microsoft.com/office/powerpoint/2010/main" val="3977381468"/>
                  </p:ext>
                </p:extLst>
              </p:nvPr>
            </p:nvGraphicFramePr>
            <p:xfrm>
              <a:off x="-356564" y="-141728"/>
              <a:ext cx="3048000" cy="1714500"/>
            </p:xfrm>
            <a:graphic>
              <a:graphicData uri="http://schemas.microsoft.com/office/powerpoint/2016/slidezoom">
                <pslz:sldZm>
                  <pslz:sldZmObj sldId="354" cId="2051829404">
                    <pslz:zmPr id="{FCF284DD-5A3B-4C28-9935-2FE89DECF727}" returnToParent="0" transitionDur="1000">
                      <p166:blipFill xmlns:p166="http://schemas.microsoft.com/office/powerpoint/2016/6/main">
                        <a:blip r:embed="rId7"/>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p:pic>
            <p:nvPicPr>
              <p:cNvPr id="5" name="Slide Zoom 4">
                <a:hlinkClick r:id="rId8" action="ppaction://hlinksldjump"/>
                <a:extLst>
                  <a:ext uri="{FF2B5EF4-FFF2-40B4-BE49-F238E27FC236}">
                    <a16:creationId xmlns:a16="http://schemas.microsoft.com/office/drawing/2014/main" id="{69A44C74-7AC3-4ECA-9EE2-1B6C082D6ED0}"/>
                  </a:ext>
                </a:extLst>
              </p:cNvPr>
              <p:cNvPicPr>
                <a:picLocks noGrp="1" noRot="1" noChangeAspect="1" noMove="1" noResize="1" noEditPoints="1" noAdjustHandles="1" noChangeArrowheads="1" noChangeShapeType="1"/>
              </p:cNvPicPr>
              <p:nvPr/>
            </p:nvPicPr>
            <p:blipFill>
              <a:blip r:embed="rId7"/>
              <a:stretch>
                <a:fillRect/>
              </a:stretch>
            </p:blipFill>
            <p:spPr>
              <a:xfrm>
                <a:off x="-356564" y="-141728"/>
                <a:ext cx="3048000" cy="1714500"/>
              </a:xfrm>
              <a:prstGeom prst="rect">
                <a:avLst/>
              </a:prstGeom>
              <a:ln w="3175">
                <a:solidFill>
                  <a:prstClr val="ltGray"/>
                </a:solidFill>
              </a:ln>
            </p:spPr>
          </p:pic>
        </mc:Fallback>
      </mc:AlternateContent>
      <p:sp>
        <p:nvSpPr>
          <p:cNvPr id="6" name="Footer Placeholder 5">
            <a:extLst>
              <a:ext uri="{FF2B5EF4-FFF2-40B4-BE49-F238E27FC236}">
                <a16:creationId xmlns:a16="http://schemas.microsoft.com/office/drawing/2014/main" id="{1B5573E1-1EFF-4B2F-924F-09AF909C0DBF}"/>
              </a:ext>
            </a:extLst>
          </p:cNvPr>
          <p:cNvSpPr>
            <a:spLocks noGrp="1"/>
          </p:cNvSpPr>
          <p:nvPr>
            <p:ph type="ftr" sz="quarter" idx="11"/>
          </p:nvPr>
        </p:nvSpPr>
        <p:spPr/>
        <p:txBody>
          <a:bodyPr/>
          <a:lstStyle/>
          <a:p>
            <a:r>
              <a:rPr lang="en-US"/>
              <a:t>Chapter 13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BF70F-2FA4-4D40-9B6B-8D154F442325}"/>
              </a:ext>
            </a:extLst>
          </p:cNvPr>
          <p:cNvSpPr>
            <a:spLocks noGrp="1"/>
          </p:cNvSpPr>
          <p:nvPr>
            <p:ph type="title"/>
          </p:nvPr>
        </p:nvSpPr>
        <p:spPr>
          <a:xfrm>
            <a:off x="132094" y="165440"/>
            <a:ext cx="6586491" cy="1146525"/>
          </a:xfrm>
        </p:spPr>
        <p:txBody>
          <a:bodyPr>
            <a:normAutofit/>
          </a:bodyPr>
          <a:lstStyle/>
          <a:p>
            <a:r>
              <a:rPr lang="en-US" altLang="en-US" dirty="0">
                <a:latin typeface="Berlin Sans FB Demi" panose="020E0802020502020306" pitchFamily="34" charset="0"/>
              </a:rPr>
              <a:t>Ecology of Decomposition</a:t>
            </a:r>
            <a:endParaRPr lang="en-US" dirty="0"/>
          </a:p>
        </p:txBody>
      </p:sp>
      <p:sp>
        <p:nvSpPr>
          <p:cNvPr id="3" name="Content Placeholder 2">
            <a:extLst>
              <a:ext uri="{FF2B5EF4-FFF2-40B4-BE49-F238E27FC236}">
                <a16:creationId xmlns:a16="http://schemas.microsoft.com/office/drawing/2014/main" id="{8CF99A69-4E04-45BE-8C69-213688A70B91}"/>
              </a:ext>
            </a:extLst>
          </p:cNvPr>
          <p:cNvSpPr>
            <a:spLocks noGrp="1"/>
          </p:cNvSpPr>
          <p:nvPr>
            <p:ph idx="1"/>
          </p:nvPr>
        </p:nvSpPr>
        <p:spPr>
          <a:xfrm>
            <a:off x="132096" y="1444487"/>
            <a:ext cx="7424312" cy="4956313"/>
          </a:xfrm>
        </p:spPr>
        <p:txBody>
          <a:bodyPr>
            <a:noAutofit/>
          </a:bodyPr>
          <a:lstStyle/>
          <a:p>
            <a:r>
              <a:rPr lang="en-US" dirty="0">
                <a:latin typeface="Berlin Sans FB Demi" panose="020E0802020502020306" pitchFamily="34" charset="0"/>
              </a:rPr>
              <a:t>Killing Jar </a:t>
            </a:r>
            <a:r>
              <a:rPr lang="en-US" dirty="0"/>
              <a:t>– </a:t>
            </a:r>
            <a:r>
              <a:rPr lang="en-US" dirty="0">
                <a:latin typeface="Times New Roman" panose="02020603050405020304" pitchFamily="18" charset="0"/>
                <a:cs typeface="Times New Roman" panose="02020603050405020304" pitchFamily="18" charset="0"/>
              </a:rPr>
              <a:t>a glass containing cotton balls soaked in ethyl acetate. Several minutes exposure to ethyl acetate will kill the insect. (75% ETOH)</a:t>
            </a:r>
          </a:p>
          <a:p>
            <a:r>
              <a:rPr lang="en-US" dirty="0">
                <a:latin typeface="Berlin Sans FB Demi" panose="020E0802020502020306" pitchFamily="34" charset="0"/>
                <a:cs typeface="Times New Roman" panose="02020603050405020304" pitchFamily="18" charset="0"/>
              </a:rPr>
              <a:t>Necrophilous - </a:t>
            </a:r>
            <a:r>
              <a:rPr lang="en-US" dirty="0">
                <a:latin typeface="Times New Roman" panose="02020603050405020304" pitchFamily="18" charset="0"/>
                <a:cs typeface="Times New Roman" panose="02020603050405020304" pitchFamily="18" charset="0"/>
              </a:rPr>
              <a:t> “Dead Loving” insects are attracted to dark and  moist areas. On fresh bodies this means the face, (nostrils, Mouth, eyes), open wounds, the genital or rectal areas. Necrophilous insects are very sensitive to chemical changes in a dead body and can detect even the slightest hint of decomposition. </a:t>
            </a:r>
          </a:p>
        </p:txBody>
      </p:sp>
      <p:pic>
        <p:nvPicPr>
          <p:cNvPr id="5" name="Picture 4">
            <a:extLst>
              <a:ext uri="{FF2B5EF4-FFF2-40B4-BE49-F238E27FC236}">
                <a16:creationId xmlns:a16="http://schemas.microsoft.com/office/drawing/2014/main" id="{12B4FB92-35F8-4991-8202-233F17058A7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703" r="2760"/>
          <a:stretch/>
        </p:blipFill>
        <p:spPr>
          <a:xfrm>
            <a:off x="7556408" y="10"/>
            <a:ext cx="4635591" cy="6857990"/>
          </a:xfrm>
          <a:prstGeom prst="rect">
            <a:avLst/>
          </a:prstGeom>
          <a:effectLst/>
        </p:spPr>
      </p:pic>
      <p:sp>
        <p:nvSpPr>
          <p:cNvPr id="7" name="Date Placeholder 6">
            <a:extLst>
              <a:ext uri="{FF2B5EF4-FFF2-40B4-BE49-F238E27FC236}">
                <a16:creationId xmlns:a16="http://schemas.microsoft.com/office/drawing/2014/main" id="{77D22E0B-37E6-44A5-A862-493DA420B085}"/>
              </a:ext>
            </a:extLst>
          </p:cNvPr>
          <p:cNvSpPr>
            <a:spLocks noGrp="1"/>
          </p:cNvSpPr>
          <p:nvPr>
            <p:ph type="dt" sz="half" idx="10"/>
          </p:nvPr>
        </p:nvSpPr>
        <p:spPr/>
        <p:txBody>
          <a:bodyPr/>
          <a:lstStyle/>
          <a:p>
            <a:fld id="{49EFD8E2-412A-4F9D-A462-462CB48D9364}" type="datetime1">
              <a:rPr lang="en-US" smtClean="0"/>
              <a:t>3/21/2019</a:t>
            </a:fld>
            <a:endParaRPr lang="en-US"/>
          </a:p>
        </p:txBody>
      </p:sp>
      <p:sp>
        <p:nvSpPr>
          <p:cNvPr id="8" name="Footer Placeholder 7">
            <a:extLst>
              <a:ext uri="{FF2B5EF4-FFF2-40B4-BE49-F238E27FC236}">
                <a16:creationId xmlns:a16="http://schemas.microsoft.com/office/drawing/2014/main" id="{75CA16BB-A4AF-45E0-8290-1B58191B178E}"/>
              </a:ext>
            </a:extLst>
          </p:cNvPr>
          <p:cNvSpPr>
            <a:spLocks noGrp="1"/>
          </p:cNvSpPr>
          <p:nvPr>
            <p:ph type="ftr" sz="quarter" idx="11"/>
          </p:nvPr>
        </p:nvSpPr>
        <p:spPr/>
        <p:txBody>
          <a:bodyPr/>
          <a:lstStyle/>
          <a:p>
            <a:r>
              <a:rPr lang="en-US"/>
              <a:t>Chapter 13 </a:t>
            </a:r>
          </a:p>
        </p:txBody>
      </p:sp>
      <p:sp>
        <p:nvSpPr>
          <p:cNvPr id="9" name="Slide Number Placeholder 8">
            <a:extLst>
              <a:ext uri="{FF2B5EF4-FFF2-40B4-BE49-F238E27FC236}">
                <a16:creationId xmlns:a16="http://schemas.microsoft.com/office/drawing/2014/main" id="{349081F4-D950-46FD-B791-C2D794813168}"/>
              </a:ext>
            </a:extLst>
          </p:cNvPr>
          <p:cNvSpPr>
            <a:spLocks noGrp="1"/>
          </p:cNvSpPr>
          <p:nvPr>
            <p:ph type="sldNum" sz="quarter" idx="12"/>
          </p:nvPr>
        </p:nvSpPr>
        <p:spPr/>
        <p:txBody>
          <a:bodyPr/>
          <a:lstStyle/>
          <a:p>
            <a:fld id="{F68E7A60-72E9-4BD2-9C03-E7E3DB9DF56A}" type="slidenum">
              <a:rPr lang="en-US" smtClean="0"/>
              <a:t>27</a:t>
            </a:fld>
            <a:endParaRPr lang="en-US"/>
          </a:p>
        </p:txBody>
      </p:sp>
    </p:spTree>
    <p:extLst>
      <p:ext uri="{BB962C8B-B14F-4D97-AF65-F5344CB8AC3E}">
        <p14:creationId xmlns:p14="http://schemas.microsoft.com/office/powerpoint/2010/main" val="2051829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descr="Blowfly life cycte">
            <a:extLst>
              <a:ext uri="{FF2B5EF4-FFF2-40B4-BE49-F238E27FC236}">
                <a16:creationId xmlns:a16="http://schemas.microsoft.com/office/drawing/2014/main" id="{01F82C1A-7B87-4171-8B56-486F4C9409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29389" y="0"/>
            <a:ext cx="11538285" cy="6521116"/>
          </a:xfrm>
          <a:prstGeom prst="rect">
            <a:avLst/>
          </a:prstGeom>
          <a:noFill/>
        </p:spPr>
      </p:pic>
      <p:sp>
        <p:nvSpPr>
          <p:cNvPr id="2" name="Date Placeholder 1">
            <a:extLst>
              <a:ext uri="{FF2B5EF4-FFF2-40B4-BE49-F238E27FC236}">
                <a16:creationId xmlns:a16="http://schemas.microsoft.com/office/drawing/2014/main" id="{CC4AF5F0-A09D-499F-A915-B3E5BA329A8F}"/>
              </a:ext>
            </a:extLst>
          </p:cNvPr>
          <p:cNvSpPr>
            <a:spLocks noGrp="1"/>
          </p:cNvSpPr>
          <p:nvPr>
            <p:ph type="dt" sz="quarter" idx="10"/>
          </p:nvPr>
        </p:nvSpPr>
        <p:spPr>
          <a:xfrm>
            <a:off x="838200" y="6356350"/>
            <a:ext cx="2743200" cy="365125"/>
          </a:xfrm>
        </p:spPr>
        <p:txBody>
          <a:bodyPr>
            <a:normAutofit/>
          </a:bodyPr>
          <a:lstStyle/>
          <a:p>
            <a:pPr>
              <a:spcAft>
                <a:spcPts val="600"/>
              </a:spcAft>
              <a:defRPr/>
            </a:pPr>
            <a:fld id="{3FEAD3FA-6E35-4A0D-9E2D-F6210B026E84}" type="datetime1">
              <a:rPr lang="en-US" smtClean="0"/>
              <a:t>3/21/2019</a:t>
            </a:fld>
            <a:endParaRPr lang="en-US"/>
          </a:p>
        </p:txBody>
      </p:sp>
      <p:sp>
        <p:nvSpPr>
          <p:cNvPr id="15365" name="Slide Number Placeholder 2">
            <a:extLst>
              <a:ext uri="{FF2B5EF4-FFF2-40B4-BE49-F238E27FC236}">
                <a16:creationId xmlns:a16="http://schemas.microsoft.com/office/drawing/2014/main" id="{523298A4-B2EC-47E6-8953-FD9F314B7F2F}"/>
              </a:ext>
            </a:extLst>
          </p:cNvPr>
          <p:cNvSpPr>
            <a:spLocks noGrp="1"/>
          </p:cNvSpPr>
          <p:nvPr>
            <p:ph type="sldNum" sz="quarter" idx="12"/>
          </p:nvPr>
        </p:nvSpPr>
        <p:spPr bwMode="auto">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spcAft>
                <a:spcPts val="600"/>
              </a:spcAft>
              <a:buFontTx/>
              <a:buNone/>
            </a:pPr>
            <a:fld id="{8AAB4A2A-B910-4993-852D-B72358EE0DD1}" type="slidenum">
              <a:rPr lang="en-US" altLang="en-US" sz="1800">
                <a:latin typeface="Arial" panose="020B0604020202020204" pitchFamily="34" charset="0"/>
              </a:rPr>
              <a:pPr>
                <a:lnSpc>
                  <a:spcPct val="90000"/>
                </a:lnSpc>
                <a:spcBef>
                  <a:spcPct val="0"/>
                </a:spcBef>
                <a:spcAft>
                  <a:spcPts val="600"/>
                </a:spcAft>
                <a:buFontTx/>
                <a:buNone/>
              </a:pPr>
              <a:t>28</a:t>
            </a:fld>
            <a:endParaRPr lang="en-US" altLang="en-US" sz="1800">
              <a:latin typeface="Arial" panose="020B0604020202020204" pitchFamily="34" charset="0"/>
            </a:endParaRPr>
          </a:p>
        </p:txBody>
      </p:sp>
      <p:sp>
        <p:nvSpPr>
          <p:cNvPr id="3" name="Footer Placeholder 2">
            <a:extLst>
              <a:ext uri="{FF2B5EF4-FFF2-40B4-BE49-F238E27FC236}">
                <a16:creationId xmlns:a16="http://schemas.microsoft.com/office/drawing/2014/main" id="{0A50E535-BE4D-4AD9-AF2C-45A41933403B}"/>
              </a:ext>
            </a:extLst>
          </p:cNvPr>
          <p:cNvSpPr>
            <a:spLocks noGrp="1"/>
          </p:cNvSpPr>
          <p:nvPr>
            <p:ph type="ftr" sz="quarter" idx="11"/>
          </p:nvPr>
        </p:nvSpPr>
        <p:spPr/>
        <p:txBody>
          <a:bodyPr/>
          <a:lstStyle/>
          <a:p>
            <a:r>
              <a:rPr lang="en-US"/>
              <a:t>Chapter 13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69F0C6E-10E1-4814-89EB-040D19D32796}"/>
              </a:ext>
            </a:extLst>
          </p:cNvPr>
          <p:cNvSpPr>
            <a:spLocks noGrp="1"/>
          </p:cNvSpPr>
          <p:nvPr>
            <p:ph type="title"/>
          </p:nvPr>
        </p:nvSpPr>
        <p:spPr/>
        <p:txBody>
          <a:bodyPr/>
          <a:lstStyle/>
          <a:p>
            <a:pPr eaLnBrk="1" hangingPunct="1"/>
            <a:r>
              <a:rPr lang="en-US" altLang="en-US">
                <a:latin typeface="Berlin Sans FB Demi" panose="020E0802020502020306" pitchFamily="34" charset="0"/>
              </a:rPr>
              <a:t>Decay Rates Are Variable</a:t>
            </a:r>
          </a:p>
        </p:txBody>
      </p:sp>
      <p:sp>
        <p:nvSpPr>
          <p:cNvPr id="16387" name="Rectangle 3">
            <a:extLst>
              <a:ext uri="{FF2B5EF4-FFF2-40B4-BE49-F238E27FC236}">
                <a16:creationId xmlns:a16="http://schemas.microsoft.com/office/drawing/2014/main" id="{C1D8DF94-74FC-4779-B3F3-C4C77FB2CA8D}"/>
              </a:ext>
            </a:extLst>
          </p:cNvPr>
          <p:cNvSpPr>
            <a:spLocks noGrp="1"/>
          </p:cNvSpPr>
          <p:nvPr>
            <p:ph idx="1"/>
          </p:nvPr>
        </p:nvSpPr>
        <p:spPr/>
        <p:txBody>
          <a:bodyPr/>
          <a:lstStyle/>
          <a:p>
            <a:pPr eaLnBrk="1" hangingPunct="1">
              <a:lnSpc>
                <a:spcPct val="90000"/>
              </a:lnSpc>
              <a:spcBef>
                <a:spcPct val="0"/>
              </a:spcBef>
            </a:pPr>
            <a:r>
              <a:rPr lang="en-US" altLang="en-US"/>
              <a:t>Studies of decay rates of 150 human corpses at in the Anthropological Facility in Tennessee (The Body Farm) </a:t>
            </a:r>
          </a:p>
          <a:p>
            <a:pPr eaLnBrk="1" hangingPunct="1">
              <a:lnSpc>
                <a:spcPct val="90000"/>
              </a:lnSpc>
              <a:spcBef>
                <a:spcPct val="0"/>
              </a:spcBef>
            </a:pPr>
            <a:r>
              <a:rPr lang="en-US" altLang="en-US"/>
              <a:t>Most important environment factors in corpse decay:  </a:t>
            </a:r>
          </a:p>
          <a:p>
            <a:pPr lvl="1" eaLnBrk="1" hangingPunct="1">
              <a:lnSpc>
                <a:spcPct val="90000"/>
              </a:lnSpc>
              <a:spcBef>
                <a:spcPct val="0"/>
              </a:spcBef>
              <a:buFontTx/>
              <a:buChar char="•"/>
            </a:pPr>
            <a:r>
              <a:rPr lang="en-US" altLang="en-US"/>
              <a:t>Temperature</a:t>
            </a:r>
          </a:p>
          <a:p>
            <a:pPr lvl="1" eaLnBrk="1" hangingPunct="1">
              <a:lnSpc>
                <a:spcPct val="90000"/>
              </a:lnSpc>
              <a:spcBef>
                <a:spcPct val="0"/>
              </a:spcBef>
              <a:buFontTx/>
              <a:buChar char="•"/>
            </a:pPr>
            <a:r>
              <a:rPr lang="en-US" altLang="en-US"/>
              <a:t>Access by insects</a:t>
            </a:r>
          </a:p>
          <a:p>
            <a:pPr lvl="1" eaLnBrk="1" hangingPunct="1">
              <a:lnSpc>
                <a:spcPct val="90000"/>
              </a:lnSpc>
              <a:spcBef>
                <a:spcPct val="0"/>
              </a:spcBef>
              <a:buFontTx/>
              <a:buChar char="•"/>
            </a:pPr>
            <a:r>
              <a:rPr lang="en-US" altLang="en-US"/>
              <a:t>Depth of burial</a:t>
            </a:r>
          </a:p>
          <a:p>
            <a:pPr lvl="1" eaLnBrk="1" hangingPunct="1">
              <a:lnSpc>
                <a:spcPct val="90000"/>
              </a:lnSpc>
              <a:spcBef>
                <a:spcPct val="0"/>
              </a:spcBef>
              <a:buFontTx/>
              <a:buNone/>
            </a:pPr>
            <a:endParaRPr lang="en-US" altLang="en-US"/>
          </a:p>
          <a:p>
            <a:pPr eaLnBrk="1" hangingPunct="1">
              <a:lnSpc>
                <a:spcPct val="90000"/>
              </a:lnSpc>
              <a:spcBef>
                <a:spcPct val="0"/>
              </a:spcBef>
            </a:pPr>
            <a:r>
              <a:rPr lang="en-US" altLang="en-US" u="sng"/>
              <a:t>Other Factors</a:t>
            </a:r>
          </a:p>
          <a:p>
            <a:pPr lvl="1" eaLnBrk="1" hangingPunct="1">
              <a:lnSpc>
                <a:spcPct val="90000"/>
              </a:lnSpc>
              <a:spcBef>
                <a:spcPct val="0"/>
              </a:spcBef>
              <a:buFontTx/>
              <a:buChar char="•"/>
            </a:pPr>
            <a:r>
              <a:rPr lang="en-US" altLang="en-US"/>
              <a:t>Chemical-- embalming agent, insecticides, lime, etc.</a:t>
            </a:r>
          </a:p>
          <a:p>
            <a:pPr lvl="1" eaLnBrk="1" hangingPunct="1">
              <a:lnSpc>
                <a:spcPct val="90000"/>
              </a:lnSpc>
              <a:spcBef>
                <a:spcPct val="0"/>
              </a:spcBef>
              <a:buFontTx/>
              <a:buChar char="•"/>
            </a:pPr>
            <a:r>
              <a:rPr lang="en-US" altLang="en-US"/>
              <a:t>Animals disrupting the corpse</a:t>
            </a:r>
          </a:p>
        </p:txBody>
      </p:sp>
      <p:sp>
        <p:nvSpPr>
          <p:cNvPr id="2" name="Date Placeholder 1">
            <a:extLst>
              <a:ext uri="{FF2B5EF4-FFF2-40B4-BE49-F238E27FC236}">
                <a16:creationId xmlns:a16="http://schemas.microsoft.com/office/drawing/2014/main" id="{2EE818DD-26CA-4E7E-8523-B0F6AFBD0E0C}"/>
              </a:ext>
            </a:extLst>
          </p:cNvPr>
          <p:cNvSpPr>
            <a:spLocks noGrp="1"/>
          </p:cNvSpPr>
          <p:nvPr>
            <p:ph type="dt" sz="quarter" idx="10"/>
          </p:nvPr>
        </p:nvSpPr>
        <p:spPr/>
        <p:txBody>
          <a:bodyPr/>
          <a:lstStyle/>
          <a:p>
            <a:pPr>
              <a:defRPr/>
            </a:pPr>
            <a:fld id="{AEC93730-35FC-441B-90BA-5A235F555A1A}" type="datetime1">
              <a:rPr lang="en-US" smtClean="0"/>
              <a:t>3/21/2019</a:t>
            </a:fld>
            <a:endParaRPr lang="en-US"/>
          </a:p>
        </p:txBody>
      </p:sp>
      <p:sp>
        <p:nvSpPr>
          <p:cNvPr id="16389" name="Slide Number Placeholder 2">
            <a:extLst>
              <a:ext uri="{FF2B5EF4-FFF2-40B4-BE49-F238E27FC236}">
                <a16:creationId xmlns:a16="http://schemas.microsoft.com/office/drawing/2014/main" id="{53BA22D7-EFE0-4F33-8399-354B1640959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B83B023-7724-4E1E-8E1E-BA9B3CF9EFC9}" type="slidenum">
              <a:rPr lang="en-US" altLang="en-US" sz="1200">
                <a:solidFill>
                  <a:srgbClr val="898989"/>
                </a:solidFill>
                <a:latin typeface="Arial" panose="020B0604020202020204" pitchFamily="34" charset="0"/>
              </a:rPr>
              <a:pPr>
                <a:spcBef>
                  <a:spcPct val="0"/>
                </a:spcBef>
                <a:buFontTx/>
                <a:buNone/>
              </a:pPr>
              <a:t>29</a:t>
            </a:fld>
            <a:endParaRPr lang="en-US" altLang="en-US" sz="1200">
              <a:solidFill>
                <a:srgbClr val="898989"/>
              </a:solidFill>
              <a:latin typeface="Arial" panose="020B0604020202020204" pitchFamily="34" charset="0"/>
            </a:endParaRPr>
          </a:p>
        </p:txBody>
      </p:sp>
      <p:sp>
        <p:nvSpPr>
          <p:cNvPr id="3" name="Footer Placeholder 2">
            <a:extLst>
              <a:ext uri="{FF2B5EF4-FFF2-40B4-BE49-F238E27FC236}">
                <a16:creationId xmlns:a16="http://schemas.microsoft.com/office/drawing/2014/main" id="{29274C44-B880-4E0D-86D0-14ADCF31C160}"/>
              </a:ext>
            </a:extLst>
          </p:cNvPr>
          <p:cNvSpPr>
            <a:spLocks noGrp="1"/>
          </p:cNvSpPr>
          <p:nvPr>
            <p:ph type="ftr" sz="quarter" idx="11"/>
          </p:nvPr>
        </p:nvSpPr>
        <p:spPr/>
        <p:txBody>
          <a:bodyPr/>
          <a:lstStyle/>
          <a:p>
            <a:r>
              <a:rPr lang="en-US"/>
              <a:t>Chapter 13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0C2BED0-5B55-4FAF-92C9-02086FF6ED12}"/>
              </a:ext>
            </a:extLst>
          </p:cNvPr>
          <p:cNvSpPr>
            <a:spLocks noGrp="1"/>
          </p:cNvSpPr>
          <p:nvPr>
            <p:ph type="title"/>
          </p:nvPr>
        </p:nvSpPr>
        <p:spPr>
          <a:xfrm>
            <a:off x="6703705" y="100591"/>
            <a:ext cx="4977976" cy="638028"/>
          </a:xfrm>
        </p:spPr>
        <p:txBody>
          <a:bodyPr>
            <a:normAutofit fontScale="90000"/>
          </a:bodyPr>
          <a:lstStyle/>
          <a:p>
            <a:r>
              <a:rPr lang="en-US" dirty="0">
                <a:solidFill>
                  <a:srgbClr val="000000"/>
                </a:solidFill>
                <a:latin typeface="Berlin Sans FB Demi" panose="020E0802020502020306" pitchFamily="34" charset="0"/>
              </a:rPr>
              <a:t>Vocabulary</a:t>
            </a:r>
            <a:endParaRPr lang="en-US" dirty="0">
              <a:solidFill>
                <a:srgbClr val="000000"/>
              </a:solidFill>
            </a:endParaRPr>
          </a:p>
        </p:txBody>
      </p:sp>
      <p:sp>
        <p:nvSpPr>
          <p:cNvPr id="1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fungus, ground&#10;&#10;Description automatically generated">
            <a:extLst>
              <a:ext uri="{FF2B5EF4-FFF2-40B4-BE49-F238E27FC236}">
                <a16:creationId xmlns:a16="http://schemas.microsoft.com/office/drawing/2014/main" id="{4E5E6A73-2C63-4766-B46B-B081F18EEE49}"/>
              </a:ext>
            </a:extLst>
          </p:cNvPr>
          <p:cNvPicPr>
            <a:picLocks noChangeAspect="1"/>
          </p:cNvPicPr>
          <p:nvPr/>
        </p:nvPicPr>
        <p:blipFill rotWithShape="1">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2660" r="23328" b="2"/>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08BC5C8B-B5F0-411B-9074-8ACEB7975825}"/>
              </a:ext>
            </a:extLst>
          </p:cNvPr>
          <p:cNvSpPr>
            <a:spLocks noGrp="1"/>
          </p:cNvSpPr>
          <p:nvPr>
            <p:ph idx="1"/>
          </p:nvPr>
        </p:nvSpPr>
        <p:spPr>
          <a:xfrm>
            <a:off x="5614876" y="985841"/>
            <a:ext cx="6312080" cy="5153740"/>
          </a:xfrm>
        </p:spPr>
        <p:txBody>
          <a:bodyPr anchor="ctr">
            <a:normAutofit/>
          </a:bodyPr>
          <a:lstStyle/>
          <a:p>
            <a:r>
              <a:rPr lang="en-US" dirty="0">
                <a:solidFill>
                  <a:srgbClr val="000000"/>
                </a:solidFill>
              </a:rPr>
              <a:t> </a:t>
            </a:r>
            <a:r>
              <a:rPr lang="en-US" dirty="0">
                <a:solidFill>
                  <a:schemeClr val="accent6">
                    <a:lumMod val="50000"/>
                  </a:schemeClr>
                </a:solidFill>
                <a:latin typeface="Berlin Sans FB Demi" panose="020E0802020502020306" pitchFamily="34" charset="0"/>
              </a:rPr>
              <a:t>Forensic Entomology </a:t>
            </a:r>
            <a:r>
              <a:rPr lang="en-US" dirty="0">
                <a:solidFill>
                  <a:srgbClr val="000000"/>
                </a:solidFill>
                <a:latin typeface="Times New Roman" panose="02020603050405020304" pitchFamily="18" charset="0"/>
                <a:cs typeface="Times New Roman" panose="02020603050405020304" pitchFamily="18" charset="0"/>
              </a:rPr>
              <a:t>is the use of the insects, and their arthropod relatives that inhabit decomposing remains to aid legal investigations.  </a:t>
            </a:r>
          </a:p>
          <a:p>
            <a:r>
              <a:rPr lang="en-US" dirty="0">
                <a:solidFill>
                  <a:srgbClr val="000000"/>
                </a:solidFill>
                <a:latin typeface="Times New Roman" panose="02020603050405020304" pitchFamily="18" charset="0"/>
                <a:cs typeface="Times New Roman" panose="02020603050405020304" pitchFamily="18" charset="0"/>
              </a:rPr>
              <a:t>The broad field of forensic entomology is commonly broken down into three general areas: </a:t>
            </a:r>
            <a:r>
              <a:rPr lang="en-US" u="sng" dirty="0">
                <a:solidFill>
                  <a:srgbClr val="000000"/>
                </a:solidFill>
                <a:latin typeface="Times New Roman" panose="02020603050405020304" pitchFamily="18" charset="0"/>
                <a:cs typeface="Times New Roman" panose="02020603050405020304" pitchFamily="18" charset="0"/>
              </a:rPr>
              <a:t>medicolegal</a:t>
            </a:r>
            <a:r>
              <a:rPr lang="en-US" dirty="0">
                <a:solidFill>
                  <a:srgbClr val="000000"/>
                </a:solidFill>
                <a:latin typeface="Times New Roman" panose="02020603050405020304" pitchFamily="18" charset="0"/>
                <a:cs typeface="Times New Roman" panose="02020603050405020304" pitchFamily="18" charset="0"/>
              </a:rPr>
              <a:t>, </a:t>
            </a:r>
            <a:r>
              <a:rPr lang="en-US" u="sng" dirty="0">
                <a:solidFill>
                  <a:srgbClr val="000000"/>
                </a:solidFill>
                <a:latin typeface="Times New Roman" panose="02020603050405020304" pitchFamily="18" charset="0"/>
                <a:cs typeface="Times New Roman" panose="02020603050405020304" pitchFamily="18" charset="0"/>
              </a:rPr>
              <a:t>urban</a:t>
            </a:r>
            <a:r>
              <a:rPr lang="en-US" dirty="0">
                <a:solidFill>
                  <a:srgbClr val="000000"/>
                </a:solidFill>
                <a:latin typeface="Times New Roman" panose="02020603050405020304" pitchFamily="18" charset="0"/>
                <a:cs typeface="Times New Roman" panose="02020603050405020304" pitchFamily="18" charset="0"/>
              </a:rPr>
              <a:t>, and </a:t>
            </a:r>
            <a:r>
              <a:rPr lang="en-US" u="sng" dirty="0">
                <a:solidFill>
                  <a:srgbClr val="000000"/>
                </a:solidFill>
                <a:latin typeface="Times New Roman" panose="02020603050405020304" pitchFamily="18" charset="0"/>
                <a:cs typeface="Times New Roman" panose="02020603050405020304" pitchFamily="18" charset="0"/>
              </a:rPr>
              <a:t>stored product pests</a:t>
            </a:r>
            <a:r>
              <a:rPr lang="en-US" dirty="0">
                <a:solidFill>
                  <a:srgbClr val="000000"/>
                </a:solidFill>
                <a:latin typeface="Times New Roman" panose="02020603050405020304" pitchFamily="18" charset="0"/>
                <a:cs typeface="Times New Roman" panose="02020603050405020304" pitchFamily="18" charset="0"/>
              </a:rPr>
              <a:t>.  </a:t>
            </a:r>
          </a:p>
          <a:p>
            <a:endParaRPr lang="en-US" sz="1700" dirty="0">
              <a:solidFill>
                <a:srgbClr val="000000"/>
              </a:solidFill>
            </a:endParaRPr>
          </a:p>
        </p:txBody>
      </p:sp>
      <p:sp>
        <p:nvSpPr>
          <p:cNvPr id="4" name="Date Placeholder 3">
            <a:extLst>
              <a:ext uri="{FF2B5EF4-FFF2-40B4-BE49-F238E27FC236}">
                <a16:creationId xmlns:a16="http://schemas.microsoft.com/office/drawing/2014/main" id="{C2AD0DBD-9A74-4C36-9085-DD7B51A317F3}"/>
              </a:ext>
            </a:extLst>
          </p:cNvPr>
          <p:cNvSpPr>
            <a:spLocks noGrp="1"/>
          </p:cNvSpPr>
          <p:nvPr>
            <p:ph type="dt" sz="half" idx="10"/>
          </p:nvPr>
        </p:nvSpPr>
        <p:spPr/>
        <p:txBody>
          <a:bodyPr/>
          <a:lstStyle/>
          <a:p>
            <a:fld id="{3439078A-33BD-41AE-A70B-991E53098FEF}" type="datetime1">
              <a:rPr lang="en-US" smtClean="0"/>
              <a:t>3/21/2019</a:t>
            </a:fld>
            <a:endParaRPr lang="en-US"/>
          </a:p>
        </p:txBody>
      </p:sp>
      <p:sp>
        <p:nvSpPr>
          <p:cNvPr id="6" name="Footer Placeholder 5">
            <a:extLst>
              <a:ext uri="{FF2B5EF4-FFF2-40B4-BE49-F238E27FC236}">
                <a16:creationId xmlns:a16="http://schemas.microsoft.com/office/drawing/2014/main" id="{4B339286-C6EF-4208-BD97-7F280F28B4FC}"/>
              </a:ext>
            </a:extLst>
          </p:cNvPr>
          <p:cNvSpPr>
            <a:spLocks noGrp="1"/>
          </p:cNvSpPr>
          <p:nvPr>
            <p:ph type="ftr" sz="quarter" idx="11"/>
          </p:nvPr>
        </p:nvSpPr>
        <p:spPr/>
        <p:txBody>
          <a:bodyPr/>
          <a:lstStyle/>
          <a:p>
            <a:r>
              <a:rPr lang="en-US"/>
              <a:t>Chapter 13 </a:t>
            </a:r>
          </a:p>
        </p:txBody>
      </p:sp>
      <p:sp>
        <p:nvSpPr>
          <p:cNvPr id="7" name="Slide Number Placeholder 6">
            <a:extLst>
              <a:ext uri="{FF2B5EF4-FFF2-40B4-BE49-F238E27FC236}">
                <a16:creationId xmlns:a16="http://schemas.microsoft.com/office/drawing/2014/main" id="{5B085A5F-A264-449F-801F-340335D1D42F}"/>
              </a:ext>
            </a:extLst>
          </p:cNvPr>
          <p:cNvSpPr>
            <a:spLocks noGrp="1"/>
          </p:cNvSpPr>
          <p:nvPr>
            <p:ph type="sldNum" sz="quarter" idx="12"/>
          </p:nvPr>
        </p:nvSpPr>
        <p:spPr/>
        <p:txBody>
          <a:bodyPr/>
          <a:lstStyle/>
          <a:p>
            <a:fld id="{F68E7A60-72E9-4BD2-9C03-E7E3DB9DF56A}" type="slidenum">
              <a:rPr lang="en-US" smtClean="0"/>
              <a:t>3</a:t>
            </a:fld>
            <a:endParaRPr lang="en-US"/>
          </a:p>
        </p:txBody>
      </p:sp>
    </p:spTree>
    <p:extLst>
      <p:ext uri="{BB962C8B-B14F-4D97-AF65-F5344CB8AC3E}">
        <p14:creationId xmlns:p14="http://schemas.microsoft.com/office/powerpoint/2010/main" val="9188647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E3B6A-C501-480E-8F61-EAD0984444A4}"/>
              </a:ext>
            </a:extLst>
          </p:cNvPr>
          <p:cNvSpPr>
            <a:spLocks noGrp="1"/>
          </p:cNvSpPr>
          <p:nvPr>
            <p:ph type="title"/>
          </p:nvPr>
        </p:nvSpPr>
        <p:spPr/>
        <p:txBody>
          <a:bodyPr/>
          <a:lstStyle/>
          <a:p>
            <a:r>
              <a:rPr lang="en-US" dirty="0">
                <a:latin typeface="Berlin Sans FB Demi" panose="020E0802020502020306" pitchFamily="34" charset="0"/>
              </a:rPr>
              <a:t>Postmortem Interval</a:t>
            </a:r>
          </a:p>
        </p:txBody>
      </p:sp>
      <p:sp>
        <p:nvSpPr>
          <p:cNvPr id="3" name="Content Placeholder 2">
            <a:extLst>
              <a:ext uri="{FF2B5EF4-FFF2-40B4-BE49-F238E27FC236}">
                <a16:creationId xmlns:a16="http://schemas.microsoft.com/office/drawing/2014/main" id="{29DF23E9-6EDA-4E07-B3F9-F6F026C1AACE}"/>
              </a:ext>
            </a:extLst>
          </p:cNvPr>
          <p:cNvSpPr>
            <a:spLocks noGrp="1"/>
          </p:cNvSpPr>
          <p:nvPr>
            <p:ph idx="1"/>
          </p:nvPr>
        </p:nvSpPr>
        <p:spPr/>
        <p:txBody>
          <a:bodyPr/>
          <a:lstStyle/>
          <a:p>
            <a:r>
              <a:rPr lang="en-US" b="1" dirty="0">
                <a:latin typeface="Times New Roman" panose="02020603050405020304" pitchFamily="18" charset="0"/>
                <a:cs typeface="Times New Roman" panose="02020603050405020304" pitchFamily="18" charset="0"/>
              </a:rPr>
              <a:t>Five</a:t>
            </a:r>
            <a:r>
              <a:rPr lang="en-US" dirty="0">
                <a:latin typeface="Times New Roman" panose="02020603050405020304" pitchFamily="18" charset="0"/>
                <a:cs typeface="Times New Roman" panose="02020603050405020304" pitchFamily="18" charset="0"/>
              </a:rPr>
              <a:t> general </a:t>
            </a:r>
            <a:r>
              <a:rPr lang="en-US" b="1" dirty="0">
                <a:latin typeface="Times New Roman" panose="02020603050405020304" pitchFamily="18" charset="0"/>
                <a:cs typeface="Times New Roman" panose="02020603050405020304" pitchFamily="18" charset="0"/>
              </a:rPr>
              <a:t>stages</a:t>
            </a:r>
            <a:r>
              <a:rPr lang="en-US" dirty="0">
                <a:latin typeface="Times New Roman" panose="02020603050405020304" pitchFamily="18" charset="0"/>
                <a:cs typeface="Times New Roman" panose="02020603050405020304" pitchFamily="18" charset="0"/>
              </a:rPr>
              <a:t> are used to describe the </a:t>
            </a:r>
            <a:r>
              <a:rPr lang="en-US" b="1" dirty="0">
                <a:latin typeface="Times New Roman" panose="02020603050405020304" pitchFamily="18" charset="0"/>
                <a:cs typeface="Times New Roman" panose="02020603050405020304" pitchFamily="18" charset="0"/>
              </a:rPr>
              <a:t>process of decomposition</a:t>
            </a:r>
            <a:r>
              <a:rPr lang="en-US" dirty="0">
                <a:latin typeface="Times New Roman" panose="02020603050405020304" pitchFamily="18" charset="0"/>
                <a:cs typeface="Times New Roman" panose="02020603050405020304" pitchFamily="18" charset="0"/>
              </a:rPr>
              <a:t> in vertebrate animals: fresh, bloat, active decay, advanced decay, and dry/remains. The general </a:t>
            </a:r>
            <a:r>
              <a:rPr lang="en-US" b="1" dirty="0">
                <a:latin typeface="Times New Roman" panose="02020603050405020304" pitchFamily="18" charset="0"/>
                <a:cs typeface="Times New Roman" panose="02020603050405020304" pitchFamily="18" charset="0"/>
              </a:rPr>
              <a:t>stages of decomposition</a:t>
            </a:r>
            <a:r>
              <a:rPr lang="en-US" dirty="0">
                <a:latin typeface="Times New Roman" panose="02020603050405020304" pitchFamily="18" charset="0"/>
                <a:cs typeface="Times New Roman" panose="02020603050405020304" pitchFamily="18" charset="0"/>
              </a:rPr>
              <a:t> are coupled with two </a:t>
            </a:r>
            <a:r>
              <a:rPr lang="en-US" b="1" dirty="0">
                <a:latin typeface="Times New Roman" panose="02020603050405020304" pitchFamily="18" charset="0"/>
                <a:cs typeface="Times New Roman" panose="02020603050405020304" pitchFamily="18" charset="0"/>
              </a:rPr>
              <a:t>stages</a:t>
            </a:r>
            <a:r>
              <a:rPr lang="en-US" dirty="0">
                <a:latin typeface="Times New Roman" panose="02020603050405020304" pitchFamily="18" charset="0"/>
                <a:cs typeface="Times New Roman" panose="02020603050405020304" pitchFamily="18" charset="0"/>
              </a:rPr>
              <a:t> of chemical </a:t>
            </a:r>
            <a:r>
              <a:rPr lang="en-US" b="1" dirty="0">
                <a:latin typeface="Times New Roman" panose="02020603050405020304" pitchFamily="18" charset="0"/>
                <a:cs typeface="Times New Roman" panose="02020603050405020304" pitchFamily="18" charset="0"/>
              </a:rPr>
              <a:t>decomposition</a:t>
            </a:r>
            <a:r>
              <a:rPr lang="en-US" dirty="0">
                <a:latin typeface="Times New Roman" panose="02020603050405020304" pitchFamily="18" charset="0"/>
                <a:cs typeface="Times New Roman" panose="02020603050405020304" pitchFamily="18" charset="0"/>
              </a:rPr>
              <a:t>: autolysis and putrefaction.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Several of the most frequent factors affecting PMI estimates such as </a:t>
            </a:r>
            <a:r>
              <a:rPr lang="en-US" b="1" dirty="0">
                <a:latin typeface="Times New Roman" panose="02020603050405020304" pitchFamily="18" charset="0"/>
                <a:cs typeface="Times New Roman" panose="02020603050405020304" pitchFamily="18" charset="0"/>
              </a:rPr>
              <a:t>temperature</a:t>
            </a:r>
            <a:r>
              <a:rPr lang="en-US" dirty="0">
                <a:latin typeface="Times New Roman" panose="02020603050405020304" pitchFamily="18" charset="0"/>
                <a:cs typeface="Times New Roman" panose="02020603050405020304" pitchFamily="18" charset="0"/>
              </a:rPr>
              <a:t>, burial depth and access of the body to </a:t>
            </a:r>
            <a:r>
              <a:rPr lang="en-US" b="1" dirty="0">
                <a:latin typeface="Times New Roman" panose="02020603050405020304" pitchFamily="18" charset="0"/>
                <a:cs typeface="Times New Roman" panose="02020603050405020304" pitchFamily="18" charset="0"/>
              </a:rPr>
              <a:t>insects</a:t>
            </a:r>
            <a:r>
              <a:rPr lang="en-US" dirty="0">
                <a:latin typeface="Times New Roman" panose="02020603050405020304" pitchFamily="18" charset="0"/>
                <a:cs typeface="Times New Roman" panose="02020603050405020304" pitchFamily="18" charset="0"/>
              </a:rPr>
              <a:t> are fully reviewed. On account of their activity and world wide distribution, </a:t>
            </a:r>
            <a:r>
              <a:rPr lang="en-US" dirty="0" err="1">
                <a:latin typeface="Times New Roman" panose="02020603050405020304" pitchFamily="18" charset="0"/>
                <a:cs typeface="Times New Roman" panose="02020603050405020304" pitchFamily="18" charset="0"/>
              </a:rPr>
              <a:t>Diptera</a:t>
            </a:r>
            <a:r>
              <a:rPr lang="en-US" dirty="0">
                <a:latin typeface="Times New Roman" panose="02020603050405020304" pitchFamily="18" charset="0"/>
                <a:cs typeface="Times New Roman" panose="02020603050405020304" pitchFamily="18" charset="0"/>
              </a:rPr>
              <a:t> are the </a:t>
            </a:r>
            <a:r>
              <a:rPr lang="en-US" b="1" dirty="0">
                <a:latin typeface="Times New Roman" panose="02020603050405020304" pitchFamily="18" charset="0"/>
                <a:cs typeface="Times New Roman" panose="02020603050405020304" pitchFamily="18" charset="0"/>
              </a:rPr>
              <a:t>insects</a:t>
            </a:r>
            <a:r>
              <a:rPr lang="en-US" dirty="0">
                <a:latin typeface="Times New Roman" panose="02020603050405020304" pitchFamily="18" charset="0"/>
                <a:cs typeface="Times New Roman" panose="02020603050405020304" pitchFamily="18" charset="0"/>
              </a:rPr>
              <a:t> of greatest forensic interest.</a:t>
            </a:r>
          </a:p>
        </p:txBody>
      </p:sp>
      <p:sp>
        <p:nvSpPr>
          <p:cNvPr id="4" name="Date Placeholder 3">
            <a:extLst>
              <a:ext uri="{FF2B5EF4-FFF2-40B4-BE49-F238E27FC236}">
                <a16:creationId xmlns:a16="http://schemas.microsoft.com/office/drawing/2014/main" id="{137A47D6-9503-4C81-8ECF-D55998D122D0}"/>
              </a:ext>
            </a:extLst>
          </p:cNvPr>
          <p:cNvSpPr>
            <a:spLocks noGrp="1"/>
          </p:cNvSpPr>
          <p:nvPr>
            <p:ph type="dt" sz="half" idx="10"/>
          </p:nvPr>
        </p:nvSpPr>
        <p:spPr/>
        <p:txBody>
          <a:bodyPr/>
          <a:lstStyle/>
          <a:p>
            <a:fld id="{C7BCA5F6-6DE5-40CE-BB55-D5FD8F0B07B5}" type="datetime1">
              <a:rPr lang="en-US" smtClean="0"/>
              <a:t>3/21/2019</a:t>
            </a:fld>
            <a:endParaRPr lang="en-US"/>
          </a:p>
        </p:txBody>
      </p:sp>
      <p:sp>
        <p:nvSpPr>
          <p:cNvPr id="5" name="Footer Placeholder 4">
            <a:extLst>
              <a:ext uri="{FF2B5EF4-FFF2-40B4-BE49-F238E27FC236}">
                <a16:creationId xmlns:a16="http://schemas.microsoft.com/office/drawing/2014/main" id="{828D6ED7-BF17-48D8-88B0-E5CB6A12258F}"/>
              </a:ext>
            </a:extLst>
          </p:cNvPr>
          <p:cNvSpPr>
            <a:spLocks noGrp="1"/>
          </p:cNvSpPr>
          <p:nvPr>
            <p:ph type="ftr" sz="quarter" idx="11"/>
          </p:nvPr>
        </p:nvSpPr>
        <p:spPr/>
        <p:txBody>
          <a:bodyPr/>
          <a:lstStyle/>
          <a:p>
            <a:r>
              <a:rPr lang="en-US"/>
              <a:t>Chapter 13 </a:t>
            </a:r>
          </a:p>
        </p:txBody>
      </p:sp>
      <p:sp>
        <p:nvSpPr>
          <p:cNvPr id="6" name="Slide Number Placeholder 5">
            <a:extLst>
              <a:ext uri="{FF2B5EF4-FFF2-40B4-BE49-F238E27FC236}">
                <a16:creationId xmlns:a16="http://schemas.microsoft.com/office/drawing/2014/main" id="{759580E6-A757-4633-9093-DA54AD4097F5}"/>
              </a:ext>
            </a:extLst>
          </p:cNvPr>
          <p:cNvSpPr>
            <a:spLocks noGrp="1"/>
          </p:cNvSpPr>
          <p:nvPr>
            <p:ph type="sldNum" sz="quarter" idx="12"/>
          </p:nvPr>
        </p:nvSpPr>
        <p:spPr/>
        <p:txBody>
          <a:bodyPr/>
          <a:lstStyle/>
          <a:p>
            <a:fld id="{F68E7A60-72E9-4BD2-9C03-E7E3DB9DF56A}" type="slidenum">
              <a:rPr lang="en-US" smtClean="0"/>
              <a:t>30</a:t>
            </a:fld>
            <a:endParaRPr lang="en-US"/>
          </a:p>
        </p:txBody>
      </p:sp>
    </p:spTree>
    <p:extLst>
      <p:ext uri="{BB962C8B-B14F-4D97-AF65-F5344CB8AC3E}">
        <p14:creationId xmlns:p14="http://schemas.microsoft.com/office/powerpoint/2010/main" val="954258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9" name="Rectangle 18">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6" name="Picture 5">
            <a:extLst>
              <a:ext uri="{FF2B5EF4-FFF2-40B4-BE49-F238E27FC236}">
                <a16:creationId xmlns:a16="http://schemas.microsoft.com/office/drawing/2014/main" id="{FF83E580-593B-493C-982A-86559B7C0B85}"/>
              </a:ext>
            </a:extLst>
          </p:cNvPr>
          <p:cNvPicPr>
            <a:picLocks noChangeAspect="1"/>
          </p:cNvPicPr>
          <p:nvPr/>
        </p:nvPicPr>
        <p:blipFill rotWithShape="1">
          <a:blip r:embed="rId2"/>
          <a:srcRect t="4603" r="1" b="9983"/>
          <a:stretch/>
        </p:blipFill>
        <p:spPr>
          <a:xfrm rot="21480000">
            <a:off x="1137837" y="1003258"/>
            <a:ext cx="9916327" cy="4764396"/>
          </a:xfrm>
          <a:prstGeom prst="rect">
            <a:avLst/>
          </a:prstGeom>
        </p:spPr>
      </p:pic>
      <p:sp>
        <p:nvSpPr>
          <p:cNvPr id="2" name="Date Placeholder 1">
            <a:extLst>
              <a:ext uri="{FF2B5EF4-FFF2-40B4-BE49-F238E27FC236}">
                <a16:creationId xmlns:a16="http://schemas.microsoft.com/office/drawing/2014/main" id="{384B2987-4AF2-4193-837D-EC81CE9F5BC6}"/>
              </a:ext>
            </a:extLst>
          </p:cNvPr>
          <p:cNvSpPr>
            <a:spLocks noGrp="1"/>
          </p:cNvSpPr>
          <p:nvPr>
            <p:ph type="dt" sz="half" idx="10"/>
          </p:nvPr>
        </p:nvSpPr>
        <p:spPr/>
        <p:txBody>
          <a:bodyPr/>
          <a:lstStyle/>
          <a:p>
            <a:fld id="{51966919-B730-41AA-B58B-FD69634C0863}" type="datetime1">
              <a:rPr lang="en-US" smtClean="0"/>
              <a:t>3/21/2019</a:t>
            </a:fld>
            <a:endParaRPr lang="en-US"/>
          </a:p>
        </p:txBody>
      </p:sp>
      <p:sp>
        <p:nvSpPr>
          <p:cNvPr id="3" name="Footer Placeholder 2">
            <a:extLst>
              <a:ext uri="{FF2B5EF4-FFF2-40B4-BE49-F238E27FC236}">
                <a16:creationId xmlns:a16="http://schemas.microsoft.com/office/drawing/2014/main" id="{81A2D30E-DE24-47FD-AD2C-B3843E17CA6B}"/>
              </a:ext>
            </a:extLst>
          </p:cNvPr>
          <p:cNvSpPr>
            <a:spLocks noGrp="1"/>
          </p:cNvSpPr>
          <p:nvPr>
            <p:ph type="ftr" sz="quarter" idx="11"/>
          </p:nvPr>
        </p:nvSpPr>
        <p:spPr/>
        <p:txBody>
          <a:bodyPr/>
          <a:lstStyle/>
          <a:p>
            <a:r>
              <a:rPr lang="en-US"/>
              <a:t>Chapter 13 </a:t>
            </a:r>
          </a:p>
        </p:txBody>
      </p:sp>
      <p:sp>
        <p:nvSpPr>
          <p:cNvPr id="4" name="Slide Number Placeholder 3">
            <a:extLst>
              <a:ext uri="{FF2B5EF4-FFF2-40B4-BE49-F238E27FC236}">
                <a16:creationId xmlns:a16="http://schemas.microsoft.com/office/drawing/2014/main" id="{147090F9-1308-47B8-8D0A-53BC28752E43}"/>
              </a:ext>
            </a:extLst>
          </p:cNvPr>
          <p:cNvSpPr>
            <a:spLocks noGrp="1"/>
          </p:cNvSpPr>
          <p:nvPr>
            <p:ph type="sldNum" sz="quarter" idx="12"/>
          </p:nvPr>
        </p:nvSpPr>
        <p:spPr/>
        <p:txBody>
          <a:bodyPr/>
          <a:lstStyle/>
          <a:p>
            <a:fld id="{F68E7A60-72E9-4BD2-9C03-E7E3DB9DF56A}" type="slidenum">
              <a:rPr lang="en-US" smtClean="0"/>
              <a:t>31</a:t>
            </a:fld>
            <a:endParaRPr lang="en-US"/>
          </a:p>
        </p:txBody>
      </p:sp>
    </p:spTree>
    <p:extLst>
      <p:ext uri="{BB962C8B-B14F-4D97-AF65-F5344CB8AC3E}">
        <p14:creationId xmlns:p14="http://schemas.microsoft.com/office/powerpoint/2010/main" val="1598299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622D64A-6ADE-4F91-8F9B-B2E8D32B3D9C}"/>
              </a:ext>
            </a:extLst>
          </p:cNvPr>
          <p:cNvSpPr>
            <a:spLocks noGrp="1" noChangeArrowheads="1"/>
          </p:cNvSpPr>
          <p:nvPr>
            <p:ph type="title"/>
          </p:nvPr>
        </p:nvSpPr>
        <p:spPr>
          <a:xfrm>
            <a:off x="0" y="0"/>
            <a:ext cx="12099850" cy="565224"/>
          </a:xfrm>
        </p:spPr>
        <p:txBody>
          <a:bodyPr rtlCol="0">
            <a:normAutofit fontScale="90000"/>
          </a:bodyPr>
          <a:lstStyle/>
          <a:p>
            <a:pPr>
              <a:defRPr/>
            </a:pPr>
            <a:r>
              <a:rPr lang="en-US" sz="4000" dirty="0">
                <a:latin typeface="Berlin Sans FB Demi" panose="020E0802020502020306" pitchFamily="34" charset="0"/>
              </a:rPr>
              <a:t>Calculating PMI from - Accumulated Degree Hours (ADH)</a:t>
            </a:r>
          </a:p>
        </p:txBody>
      </p:sp>
      <p:graphicFrame>
        <p:nvGraphicFramePr>
          <p:cNvPr id="79875" name="Group 3">
            <a:extLst>
              <a:ext uri="{FF2B5EF4-FFF2-40B4-BE49-F238E27FC236}">
                <a16:creationId xmlns:a16="http://schemas.microsoft.com/office/drawing/2014/main" id="{16E6DE6F-753D-4001-B755-76DB81AD0833}"/>
              </a:ext>
            </a:extLst>
          </p:cNvPr>
          <p:cNvGraphicFramePr>
            <a:graphicFrameLocks noGrp="1"/>
          </p:cNvGraphicFramePr>
          <p:nvPr>
            <p:ph sz="half" idx="1"/>
            <p:extLst>
              <p:ext uri="{D42A27DB-BD31-4B8C-83A1-F6EECF244321}">
                <p14:modId xmlns:p14="http://schemas.microsoft.com/office/powerpoint/2010/main" val="2874342598"/>
              </p:ext>
            </p:extLst>
          </p:nvPr>
        </p:nvGraphicFramePr>
        <p:xfrm>
          <a:off x="981739" y="723142"/>
          <a:ext cx="10660912" cy="5475289"/>
        </p:xfrm>
        <a:graphic>
          <a:graphicData uri="http://schemas.openxmlformats.org/drawingml/2006/table">
            <a:tbl>
              <a:tblPr/>
              <a:tblGrid>
                <a:gridCol w="1776819">
                  <a:extLst>
                    <a:ext uri="{9D8B030D-6E8A-4147-A177-3AD203B41FA5}">
                      <a16:colId xmlns:a16="http://schemas.microsoft.com/office/drawing/2014/main" val="20000"/>
                    </a:ext>
                  </a:extLst>
                </a:gridCol>
                <a:gridCol w="1776819">
                  <a:extLst>
                    <a:ext uri="{9D8B030D-6E8A-4147-A177-3AD203B41FA5}">
                      <a16:colId xmlns:a16="http://schemas.microsoft.com/office/drawing/2014/main" val="20001"/>
                    </a:ext>
                  </a:extLst>
                </a:gridCol>
                <a:gridCol w="1332614">
                  <a:extLst>
                    <a:ext uri="{9D8B030D-6E8A-4147-A177-3AD203B41FA5}">
                      <a16:colId xmlns:a16="http://schemas.microsoft.com/office/drawing/2014/main" val="20002"/>
                    </a:ext>
                  </a:extLst>
                </a:gridCol>
                <a:gridCol w="1332614">
                  <a:extLst>
                    <a:ext uri="{9D8B030D-6E8A-4147-A177-3AD203B41FA5}">
                      <a16:colId xmlns:a16="http://schemas.microsoft.com/office/drawing/2014/main" val="20003"/>
                    </a:ext>
                  </a:extLst>
                </a:gridCol>
                <a:gridCol w="2043341">
                  <a:extLst>
                    <a:ext uri="{9D8B030D-6E8A-4147-A177-3AD203B41FA5}">
                      <a16:colId xmlns:a16="http://schemas.microsoft.com/office/drawing/2014/main" val="20004"/>
                    </a:ext>
                  </a:extLst>
                </a:gridCol>
                <a:gridCol w="2398705">
                  <a:extLst>
                    <a:ext uri="{9D8B030D-6E8A-4147-A177-3AD203B41FA5}">
                      <a16:colId xmlns:a16="http://schemas.microsoft.com/office/drawing/2014/main" val="20005"/>
                    </a:ext>
                  </a:extLst>
                </a:gridCol>
              </a:tblGrid>
              <a:tr h="7540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ahoma" charset="0"/>
                        </a:rPr>
                        <a:t>From</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ahoma" charset="0"/>
                        </a:rPr>
                        <a:t>To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ahoma" charset="0"/>
                        </a:rPr>
                        <a:t>Temp</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ahoma" charset="0"/>
                        </a:rPr>
                        <a:t>Hours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ahoma" charset="0"/>
                        </a:rPr>
                        <a:t>ADH</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charset="0"/>
                        </a:rPr>
                        <a:t>Cumulative ADH</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961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rPr>
                        <a:t>Egg</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ahoma" charset="0"/>
                        </a:rPr>
                        <a:t>1</a:t>
                      </a:r>
                      <a:r>
                        <a:rPr kumimoji="0" lang="en-US" sz="2400" b="0" i="0" u="none" strike="noStrike" cap="none" normalizeH="0" baseline="30000" dirty="0">
                          <a:ln>
                            <a:noFill/>
                          </a:ln>
                          <a:solidFill>
                            <a:schemeClr val="tx1"/>
                          </a:solidFill>
                          <a:effectLst/>
                          <a:latin typeface="Tahoma" charset="0"/>
                        </a:rPr>
                        <a:t>st</a:t>
                      </a:r>
                      <a:r>
                        <a:rPr kumimoji="0" lang="en-US" sz="2400" b="0" i="0" u="none" strike="noStrike" cap="none" normalizeH="0" baseline="0" dirty="0">
                          <a:ln>
                            <a:noFill/>
                          </a:ln>
                          <a:solidFill>
                            <a:schemeClr val="tx1"/>
                          </a:solidFill>
                          <a:effectLst/>
                          <a:latin typeface="Tahoma" charset="0"/>
                        </a:rPr>
                        <a:t> Instar</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rPr>
                        <a:t>70</a:t>
                      </a:r>
                      <a:r>
                        <a:rPr kumimoji="0" lang="en-US" sz="2400" b="0" i="0" u="none" strike="noStrike" cap="none" normalizeH="0" baseline="0">
                          <a:ln>
                            <a:noFill/>
                          </a:ln>
                          <a:solidFill>
                            <a:schemeClr val="tx1"/>
                          </a:solidFill>
                          <a:effectLst/>
                          <a:latin typeface="Tahoma" charset="0"/>
                          <a:cs typeface="Tahoma" charset="0"/>
                        </a:rPr>
                        <a:t>° F</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rPr>
                        <a:t>23</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rPr>
                        <a:t>23 x 70=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rPr>
                        <a:t>1610 ADH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charset="0"/>
                        </a:rPr>
                        <a:t>1610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49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rPr>
                        <a:t>1</a:t>
                      </a:r>
                      <a:r>
                        <a:rPr kumimoji="0" lang="en-US" sz="2400" b="0" i="0" u="none" strike="noStrike" cap="none" normalizeH="0" baseline="30000">
                          <a:ln>
                            <a:noFill/>
                          </a:ln>
                          <a:solidFill>
                            <a:schemeClr val="tx1"/>
                          </a:solidFill>
                          <a:effectLst/>
                          <a:latin typeface="Tahoma" charset="0"/>
                        </a:rPr>
                        <a:t>st</a:t>
                      </a:r>
                      <a:r>
                        <a:rPr kumimoji="0" lang="en-US" sz="2400" b="0" i="0" u="none" strike="noStrike" cap="none" normalizeH="0" baseline="0">
                          <a:ln>
                            <a:noFill/>
                          </a:ln>
                          <a:solidFill>
                            <a:schemeClr val="tx1"/>
                          </a:solidFill>
                          <a:effectLst/>
                          <a:latin typeface="Tahoma" charset="0"/>
                        </a:rPr>
                        <a:t> Instar</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rPr>
                        <a:t>2</a:t>
                      </a:r>
                      <a:r>
                        <a:rPr kumimoji="0" lang="en-US" sz="2400" b="0" i="0" u="none" strike="noStrike" cap="none" normalizeH="0" baseline="30000">
                          <a:ln>
                            <a:noFill/>
                          </a:ln>
                          <a:solidFill>
                            <a:schemeClr val="tx1"/>
                          </a:solidFill>
                          <a:effectLst/>
                          <a:latin typeface="Tahoma" charset="0"/>
                        </a:rPr>
                        <a:t>nd</a:t>
                      </a:r>
                      <a:r>
                        <a:rPr kumimoji="0" lang="en-US" sz="2400" b="0" i="0" u="none" strike="noStrike" cap="none" normalizeH="0" baseline="0">
                          <a:ln>
                            <a:noFill/>
                          </a:ln>
                          <a:solidFill>
                            <a:schemeClr val="tx1"/>
                          </a:solidFill>
                          <a:effectLst/>
                          <a:latin typeface="Tahoma" charset="0"/>
                        </a:rPr>
                        <a:t> Instar</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rPr>
                        <a:t>70 </a:t>
                      </a:r>
                      <a:r>
                        <a:rPr kumimoji="0" lang="en-US" sz="2400" b="0" i="0" u="none" strike="noStrike" cap="none" normalizeH="0" baseline="0">
                          <a:ln>
                            <a:noFill/>
                          </a:ln>
                          <a:solidFill>
                            <a:schemeClr val="tx1"/>
                          </a:solidFill>
                          <a:effectLst/>
                          <a:latin typeface="Tahoma" charset="0"/>
                          <a:cs typeface="Tahoma" charset="0"/>
                        </a:rPr>
                        <a:t>° F</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rPr>
                        <a:t>27</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rPr>
                        <a:t>27 x 70=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rPr>
                        <a:t>1890 ADH</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charset="0"/>
                        </a:rPr>
                        <a:t>1610+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charset="0"/>
                        </a:rPr>
                        <a:t>1890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61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rPr>
                        <a:t>2</a:t>
                      </a:r>
                      <a:r>
                        <a:rPr kumimoji="0" lang="en-US" sz="2400" b="0" i="0" u="none" strike="noStrike" cap="none" normalizeH="0" baseline="30000">
                          <a:ln>
                            <a:noFill/>
                          </a:ln>
                          <a:solidFill>
                            <a:schemeClr val="tx1"/>
                          </a:solidFill>
                          <a:effectLst/>
                          <a:latin typeface="Tahoma" charset="0"/>
                        </a:rPr>
                        <a:t>nd</a:t>
                      </a:r>
                      <a:r>
                        <a:rPr kumimoji="0" lang="en-US" sz="2400" b="0" i="0" u="none" strike="noStrike" cap="none" normalizeH="0" baseline="0">
                          <a:ln>
                            <a:noFill/>
                          </a:ln>
                          <a:solidFill>
                            <a:schemeClr val="tx1"/>
                          </a:solidFill>
                          <a:effectLst/>
                          <a:latin typeface="Tahoma" charset="0"/>
                        </a:rPr>
                        <a:t> Instar</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rPr>
                        <a:t>3</a:t>
                      </a:r>
                      <a:r>
                        <a:rPr kumimoji="0" lang="en-US" sz="2400" b="0" i="0" u="none" strike="noStrike" cap="none" normalizeH="0" baseline="30000">
                          <a:ln>
                            <a:noFill/>
                          </a:ln>
                          <a:solidFill>
                            <a:schemeClr val="tx1"/>
                          </a:solidFill>
                          <a:effectLst/>
                          <a:latin typeface="Tahoma" charset="0"/>
                        </a:rPr>
                        <a:t>rd</a:t>
                      </a:r>
                      <a:r>
                        <a:rPr kumimoji="0" lang="en-US" sz="2400" b="0" i="0" u="none" strike="noStrike" cap="none" normalizeH="0" baseline="0">
                          <a:ln>
                            <a:noFill/>
                          </a:ln>
                          <a:solidFill>
                            <a:schemeClr val="tx1"/>
                          </a:solidFill>
                          <a:effectLst/>
                          <a:latin typeface="Tahoma" charset="0"/>
                        </a:rPr>
                        <a:t> Instar</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rPr>
                        <a:t>70 </a:t>
                      </a:r>
                      <a:r>
                        <a:rPr kumimoji="0" lang="en-US" sz="2400" b="0" i="0" u="none" strike="noStrike" cap="none" normalizeH="0" baseline="0">
                          <a:ln>
                            <a:noFill/>
                          </a:ln>
                          <a:solidFill>
                            <a:schemeClr val="tx1"/>
                          </a:solidFill>
                          <a:effectLst/>
                          <a:latin typeface="Tahoma" charset="0"/>
                          <a:cs typeface="Tahoma" charset="0"/>
                        </a:rPr>
                        <a:t>° F</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rPr>
                        <a:t>22</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rPr>
                        <a:t>22 x 70=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rPr>
                        <a:t>1540 ADH</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charset="0"/>
                        </a:rPr>
                        <a:t>1610+1890+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charset="0"/>
                        </a:rPr>
                        <a:t>1540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961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rPr>
                        <a:t>3</a:t>
                      </a:r>
                      <a:r>
                        <a:rPr kumimoji="0" lang="en-US" sz="2400" b="0" i="0" u="none" strike="noStrike" cap="none" normalizeH="0" baseline="30000">
                          <a:ln>
                            <a:noFill/>
                          </a:ln>
                          <a:solidFill>
                            <a:schemeClr val="tx1"/>
                          </a:solidFill>
                          <a:effectLst/>
                          <a:latin typeface="Tahoma" charset="0"/>
                        </a:rPr>
                        <a:t>rd</a:t>
                      </a:r>
                      <a:r>
                        <a:rPr kumimoji="0" lang="en-US" sz="2400" b="0" i="0" u="none" strike="noStrike" cap="none" normalizeH="0" baseline="0">
                          <a:ln>
                            <a:noFill/>
                          </a:ln>
                          <a:solidFill>
                            <a:schemeClr val="tx1"/>
                          </a:solidFill>
                          <a:effectLst/>
                          <a:latin typeface="Tahoma" charset="0"/>
                        </a:rPr>
                        <a:t> Instar</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rPr>
                        <a:t>Pupa</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rPr>
                        <a:t>70 </a:t>
                      </a:r>
                      <a:r>
                        <a:rPr kumimoji="0" lang="en-US" sz="2400" b="0" i="0" u="none" strike="noStrike" cap="none" normalizeH="0" baseline="0">
                          <a:ln>
                            <a:noFill/>
                          </a:ln>
                          <a:solidFill>
                            <a:schemeClr val="tx1"/>
                          </a:solidFill>
                          <a:effectLst/>
                          <a:latin typeface="Tahoma" charset="0"/>
                          <a:cs typeface="Tahoma" charset="0"/>
                        </a:rPr>
                        <a:t>° F</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rPr>
                        <a:t>130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rPr>
                        <a:t>130 x 70=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rPr>
                        <a:t>9100 ADH</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charset="0"/>
                        </a:rPr>
                        <a:t>1610+1890+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charset="0"/>
                        </a:rPr>
                        <a:t>1540+9100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1278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rPr>
                        <a:t>Pupa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ahoma" charset="0"/>
                        </a:rPr>
                        <a:t>Adult Fly</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rPr>
                        <a:t>70 </a:t>
                      </a:r>
                      <a:r>
                        <a:rPr kumimoji="0" lang="en-US" sz="2400" b="0" i="0" u="none" strike="noStrike" cap="none" normalizeH="0" baseline="0">
                          <a:ln>
                            <a:noFill/>
                          </a:ln>
                          <a:solidFill>
                            <a:schemeClr val="tx1"/>
                          </a:solidFill>
                          <a:effectLst/>
                          <a:latin typeface="Tahoma" charset="0"/>
                          <a:cs typeface="Tahoma" charset="0"/>
                        </a:rPr>
                        <a:t>° F</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rPr>
                        <a:t>143</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ahoma" charset="0"/>
                        </a:rPr>
                        <a:t>143 x 70=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ahoma" charset="0"/>
                        </a:rPr>
                        <a:t>10010 ADH</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rPr>
                        <a:t>1610+1890+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rPr>
                        <a:t>1540+9100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rPr>
                        <a:t>+10010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 name="Date Placeholder 1">
            <a:extLst>
              <a:ext uri="{FF2B5EF4-FFF2-40B4-BE49-F238E27FC236}">
                <a16:creationId xmlns:a16="http://schemas.microsoft.com/office/drawing/2014/main" id="{451F7224-E9A0-416B-A721-1EF3C8C38B52}"/>
              </a:ext>
            </a:extLst>
          </p:cNvPr>
          <p:cNvSpPr>
            <a:spLocks noGrp="1"/>
          </p:cNvSpPr>
          <p:nvPr>
            <p:ph type="dt" sz="quarter" idx="10"/>
          </p:nvPr>
        </p:nvSpPr>
        <p:spPr/>
        <p:txBody>
          <a:bodyPr/>
          <a:lstStyle/>
          <a:p>
            <a:pPr>
              <a:defRPr/>
            </a:pPr>
            <a:fld id="{0D76928B-E785-4C6B-BD32-A1224186ECEE}" type="datetime1">
              <a:rPr lang="en-US" smtClean="0"/>
              <a:t>3/21/2019</a:t>
            </a:fld>
            <a:endParaRPr lang="en-US"/>
          </a:p>
        </p:txBody>
      </p:sp>
      <p:sp>
        <p:nvSpPr>
          <p:cNvPr id="22583" name="Slide Number Placeholder 2">
            <a:extLst>
              <a:ext uri="{FF2B5EF4-FFF2-40B4-BE49-F238E27FC236}">
                <a16:creationId xmlns:a16="http://schemas.microsoft.com/office/drawing/2014/main" id="{CE64D0C6-A659-4119-918D-5469214BF91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1E091E2-6A09-49EE-85CB-CF51EE80128F}" type="slidenum">
              <a:rPr lang="en-US" altLang="en-US" sz="1200">
                <a:solidFill>
                  <a:srgbClr val="898989"/>
                </a:solidFill>
                <a:latin typeface="Arial" panose="020B0604020202020204" pitchFamily="34" charset="0"/>
              </a:rPr>
              <a:pPr>
                <a:spcBef>
                  <a:spcPct val="0"/>
                </a:spcBef>
                <a:buFontTx/>
                <a:buNone/>
              </a:pPr>
              <a:t>32</a:t>
            </a:fld>
            <a:endParaRPr lang="en-US" altLang="en-US" sz="1200">
              <a:solidFill>
                <a:srgbClr val="898989"/>
              </a:solidFill>
              <a:latin typeface="Arial" panose="020B0604020202020204" pitchFamily="34" charset="0"/>
            </a:endParaRPr>
          </a:p>
        </p:txBody>
      </p:sp>
      <p:sp>
        <p:nvSpPr>
          <p:cNvPr id="3" name="Footer Placeholder 2">
            <a:extLst>
              <a:ext uri="{FF2B5EF4-FFF2-40B4-BE49-F238E27FC236}">
                <a16:creationId xmlns:a16="http://schemas.microsoft.com/office/drawing/2014/main" id="{A912FB38-8DB5-4B61-9991-2C9F21C81760}"/>
              </a:ext>
            </a:extLst>
          </p:cNvPr>
          <p:cNvSpPr>
            <a:spLocks noGrp="1"/>
          </p:cNvSpPr>
          <p:nvPr>
            <p:ph type="ftr" sz="quarter" idx="11"/>
          </p:nvPr>
        </p:nvSpPr>
        <p:spPr/>
        <p:txBody>
          <a:bodyPr/>
          <a:lstStyle/>
          <a:p>
            <a:r>
              <a:rPr lang="en-US"/>
              <a:t>Chapter 13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917A215C-1CD8-4687-BD7C-338147007F5D}"/>
              </a:ext>
            </a:extLst>
          </p:cNvPr>
          <p:cNvSpPr>
            <a:spLocks noGrp="1"/>
          </p:cNvSpPr>
          <p:nvPr>
            <p:ph type="title" idx="4294967295"/>
          </p:nvPr>
        </p:nvSpPr>
        <p:spPr>
          <a:xfrm>
            <a:off x="1513368" y="136525"/>
            <a:ext cx="8229600" cy="661027"/>
          </a:xfrm>
        </p:spPr>
        <p:txBody>
          <a:bodyPr>
            <a:normAutofit fontScale="90000"/>
          </a:bodyPr>
          <a:lstStyle/>
          <a:p>
            <a:pPr eaLnBrk="1" hangingPunct="1"/>
            <a:r>
              <a:rPr lang="en-US" altLang="en-US" sz="4000" dirty="0">
                <a:latin typeface="Berlin Sans FB Demi" panose="020E0802020502020306" pitchFamily="34" charset="0"/>
              </a:rPr>
              <a:t>Calculating ADH from Climate Data</a:t>
            </a:r>
          </a:p>
        </p:txBody>
      </p:sp>
      <p:pic>
        <p:nvPicPr>
          <p:cNvPr id="24579" name="Picture 3">
            <a:extLst>
              <a:ext uri="{FF2B5EF4-FFF2-40B4-BE49-F238E27FC236}">
                <a16:creationId xmlns:a16="http://schemas.microsoft.com/office/drawing/2014/main" id="{C08CFFBC-6A8C-4D4C-A1EB-8CCFA618E9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744" y="4527554"/>
            <a:ext cx="9445256"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a:extLst>
              <a:ext uri="{FF2B5EF4-FFF2-40B4-BE49-F238E27FC236}">
                <a16:creationId xmlns:a16="http://schemas.microsoft.com/office/drawing/2014/main" id="{7C537672-E8DB-4BE6-B26A-A4555A7A9F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744" y="797552"/>
            <a:ext cx="9445256"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560C4F89-5398-446E-856F-2AAA35616F10}"/>
              </a:ext>
            </a:extLst>
          </p:cNvPr>
          <p:cNvSpPr>
            <a:spLocks noGrp="1"/>
          </p:cNvSpPr>
          <p:nvPr>
            <p:ph type="dt" sz="quarter" idx="10"/>
          </p:nvPr>
        </p:nvSpPr>
        <p:spPr/>
        <p:txBody>
          <a:bodyPr/>
          <a:lstStyle/>
          <a:p>
            <a:pPr>
              <a:defRPr/>
            </a:pPr>
            <a:fld id="{AB6E97EE-2E00-42E2-9AAC-E05879798F80}" type="datetime1">
              <a:rPr lang="en-US" smtClean="0"/>
              <a:t>3/21/2019</a:t>
            </a:fld>
            <a:endParaRPr lang="en-US"/>
          </a:p>
        </p:txBody>
      </p:sp>
      <p:sp>
        <p:nvSpPr>
          <p:cNvPr id="24583" name="Slide Number Placeholder 2">
            <a:extLst>
              <a:ext uri="{FF2B5EF4-FFF2-40B4-BE49-F238E27FC236}">
                <a16:creationId xmlns:a16="http://schemas.microsoft.com/office/drawing/2014/main" id="{41E941AC-FFAB-4AD2-A9FE-B310A67B02C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01DE52C-17C9-427B-94C4-32DC9952B066}" type="slidenum">
              <a:rPr lang="en-US" altLang="en-US" sz="1200">
                <a:solidFill>
                  <a:srgbClr val="898989"/>
                </a:solidFill>
                <a:latin typeface="Arial" panose="020B0604020202020204" pitchFamily="34" charset="0"/>
              </a:rPr>
              <a:pPr>
                <a:spcBef>
                  <a:spcPct val="0"/>
                </a:spcBef>
                <a:buFontTx/>
                <a:buNone/>
              </a:pPr>
              <a:t>33</a:t>
            </a:fld>
            <a:endParaRPr lang="en-US" altLang="en-US" sz="1200">
              <a:solidFill>
                <a:srgbClr val="898989"/>
              </a:solidFill>
              <a:latin typeface="Arial" panose="020B0604020202020204" pitchFamily="34" charset="0"/>
            </a:endParaRPr>
          </a:p>
        </p:txBody>
      </p:sp>
      <p:sp>
        <p:nvSpPr>
          <p:cNvPr id="3" name="Footer Placeholder 2">
            <a:extLst>
              <a:ext uri="{FF2B5EF4-FFF2-40B4-BE49-F238E27FC236}">
                <a16:creationId xmlns:a16="http://schemas.microsoft.com/office/drawing/2014/main" id="{6647081B-CE95-48A3-AE55-2CF25326E356}"/>
              </a:ext>
            </a:extLst>
          </p:cNvPr>
          <p:cNvSpPr>
            <a:spLocks noGrp="1"/>
          </p:cNvSpPr>
          <p:nvPr>
            <p:ph type="ftr" sz="quarter" idx="11"/>
          </p:nvPr>
        </p:nvSpPr>
        <p:spPr/>
        <p:txBody>
          <a:bodyPr/>
          <a:lstStyle/>
          <a:p>
            <a:r>
              <a:rPr lang="en-US"/>
              <a:t>Chapter 13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4657768B-5389-4CC6-A66F-540285F3E91C}"/>
              </a:ext>
            </a:extLst>
          </p:cNvPr>
          <p:cNvSpPr>
            <a:spLocks noGrp="1"/>
          </p:cNvSpPr>
          <p:nvPr>
            <p:ph type="title"/>
          </p:nvPr>
        </p:nvSpPr>
        <p:spPr/>
        <p:txBody>
          <a:bodyPr/>
          <a:lstStyle/>
          <a:p>
            <a:pPr eaLnBrk="1" hangingPunct="1"/>
            <a:r>
              <a:rPr lang="en-US" altLang="en-US" dirty="0">
                <a:latin typeface="Berlin Sans FB Demi" panose="020E0802020502020306" pitchFamily="34" charset="0"/>
              </a:rPr>
              <a:t>Using the Data</a:t>
            </a:r>
          </a:p>
        </p:txBody>
      </p:sp>
      <p:sp>
        <p:nvSpPr>
          <p:cNvPr id="25603" name="Rectangle 3">
            <a:extLst>
              <a:ext uri="{FF2B5EF4-FFF2-40B4-BE49-F238E27FC236}">
                <a16:creationId xmlns:a16="http://schemas.microsoft.com/office/drawing/2014/main" id="{89DD2CC0-3399-4C48-B826-CB147CE01BA1}"/>
              </a:ext>
            </a:extLst>
          </p:cNvPr>
          <p:cNvSpPr>
            <a:spLocks noGrp="1"/>
          </p:cNvSpPr>
          <p:nvPr>
            <p:ph idx="1"/>
          </p:nvPr>
        </p:nvSpPr>
        <p:spPr/>
        <p:txBody>
          <a:bodyPr/>
          <a:lstStyle/>
          <a:p>
            <a:pPr eaLnBrk="1" hangingPunct="1">
              <a:lnSpc>
                <a:spcPct val="90000"/>
              </a:lnSpc>
            </a:pPr>
            <a:r>
              <a:rPr lang="en-US" altLang="en-US" dirty="0">
                <a:latin typeface="Times New Roman" panose="02020603050405020304" pitchFamily="18" charset="0"/>
                <a:cs typeface="Times New Roman" panose="02020603050405020304" pitchFamily="18" charset="0"/>
              </a:rPr>
              <a:t>3928 ADH in these three days (952+1488+1488).  </a:t>
            </a:r>
          </a:p>
          <a:p>
            <a:pPr eaLnBrk="1" hangingPunct="1">
              <a:lnSpc>
                <a:spcPct val="90000"/>
              </a:lnSpc>
            </a:pPr>
            <a:r>
              <a:rPr lang="en-US" altLang="en-US" dirty="0">
                <a:latin typeface="Times New Roman" panose="02020603050405020304" pitchFamily="18" charset="0"/>
                <a:cs typeface="Times New Roman" panose="02020603050405020304" pitchFamily="18" charset="0"/>
              </a:rPr>
              <a:t>How many ADH of 70º are there in these 3 days?  </a:t>
            </a:r>
          </a:p>
          <a:p>
            <a:pPr eaLnBrk="1" hangingPunct="1">
              <a:lnSpc>
                <a:spcPct val="90000"/>
              </a:lnSpc>
            </a:pPr>
            <a:r>
              <a:rPr lang="en-US" altLang="en-US" dirty="0">
                <a:latin typeface="Times New Roman" panose="02020603050405020304" pitchFamily="18" charset="0"/>
                <a:cs typeface="Times New Roman" panose="02020603050405020304" pitchFamily="18" charset="0"/>
              </a:rPr>
              <a:t>3928/70=56.11 hours</a:t>
            </a:r>
          </a:p>
          <a:p>
            <a:pPr eaLnBrk="1" hangingPunct="1">
              <a:lnSpc>
                <a:spcPct val="90000"/>
              </a:lnSpc>
            </a:pPr>
            <a:r>
              <a:rPr lang="en-US" altLang="en-US" dirty="0">
                <a:latin typeface="Times New Roman" panose="02020603050405020304" pitchFamily="18" charset="0"/>
                <a:cs typeface="Times New Roman" panose="02020603050405020304" pitchFamily="18" charset="0"/>
              </a:rPr>
              <a:t>72 hours at 70º would have the insects passing to the 3</a:t>
            </a:r>
            <a:r>
              <a:rPr lang="en-US" altLang="en-US" baseline="30000" dirty="0">
                <a:latin typeface="Times New Roman" panose="02020603050405020304" pitchFamily="18" charset="0"/>
                <a:cs typeface="Times New Roman" panose="02020603050405020304" pitchFamily="18" charset="0"/>
              </a:rPr>
              <a:t>rd</a:t>
            </a:r>
            <a:r>
              <a:rPr lang="en-US" altLang="en-US" dirty="0">
                <a:latin typeface="Times New Roman" panose="02020603050405020304" pitchFamily="18" charset="0"/>
                <a:cs typeface="Times New Roman" panose="02020603050405020304" pitchFamily="18" charset="0"/>
              </a:rPr>
              <a:t> instar.  But 72 hours at colder temperatures and insects will only be at 2</a:t>
            </a:r>
            <a:r>
              <a:rPr lang="en-US" altLang="en-US" baseline="30000" dirty="0">
                <a:latin typeface="Times New Roman" panose="02020603050405020304" pitchFamily="18" charset="0"/>
                <a:cs typeface="Times New Roman" panose="02020603050405020304" pitchFamily="18" charset="0"/>
              </a:rPr>
              <a:t>nd</a:t>
            </a:r>
            <a:r>
              <a:rPr lang="en-US" altLang="en-US" dirty="0">
                <a:latin typeface="Times New Roman" panose="02020603050405020304" pitchFamily="18" charset="0"/>
                <a:cs typeface="Times New Roman" panose="02020603050405020304" pitchFamily="18" charset="0"/>
              </a:rPr>
              <a:t> instar stage.</a:t>
            </a:r>
            <a:endParaRPr lang="en-US" altLang="en-US" b="1" dirty="0">
              <a:latin typeface="Times New Roman" panose="02020603050405020304" pitchFamily="18" charset="0"/>
              <a:cs typeface="Times New Roman" panose="02020603050405020304" pitchFamily="18" charset="0"/>
            </a:endParaRPr>
          </a:p>
        </p:txBody>
      </p:sp>
      <p:sp>
        <p:nvSpPr>
          <p:cNvPr id="2" name="Date Placeholder 1">
            <a:extLst>
              <a:ext uri="{FF2B5EF4-FFF2-40B4-BE49-F238E27FC236}">
                <a16:creationId xmlns:a16="http://schemas.microsoft.com/office/drawing/2014/main" id="{EB4E6E98-28F8-496D-9F2C-CFB5CED00F1C}"/>
              </a:ext>
            </a:extLst>
          </p:cNvPr>
          <p:cNvSpPr>
            <a:spLocks noGrp="1"/>
          </p:cNvSpPr>
          <p:nvPr>
            <p:ph type="dt" sz="quarter" idx="10"/>
          </p:nvPr>
        </p:nvSpPr>
        <p:spPr/>
        <p:txBody>
          <a:bodyPr/>
          <a:lstStyle/>
          <a:p>
            <a:pPr>
              <a:defRPr/>
            </a:pPr>
            <a:fld id="{92E00A58-D6D9-42F4-B845-2723ACA755A2}" type="datetime1">
              <a:rPr lang="en-US" smtClean="0"/>
              <a:t>3/21/2019</a:t>
            </a:fld>
            <a:endParaRPr lang="en-US"/>
          </a:p>
        </p:txBody>
      </p:sp>
      <p:sp>
        <p:nvSpPr>
          <p:cNvPr id="25605" name="Slide Number Placeholder 2">
            <a:extLst>
              <a:ext uri="{FF2B5EF4-FFF2-40B4-BE49-F238E27FC236}">
                <a16:creationId xmlns:a16="http://schemas.microsoft.com/office/drawing/2014/main" id="{BAE5DABD-9E07-4762-9A35-958DF9FAA24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3FD9BFF-17F9-47D8-A863-C43DF4AAF8F0}" type="slidenum">
              <a:rPr lang="en-US" altLang="en-US" sz="1200">
                <a:solidFill>
                  <a:srgbClr val="898989"/>
                </a:solidFill>
                <a:latin typeface="Arial" panose="020B0604020202020204" pitchFamily="34" charset="0"/>
              </a:rPr>
              <a:pPr>
                <a:spcBef>
                  <a:spcPct val="0"/>
                </a:spcBef>
                <a:buFontTx/>
                <a:buNone/>
              </a:pPr>
              <a:t>34</a:t>
            </a:fld>
            <a:endParaRPr lang="en-US" altLang="en-US" sz="1200">
              <a:solidFill>
                <a:srgbClr val="898989"/>
              </a:solidFill>
              <a:latin typeface="Arial" panose="020B0604020202020204" pitchFamily="34" charset="0"/>
            </a:endParaRPr>
          </a:p>
        </p:txBody>
      </p:sp>
      <p:sp>
        <p:nvSpPr>
          <p:cNvPr id="3" name="Footer Placeholder 2">
            <a:extLst>
              <a:ext uri="{FF2B5EF4-FFF2-40B4-BE49-F238E27FC236}">
                <a16:creationId xmlns:a16="http://schemas.microsoft.com/office/drawing/2014/main" id="{4865719C-402B-4C66-9B3E-D95E67F53720}"/>
              </a:ext>
            </a:extLst>
          </p:cNvPr>
          <p:cNvSpPr>
            <a:spLocks noGrp="1"/>
          </p:cNvSpPr>
          <p:nvPr>
            <p:ph type="ftr" sz="quarter" idx="11"/>
          </p:nvPr>
        </p:nvSpPr>
        <p:spPr/>
        <p:txBody>
          <a:bodyPr/>
          <a:lstStyle/>
          <a:p>
            <a:r>
              <a:rPr lang="en-US"/>
              <a:t>Chapter 13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67BCA-2EC3-4F9F-B926-A72E19F52F4D}"/>
              </a:ext>
            </a:extLst>
          </p:cNvPr>
          <p:cNvSpPr>
            <a:spLocks noGrp="1"/>
          </p:cNvSpPr>
          <p:nvPr>
            <p:ph type="title"/>
          </p:nvPr>
        </p:nvSpPr>
        <p:spPr>
          <a:xfrm>
            <a:off x="113371" y="78059"/>
            <a:ext cx="3711498" cy="4382429"/>
          </a:xfrm>
        </p:spPr>
        <p:txBody>
          <a:bodyPr>
            <a:normAutofit fontScale="90000"/>
          </a:bodyPr>
          <a:lstStyle/>
          <a:p>
            <a:r>
              <a:rPr lang="en-US" dirty="0">
                <a:latin typeface="Berlin Sans FB Demi" panose="020E0802020502020306" pitchFamily="34" charset="0"/>
              </a:rPr>
              <a:t>Maggot Mass</a:t>
            </a:r>
            <a:br>
              <a:rPr lang="en-US" dirty="0">
                <a:latin typeface="Berlin Sans FB Demi" panose="020E0802020502020306" pitchFamily="34" charset="0"/>
              </a:rPr>
            </a:br>
            <a:br>
              <a:rPr lang="en-US" dirty="0">
                <a:latin typeface="Berlin Sans FB Demi" panose="020E0802020502020306" pitchFamily="34" charset="0"/>
              </a:rPr>
            </a:br>
            <a:r>
              <a:rPr lang="en-US" sz="2700" b="1" dirty="0">
                <a:latin typeface="Times New Roman" panose="02020603050405020304" pitchFamily="18" charset="0"/>
                <a:cs typeface="Times New Roman" panose="02020603050405020304" pitchFamily="18" charset="0"/>
              </a:rPr>
              <a:t>Maggots</a:t>
            </a:r>
            <a:r>
              <a:rPr lang="en-US" sz="2700" dirty="0">
                <a:latin typeface="Times New Roman" panose="02020603050405020304" pitchFamily="18" charset="0"/>
                <a:cs typeface="Times New Roman" panose="02020603050405020304" pitchFamily="18" charset="0"/>
              </a:rPr>
              <a:t> generate heat as they consume a body. They generate enough heat that there are multiple cases of </a:t>
            </a:r>
            <a:r>
              <a:rPr lang="en-US" sz="2700" b="1" dirty="0">
                <a:latin typeface="Times New Roman" panose="02020603050405020304" pitchFamily="18" charset="0"/>
                <a:cs typeface="Times New Roman" panose="02020603050405020304" pitchFamily="18" charset="0"/>
              </a:rPr>
              <a:t>maggots</a:t>
            </a:r>
            <a:r>
              <a:rPr lang="en-US" sz="2700" dirty="0">
                <a:latin typeface="Times New Roman" panose="02020603050405020304" pitchFamily="18" charset="0"/>
                <a:cs typeface="Times New Roman" panose="02020603050405020304" pitchFamily="18" charset="0"/>
              </a:rPr>
              <a:t> continuing to develop in refrigerated morgues.</a:t>
            </a:r>
            <a:br>
              <a:rPr lang="en-US" sz="2700" dirty="0">
                <a:latin typeface="Times New Roman" panose="02020603050405020304" pitchFamily="18" charset="0"/>
                <a:cs typeface="Times New Roman" panose="02020603050405020304" pitchFamily="18" charset="0"/>
              </a:rPr>
            </a:br>
            <a:endParaRPr lang="en-US" sz="2700" dirty="0">
              <a:latin typeface="Times New Roman" panose="02020603050405020304" pitchFamily="18" charset="0"/>
              <a:cs typeface="Times New Roman" panose="02020603050405020304" pitchFamily="18" charset="0"/>
            </a:endParaRPr>
          </a:p>
        </p:txBody>
      </p:sp>
      <p:pic>
        <p:nvPicPr>
          <p:cNvPr id="4" name="Online Media 3" title="Maggot Mass Video 1 copy">
            <a:hlinkClick r:id="" action="ppaction://media"/>
            <a:extLst>
              <a:ext uri="{FF2B5EF4-FFF2-40B4-BE49-F238E27FC236}">
                <a16:creationId xmlns:a16="http://schemas.microsoft.com/office/drawing/2014/main" id="{FD67407C-F9EF-401C-8207-89DFB6932273}"/>
              </a:ext>
            </a:extLst>
          </p:cNvPr>
          <p:cNvPicPr>
            <a:picLocks noGrp="1" noRot="1" noChangeAspect="1"/>
          </p:cNvPicPr>
          <p:nvPr>
            <p:ph idx="1"/>
            <a:videoFile r:link="rId1"/>
          </p:nvPr>
        </p:nvPicPr>
        <p:blipFill>
          <a:blip r:embed="rId3"/>
          <a:stretch>
            <a:fillRect/>
          </a:stretch>
        </p:blipFill>
        <p:spPr>
          <a:xfrm>
            <a:off x="3936380" y="365126"/>
            <a:ext cx="7924801" cy="6281001"/>
          </a:xfrm>
          <a:prstGeom prst="rect">
            <a:avLst/>
          </a:prstGeom>
        </p:spPr>
      </p:pic>
      <p:sp>
        <p:nvSpPr>
          <p:cNvPr id="3" name="Date Placeholder 2">
            <a:extLst>
              <a:ext uri="{FF2B5EF4-FFF2-40B4-BE49-F238E27FC236}">
                <a16:creationId xmlns:a16="http://schemas.microsoft.com/office/drawing/2014/main" id="{6F87EC3C-E025-4C34-9BB8-91760318697D}"/>
              </a:ext>
            </a:extLst>
          </p:cNvPr>
          <p:cNvSpPr>
            <a:spLocks noGrp="1"/>
          </p:cNvSpPr>
          <p:nvPr>
            <p:ph type="dt" sz="half" idx="10"/>
          </p:nvPr>
        </p:nvSpPr>
        <p:spPr/>
        <p:txBody>
          <a:bodyPr/>
          <a:lstStyle/>
          <a:p>
            <a:fld id="{6B8A1BC2-39DC-4BB1-B2BB-1CBD08C29148}" type="datetime1">
              <a:rPr lang="en-US" smtClean="0"/>
              <a:t>3/21/2019</a:t>
            </a:fld>
            <a:endParaRPr lang="en-US"/>
          </a:p>
        </p:txBody>
      </p:sp>
      <p:sp>
        <p:nvSpPr>
          <p:cNvPr id="5" name="Footer Placeholder 4">
            <a:extLst>
              <a:ext uri="{FF2B5EF4-FFF2-40B4-BE49-F238E27FC236}">
                <a16:creationId xmlns:a16="http://schemas.microsoft.com/office/drawing/2014/main" id="{B4EDA62F-3B93-4A78-82A9-5FD6C8EC7E57}"/>
              </a:ext>
            </a:extLst>
          </p:cNvPr>
          <p:cNvSpPr>
            <a:spLocks noGrp="1"/>
          </p:cNvSpPr>
          <p:nvPr>
            <p:ph type="ftr" sz="quarter" idx="11"/>
          </p:nvPr>
        </p:nvSpPr>
        <p:spPr/>
        <p:txBody>
          <a:bodyPr/>
          <a:lstStyle/>
          <a:p>
            <a:r>
              <a:rPr lang="en-US"/>
              <a:t>Chapter 13 </a:t>
            </a:r>
          </a:p>
        </p:txBody>
      </p:sp>
      <p:sp>
        <p:nvSpPr>
          <p:cNvPr id="6" name="Slide Number Placeholder 5">
            <a:extLst>
              <a:ext uri="{FF2B5EF4-FFF2-40B4-BE49-F238E27FC236}">
                <a16:creationId xmlns:a16="http://schemas.microsoft.com/office/drawing/2014/main" id="{92B2A422-79AC-4178-8B82-2BEC6397C5E8}"/>
              </a:ext>
            </a:extLst>
          </p:cNvPr>
          <p:cNvSpPr>
            <a:spLocks noGrp="1"/>
          </p:cNvSpPr>
          <p:nvPr>
            <p:ph type="sldNum" sz="quarter" idx="12"/>
          </p:nvPr>
        </p:nvSpPr>
        <p:spPr/>
        <p:txBody>
          <a:bodyPr/>
          <a:lstStyle/>
          <a:p>
            <a:fld id="{F68E7A60-72E9-4BD2-9C03-E7E3DB9DF56A}" type="slidenum">
              <a:rPr lang="en-US" smtClean="0"/>
              <a:t>35</a:t>
            </a:fld>
            <a:endParaRPr lang="en-US"/>
          </a:p>
        </p:txBody>
      </p:sp>
    </p:spTree>
    <p:extLst>
      <p:ext uri="{BB962C8B-B14F-4D97-AF65-F5344CB8AC3E}">
        <p14:creationId xmlns:p14="http://schemas.microsoft.com/office/powerpoint/2010/main" val="2970645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text on a white background&#10;&#10;Description automatically generated">
            <a:extLst>
              <a:ext uri="{FF2B5EF4-FFF2-40B4-BE49-F238E27FC236}">
                <a16:creationId xmlns:a16="http://schemas.microsoft.com/office/drawing/2014/main" id="{68676EB4-3B44-4403-93AC-4BA6DA71BC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013" y="316652"/>
            <a:ext cx="11362062" cy="6073987"/>
          </a:xfrm>
          <a:prstGeom prst="rect">
            <a:avLst/>
          </a:prstGeom>
        </p:spPr>
      </p:pic>
      <p:sp>
        <p:nvSpPr>
          <p:cNvPr id="2" name="Date Placeholder 1">
            <a:extLst>
              <a:ext uri="{FF2B5EF4-FFF2-40B4-BE49-F238E27FC236}">
                <a16:creationId xmlns:a16="http://schemas.microsoft.com/office/drawing/2014/main" id="{F401B21B-E6F3-490C-A845-5758A8ABE393}"/>
              </a:ext>
            </a:extLst>
          </p:cNvPr>
          <p:cNvSpPr>
            <a:spLocks noGrp="1"/>
          </p:cNvSpPr>
          <p:nvPr>
            <p:ph type="dt" sz="half" idx="10"/>
          </p:nvPr>
        </p:nvSpPr>
        <p:spPr/>
        <p:txBody>
          <a:bodyPr/>
          <a:lstStyle/>
          <a:p>
            <a:fld id="{0EBAC163-48AA-427E-8BF2-C1863B5CD917}" type="datetime1">
              <a:rPr lang="en-US" smtClean="0"/>
              <a:t>3/21/2019</a:t>
            </a:fld>
            <a:endParaRPr lang="en-US"/>
          </a:p>
        </p:txBody>
      </p:sp>
      <p:sp>
        <p:nvSpPr>
          <p:cNvPr id="3" name="Footer Placeholder 2">
            <a:extLst>
              <a:ext uri="{FF2B5EF4-FFF2-40B4-BE49-F238E27FC236}">
                <a16:creationId xmlns:a16="http://schemas.microsoft.com/office/drawing/2014/main" id="{2CF320BA-3F45-4D41-ACA2-9F529EBFB9A2}"/>
              </a:ext>
            </a:extLst>
          </p:cNvPr>
          <p:cNvSpPr>
            <a:spLocks noGrp="1"/>
          </p:cNvSpPr>
          <p:nvPr>
            <p:ph type="ftr" sz="quarter" idx="11"/>
          </p:nvPr>
        </p:nvSpPr>
        <p:spPr/>
        <p:txBody>
          <a:bodyPr/>
          <a:lstStyle/>
          <a:p>
            <a:r>
              <a:rPr lang="en-US"/>
              <a:t>Chapter 13 </a:t>
            </a:r>
          </a:p>
        </p:txBody>
      </p:sp>
      <p:sp>
        <p:nvSpPr>
          <p:cNvPr id="4" name="Slide Number Placeholder 3">
            <a:extLst>
              <a:ext uri="{FF2B5EF4-FFF2-40B4-BE49-F238E27FC236}">
                <a16:creationId xmlns:a16="http://schemas.microsoft.com/office/drawing/2014/main" id="{D447C93F-8463-4351-BBB9-6225CFC1A72D}"/>
              </a:ext>
            </a:extLst>
          </p:cNvPr>
          <p:cNvSpPr>
            <a:spLocks noGrp="1"/>
          </p:cNvSpPr>
          <p:nvPr>
            <p:ph type="sldNum" sz="quarter" idx="12"/>
          </p:nvPr>
        </p:nvSpPr>
        <p:spPr/>
        <p:txBody>
          <a:bodyPr/>
          <a:lstStyle/>
          <a:p>
            <a:fld id="{F68E7A60-72E9-4BD2-9C03-E7E3DB9DF56A}" type="slidenum">
              <a:rPr lang="en-US" smtClean="0"/>
              <a:t>36</a:t>
            </a:fld>
            <a:endParaRPr lang="en-US"/>
          </a:p>
        </p:txBody>
      </p:sp>
    </p:spTree>
    <p:extLst>
      <p:ext uri="{BB962C8B-B14F-4D97-AF65-F5344CB8AC3E}">
        <p14:creationId xmlns:p14="http://schemas.microsoft.com/office/powerpoint/2010/main" val="34012015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A0D3F7-CB8D-4DAB-85DE-0758E3FE11C0}"/>
              </a:ext>
            </a:extLst>
          </p:cNvPr>
          <p:cNvSpPr>
            <a:spLocks noGrp="1"/>
          </p:cNvSpPr>
          <p:nvPr>
            <p:ph type="title"/>
          </p:nvPr>
        </p:nvSpPr>
        <p:spPr>
          <a:xfrm>
            <a:off x="5120640" y="0"/>
            <a:ext cx="6422849" cy="1093517"/>
          </a:xfrm>
        </p:spPr>
        <p:txBody>
          <a:bodyPr>
            <a:normAutofit/>
          </a:bodyPr>
          <a:lstStyle/>
          <a:p>
            <a:r>
              <a:rPr lang="en-US" dirty="0">
                <a:latin typeface="Berlin Sans FB Demi" panose="020E0802020502020306" pitchFamily="34" charset="0"/>
              </a:rPr>
              <a:t>The 5 Smells of Death</a:t>
            </a:r>
          </a:p>
        </p:txBody>
      </p:sp>
      <p:sp>
        <p:nvSpPr>
          <p:cNvPr id="17" name="Rectangle 16">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logo&#10;&#10;Description automatically generated">
            <a:extLst>
              <a:ext uri="{FF2B5EF4-FFF2-40B4-BE49-F238E27FC236}">
                <a16:creationId xmlns:a16="http://schemas.microsoft.com/office/drawing/2014/main" id="{2636A4EA-C9F4-4130-AF30-544A4F814D6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92852" y="803049"/>
            <a:ext cx="2250304" cy="2470743"/>
          </a:xfrm>
          <a:prstGeom prst="rect">
            <a:avLst/>
          </a:prstGeom>
          <a:effectLst/>
        </p:spPr>
      </p:pic>
      <p:pic>
        <p:nvPicPr>
          <p:cNvPr id="11" name="Picture 10" descr="A picture containing furniture&#10;&#10;Description automatically generated">
            <a:extLst>
              <a:ext uri="{FF2B5EF4-FFF2-40B4-BE49-F238E27FC236}">
                <a16:creationId xmlns:a16="http://schemas.microsoft.com/office/drawing/2014/main" id="{E41B1C1E-2BA2-4CA4-8038-6F21225CA7B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24423" y="3461344"/>
            <a:ext cx="2587161" cy="2438400"/>
          </a:xfrm>
          <a:prstGeom prst="rect">
            <a:avLst/>
          </a:prstGeom>
        </p:spPr>
      </p:pic>
      <p:sp>
        <p:nvSpPr>
          <p:cNvPr id="6" name="Content Placeholder 5">
            <a:extLst>
              <a:ext uri="{FF2B5EF4-FFF2-40B4-BE49-F238E27FC236}">
                <a16:creationId xmlns:a16="http://schemas.microsoft.com/office/drawing/2014/main" id="{794DB93B-7ED2-46B9-8AEA-C78B9BA435BF}"/>
              </a:ext>
            </a:extLst>
          </p:cNvPr>
          <p:cNvSpPr>
            <a:spLocks noGrp="1"/>
          </p:cNvSpPr>
          <p:nvPr>
            <p:ph idx="1"/>
          </p:nvPr>
        </p:nvSpPr>
        <p:spPr>
          <a:xfrm>
            <a:off x="4691167" y="2438400"/>
            <a:ext cx="7275546" cy="3785419"/>
          </a:xfrm>
        </p:spPr>
        <p:txBody>
          <a:bodyPr>
            <a:normAutofit lnSpcReduction="10000"/>
          </a:bodyPr>
          <a:lstStyle/>
          <a:p>
            <a:r>
              <a:rPr lang="en-US" dirty="0">
                <a:latin typeface="Times New Roman" panose="02020603050405020304" pitchFamily="18" charset="0"/>
                <a:cs typeface="Times New Roman" panose="02020603050405020304" pitchFamily="18" charset="0"/>
              </a:rPr>
              <a:t>Cadaverine and putrescine smell like rotting flesh</a:t>
            </a:r>
          </a:p>
          <a:p>
            <a:r>
              <a:rPr lang="en-US" dirty="0">
                <a:latin typeface="Times New Roman" panose="02020603050405020304" pitchFamily="18" charset="0"/>
                <a:cs typeface="Times New Roman" panose="02020603050405020304" pitchFamily="18" charset="0"/>
              </a:rPr>
              <a:t>Skatole has a strong feces odor</a:t>
            </a:r>
          </a:p>
          <a:p>
            <a:r>
              <a:rPr lang="en-US" dirty="0">
                <a:latin typeface="Times New Roman" panose="02020603050405020304" pitchFamily="18" charset="0"/>
                <a:cs typeface="Times New Roman" panose="02020603050405020304" pitchFamily="18" charset="0"/>
              </a:rPr>
              <a:t>Indole has a mustier, mothball-like smell</a:t>
            </a:r>
          </a:p>
          <a:p>
            <a:r>
              <a:rPr lang="en-US" dirty="0">
                <a:latin typeface="Times New Roman" panose="02020603050405020304" pitchFamily="18" charset="0"/>
                <a:cs typeface="Times New Roman" panose="02020603050405020304" pitchFamily="18" charset="0"/>
              </a:rPr>
              <a:t>Hydrogen sulfide smells like rotten eggs</a:t>
            </a:r>
          </a:p>
          <a:p>
            <a:r>
              <a:rPr lang="en-US" dirty="0">
                <a:latin typeface="Times New Roman" panose="02020603050405020304" pitchFamily="18" charset="0"/>
                <a:cs typeface="Times New Roman" panose="02020603050405020304" pitchFamily="18" charset="0"/>
              </a:rPr>
              <a:t>Methanethiol smells of rotting cabbage</a:t>
            </a:r>
          </a:p>
          <a:p>
            <a:r>
              <a:rPr lang="en-US" dirty="0">
                <a:latin typeface="Times New Roman" panose="02020603050405020304" pitchFamily="18" charset="0"/>
                <a:cs typeface="Times New Roman" panose="02020603050405020304" pitchFamily="18" charset="0"/>
              </a:rPr>
              <a:t>Dimethyl disulfide and trisulfide have a foul, garlic-like odor</a:t>
            </a:r>
          </a:p>
          <a:p>
            <a:endParaRPr lang="en-US" sz="2000" dirty="0"/>
          </a:p>
        </p:txBody>
      </p:sp>
      <p:sp>
        <p:nvSpPr>
          <p:cNvPr id="4" name="Slide Number Placeholder 3">
            <a:extLst>
              <a:ext uri="{FF2B5EF4-FFF2-40B4-BE49-F238E27FC236}">
                <a16:creationId xmlns:a16="http://schemas.microsoft.com/office/drawing/2014/main" id="{D9E1DDD0-9D4D-4975-8E10-FE84EF95C346}"/>
              </a:ext>
            </a:extLst>
          </p:cNvPr>
          <p:cNvSpPr>
            <a:spLocks noGrp="1"/>
          </p:cNvSpPr>
          <p:nvPr>
            <p:ph type="sldNum" sz="quarter" idx="12"/>
          </p:nvPr>
        </p:nvSpPr>
        <p:spPr>
          <a:xfrm>
            <a:off x="461772" y="6355080"/>
            <a:ext cx="685800" cy="365125"/>
          </a:xfrm>
        </p:spPr>
        <p:txBody>
          <a:bodyPr>
            <a:normAutofit/>
          </a:bodyPr>
          <a:lstStyle/>
          <a:p>
            <a:pPr algn="l">
              <a:spcAft>
                <a:spcPts val="600"/>
              </a:spcAft>
            </a:pPr>
            <a:fld id="{F68E7A60-72E9-4BD2-9C03-E7E3DB9DF56A}" type="slidenum">
              <a:rPr lang="en-US">
                <a:solidFill>
                  <a:srgbClr val="404040"/>
                </a:solidFill>
              </a:rPr>
              <a:pPr algn="l">
                <a:spcAft>
                  <a:spcPts val="600"/>
                </a:spcAft>
              </a:pPr>
              <a:t>37</a:t>
            </a:fld>
            <a:endParaRPr lang="en-US">
              <a:solidFill>
                <a:srgbClr val="404040"/>
              </a:solidFill>
            </a:endParaRPr>
          </a:p>
        </p:txBody>
      </p:sp>
      <p:sp>
        <p:nvSpPr>
          <p:cNvPr id="2" name="Date Placeholder 1">
            <a:extLst>
              <a:ext uri="{FF2B5EF4-FFF2-40B4-BE49-F238E27FC236}">
                <a16:creationId xmlns:a16="http://schemas.microsoft.com/office/drawing/2014/main" id="{087E3AC8-02EF-42EC-B09F-4FC1ED48B2FB}"/>
              </a:ext>
            </a:extLst>
          </p:cNvPr>
          <p:cNvSpPr>
            <a:spLocks noGrp="1"/>
          </p:cNvSpPr>
          <p:nvPr>
            <p:ph type="dt" sz="half" idx="10"/>
          </p:nvPr>
        </p:nvSpPr>
        <p:spPr>
          <a:xfrm>
            <a:off x="1490472" y="6355080"/>
            <a:ext cx="2660904" cy="365125"/>
          </a:xfrm>
        </p:spPr>
        <p:txBody>
          <a:bodyPr>
            <a:normAutofit/>
          </a:bodyPr>
          <a:lstStyle/>
          <a:p>
            <a:pPr algn="r">
              <a:spcAft>
                <a:spcPts val="600"/>
              </a:spcAft>
            </a:pPr>
            <a:fld id="{ED9988A4-9DB3-4D1D-AED5-D7F66F9BBFE6}" type="datetime1">
              <a:rPr lang="en-US">
                <a:solidFill>
                  <a:srgbClr val="404040"/>
                </a:solidFill>
              </a:rPr>
              <a:pPr algn="r">
                <a:spcAft>
                  <a:spcPts val="600"/>
                </a:spcAft>
              </a:pPr>
              <a:t>3/21/2019</a:t>
            </a:fld>
            <a:endParaRPr lang="en-US">
              <a:solidFill>
                <a:srgbClr val="404040"/>
              </a:solidFill>
            </a:endParaRPr>
          </a:p>
        </p:txBody>
      </p:sp>
      <p:sp>
        <p:nvSpPr>
          <p:cNvPr id="3" name="Footer Placeholder 2">
            <a:extLst>
              <a:ext uri="{FF2B5EF4-FFF2-40B4-BE49-F238E27FC236}">
                <a16:creationId xmlns:a16="http://schemas.microsoft.com/office/drawing/2014/main" id="{FBD31C16-6784-40E6-AAD7-F1D5AD96F76C}"/>
              </a:ext>
            </a:extLst>
          </p:cNvPr>
          <p:cNvSpPr>
            <a:spLocks noGrp="1"/>
          </p:cNvSpPr>
          <p:nvPr>
            <p:ph type="ftr" sz="quarter" idx="11"/>
          </p:nvPr>
        </p:nvSpPr>
        <p:spPr>
          <a:xfrm>
            <a:off x="5097781" y="6355080"/>
            <a:ext cx="6441946" cy="365125"/>
          </a:xfrm>
        </p:spPr>
        <p:txBody>
          <a:bodyPr>
            <a:normAutofit/>
          </a:bodyPr>
          <a:lstStyle/>
          <a:p>
            <a:pPr algn="r">
              <a:spcAft>
                <a:spcPts val="600"/>
              </a:spcAft>
            </a:pPr>
            <a:r>
              <a:rPr lang="en-US"/>
              <a:t>Chapter 13 </a:t>
            </a:r>
          </a:p>
        </p:txBody>
      </p:sp>
    </p:spTree>
    <p:extLst>
      <p:ext uri="{BB962C8B-B14F-4D97-AF65-F5344CB8AC3E}">
        <p14:creationId xmlns:p14="http://schemas.microsoft.com/office/powerpoint/2010/main" val="1086039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869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18" name="Rectangle 2">
            <a:extLst>
              <a:ext uri="{FF2B5EF4-FFF2-40B4-BE49-F238E27FC236}">
                <a16:creationId xmlns:a16="http://schemas.microsoft.com/office/drawing/2014/main" id="{D993AB43-EE7C-46B0-B700-BED77788CB71}"/>
              </a:ext>
            </a:extLst>
          </p:cNvPr>
          <p:cNvSpPr>
            <a:spLocks noGrp="1"/>
          </p:cNvSpPr>
          <p:nvPr>
            <p:ph type="title"/>
          </p:nvPr>
        </p:nvSpPr>
        <p:spPr>
          <a:xfrm>
            <a:off x="524256" y="4767072"/>
            <a:ext cx="6594189" cy="1625210"/>
          </a:xfrm>
        </p:spPr>
        <p:txBody>
          <a:bodyPr>
            <a:normAutofit/>
          </a:bodyPr>
          <a:lstStyle/>
          <a:p>
            <a:pPr eaLnBrk="1" hangingPunct="1"/>
            <a:r>
              <a:rPr lang="en-US" altLang="en-US" dirty="0">
                <a:solidFill>
                  <a:srgbClr val="FFFFFF"/>
                </a:solidFill>
                <a:latin typeface="Berlin Sans FB Demi" panose="020E0802020502020306" pitchFamily="34" charset="0"/>
              </a:rPr>
              <a:t>What is Forensic Entomology?</a:t>
            </a:r>
          </a:p>
        </p:txBody>
      </p:sp>
      <p:pic>
        <p:nvPicPr>
          <p:cNvPr id="4" name="Picture 3" descr="A picture containing animal, snow, food, red&#10;&#10;Description automatically generated">
            <a:extLst>
              <a:ext uri="{FF2B5EF4-FFF2-40B4-BE49-F238E27FC236}">
                <a16:creationId xmlns:a16="http://schemas.microsoft.com/office/drawing/2014/main" id="{784CFB53-27D8-4248-883B-5335F4845EE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6185" r="7225" b="-1"/>
          <a:stretch/>
        </p:blipFill>
        <p:spPr>
          <a:xfrm>
            <a:off x="327547" y="321733"/>
            <a:ext cx="7058306" cy="4107392"/>
          </a:xfrm>
          <a:prstGeom prst="rect">
            <a:avLst/>
          </a:prstGeom>
        </p:spPr>
      </p:pic>
      <p:sp>
        <p:nvSpPr>
          <p:cNvPr id="140" name="Rectangle 13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19" name="Rectangle 3">
            <a:extLst>
              <a:ext uri="{FF2B5EF4-FFF2-40B4-BE49-F238E27FC236}">
                <a16:creationId xmlns:a16="http://schemas.microsoft.com/office/drawing/2014/main" id="{F9E36316-6C0E-4224-8FFC-4F21CB385ADA}"/>
              </a:ext>
            </a:extLst>
          </p:cNvPr>
          <p:cNvSpPr>
            <a:spLocks noGrp="1"/>
          </p:cNvSpPr>
          <p:nvPr>
            <p:ph idx="1"/>
          </p:nvPr>
        </p:nvSpPr>
        <p:spPr>
          <a:xfrm>
            <a:off x="7672039" y="423746"/>
            <a:ext cx="4138961" cy="5968535"/>
          </a:xfrm>
        </p:spPr>
        <p:txBody>
          <a:bodyPr anchor="ctr">
            <a:normAutofit/>
          </a:bodyPr>
          <a:lstStyle/>
          <a:p>
            <a:pPr eaLnBrk="1" hangingPunct="1"/>
            <a:r>
              <a:rPr lang="en-US" altLang="en-US" sz="2400" dirty="0">
                <a:solidFill>
                  <a:srgbClr val="FFFFFF"/>
                </a:solidFill>
                <a:latin typeface="Berlin Sans FB Demi" panose="020E0802020502020306" pitchFamily="34" charset="0"/>
                <a:cs typeface="Times New Roman" panose="02020603050405020304" pitchFamily="18" charset="0"/>
              </a:rPr>
              <a:t>Forensic Entomology </a:t>
            </a:r>
            <a:r>
              <a:rPr lang="en-US" altLang="en-US" sz="2400" dirty="0">
                <a:solidFill>
                  <a:srgbClr val="FFFFFF"/>
                </a:solidFill>
                <a:latin typeface="Times New Roman" panose="02020603050405020304" pitchFamily="18" charset="0"/>
                <a:cs typeface="Times New Roman" panose="02020603050405020304" pitchFamily="18" charset="0"/>
              </a:rPr>
              <a:t>is the use of the insects and other arthropods that feed on decaying remains to aid legal investigations.</a:t>
            </a:r>
          </a:p>
          <a:p>
            <a:pPr marL="0" indent="0" eaLnBrk="1" hangingPunct="1">
              <a:buNone/>
            </a:pPr>
            <a:r>
              <a:rPr lang="en-US" altLang="en-US" sz="1000" dirty="0">
                <a:solidFill>
                  <a:srgbClr val="FFFFFF"/>
                </a:solidFill>
                <a:latin typeface="Times New Roman" panose="02020603050405020304" pitchFamily="18" charset="0"/>
                <a:cs typeface="Times New Roman" panose="02020603050405020304" pitchFamily="18" charset="0"/>
              </a:rPr>
              <a:t>  </a:t>
            </a:r>
          </a:p>
          <a:p>
            <a:pPr marL="290513" lvl="1" indent="-123825" eaLnBrk="1" hangingPunct="1"/>
            <a:r>
              <a:rPr lang="en-US" altLang="en-US" b="1" dirty="0">
                <a:solidFill>
                  <a:srgbClr val="FF0000"/>
                </a:solidFill>
                <a:latin typeface="Berlin Sans FB Demi" panose="020E0802020502020306" pitchFamily="34" charset="0"/>
                <a:cs typeface="Times New Roman" panose="02020603050405020304" pitchFamily="18" charset="0"/>
              </a:rPr>
              <a:t>Medicolegal</a:t>
            </a:r>
            <a:r>
              <a:rPr lang="en-US" altLang="en-US" dirty="0">
                <a:solidFill>
                  <a:srgbClr val="FF0000"/>
                </a:solidFill>
                <a:latin typeface="Berlin Sans FB Demi" panose="020E0802020502020306" pitchFamily="34" charset="0"/>
                <a:cs typeface="Times New Roman" panose="02020603050405020304" pitchFamily="18" charset="0"/>
              </a:rPr>
              <a:t> </a:t>
            </a:r>
            <a:r>
              <a:rPr lang="en-US" altLang="en-US" dirty="0">
                <a:solidFill>
                  <a:srgbClr val="FFFFFF"/>
                </a:solidFill>
                <a:latin typeface="Times New Roman" panose="02020603050405020304" pitchFamily="18" charset="0"/>
                <a:cs typeface="Times New Roman" panose="02020603050405020304" pitchFamily="18" charset="0"/>
              </a:rPr>
              <a:t>(criminal)</a:t>
            </a:r>
          </a:p>
          <a:p>
            <a:pPr marL="290513" lvl="1" indent="-123825" eaLnBrk="1" hangingPunct="1"/>
            <a:endParaRPr lang="en-US" altLang="en-US" dirty="0">
              <a:solidFill>
                <a:srgbClr val="FFFFFF"/>
              </a:solidFill>
              <a:latin typeface="Times New Roman" panose="02020603050405020304" pitchFamily="18" charset="0"/>
              <a:cs typeface="Times New Roman" panose="02020603050405020304" pitchFamily="18" charset="0"/>
            </a:endParaRPr>
          </a:p>
          <a:p>
            <a:pPr marL="290513" lvl="1" indent="-123825" eaLnBrk="1" hangingPunct="1"/>
            <a:r>
              <a:rPr lang="en-US" altLang="en-US" b="1" dirty="0">
                <a:solidFill>
                  <a:srgbClr val="FF0000"/>
                </a:solidFill>
                <a:latin typeface="Berlin Sans FB Demi" panose="020E0802020502020306" pitchFamily="34" charset="0"/>
                <a:cs typeface="Times New Roman" panose="02020603050405020304" pitchFamily="18" charset="0"/>
              </a:rPr>
              <a:t>Urban</a:t>
            </a:r>
            <a:r>
              <a:rPr lang="en-US" altLang="en-US" dirty="0">
                <a:solidFill>
                  <a:srgbClr val="FFFFFF"/>
                </a:solidFill>
                <a:latin typeface="Times New Roman" panose="02020603050405020304" pitchFamily="18" charset="0"/>
                <a:cs typeface="Times New Roman" panose="02020603050405020304" pitchFamily="18" charset="0"/>
              </a:rPr>
              <a:t> (criminal and civil)</a:t>
            </a:r>
          </a:p>
          <a:p>
            <a:pPr marL="346075" lvl="2" indent="-179388" eaLnBrk="1" hangingPunct="1"/>
            <a:r>
              <a:rPr lang="en-US" altLang="en-US" sz="2400" dirty="0">
                <a:solidFill>
                  <a:srgbClr val="FFFFFF"/>
                </a:solidFill>
                <a:latin typeface="Times New Roman" panose="02020603050405020304" pitchFamily="18" charset="0"/>
                <a:cs typeface="Times New Roman" panose="02020603050405020304" pitchFamily="18" charset="0"/>
              </a:rPr>
              <a:t>“legal proceedings involving insects and related animals that affect manmade structures and other aspects of the human environment”</a:t>
            </a:r>
          </a:p>
          <a:p>
            <a:pPr marL="346075" lvl="2" indent="-179388" eaLnBrk="1" hangingPunct="1"/>
            <a:endParaRPr lang="en-US" altLang="en-US" sz="2400" dirty="0">
              <a:solidFill>
                <a:srgbClr val="FFFFFF"/>
              </a:solidFill>
              <a:latin typeface="Times New Roman" panose="02020603050405020304" pitchFamily="18" charset="0"/>
              <a:cs typeface="Times New Roman" panose="02020603050405020304" pitchFamily="18" charset="0"/>
            </a:endParaRPr>
          </a:p>
          <a:p>
            <a:pPr marL="290513" lvl="1" indent="-123825" eaLnBrk="1" hangingPunct="1"/>
            <a:r>
              <a:rPr lang="en-US" altLang="en-US" dirty="0">
                <a:solidFill>
                  <a:srgbClr val="FF0000"/>
                </a:solidFill>
                <a:latin typeface="Berlin Sans FB Demi" panose="020E0802020502020306" pitchFamily="34" charset="0"/>
                <a:cs typeface="Times New Roman" panose="02020603050405020304" pitchFamily="18" charset="0"/>
              </a:rPr>
              <a:t>Stored product pests </a:t>
            </a:r>
            <a:r>
              <a:rPr lang="en-US" altLang="en-US" dirty="0">
                <a:solidFill>
                  <a:srgbClr val="FFFFFF"/>
                </a:solidFill>
                <a:latin typeface="Times New Roman" panose="02020603050405020304" pitchFamily="18" charset="0"/>
                <a:cs typeface="Times New Roman" panose="02020603050405020304" pitchFamily="18" charset="0"/>
              </a:rPr>
              <a:t>(civil)</a:t>
            </a:r>
            <a:r>
              <a:rPr lang="en-US" altLang="en-US" sz="1900" dirty="0">
                <a:solidFill>
                  <a:srgbClr val="FFFFFF"/>
                </a:solidFill>
                <a:latin typeface="Times New Roman" panose="02020603050405020304" pitchFamily="18" charset="0"/>
                <a:cs typeface="Times New Roman" panose="02020603050405020304" pitchFamily="18" charset="0"/>
              </a:rPr>
              <a:t> </a:t>
            </a:r>
          </a:p>
        </p:txBody>
      </p:sp>
      <p:sp>
        <p:nvSpPr>
          <p:cNvPr id="2" name="Date Placeholder 1">
            <a:extLst>
              <a:ext uri="{FF2B5EF4-FFF2-40B4-BE49-F238E27FC236}">
                <a16:creationId xmlns:a16="http://schemas.microsoft.com/office/drawing/2014/main" id="{A5D5CD29-072D-4A01-B037-4C56B4DB5133}"/>
              </a:ext>
            </a:extLst>
          </p:cNvPr>
          <p:cNvSpPr>
            <a:spLocks noGrp="1"/>
          </p:cNvSpPr>
          <p:nvPr>
            <p:ph type="dt" sz="quarter" idx="10"/>
          </p:nvPr>
        </p:nvSpPr>
        <p:spPr>
          <a:xfrm>
            <a:off x="8029319" y="6535157"/>
            <a:ext cx="2154143" cy="274320"/>
          </a:xfrm>
        </p:spPr>
        <p:txBody>
          <a:bodyPr>
            <a:normAutofit/>
          </a:bodyPr>
          <a:lstStyle/>
          <a:p>
            <a:pPr>
              <a:spcAft>
                <a:spcPts val="600"/>
              </a:spcAft>
              <a:defRPr/>
            </a:pPr>
            <a:fld id="{A89418F5-96E5-48A9-A3F1-76562C8FD404}" type="datetime1">
              <a:rPr lang="en-US" smtClean="0">
                <a:solidFill>
                  <a:prstClr val="black">
                    <a:tint val="75000"/>
                  </a:prstClr>
                </a:solidFill>
              </a:rPr>
              <a:t>3/21/2019</a:t>
            </a:fld>
            <a:endParaRPr lang="en-US">
              <a:solidFill>
                <a:prstClr val="black">
                  <a:tint val="75000"/>
                </a:prstClr>
              </a:solidFill>
            </a:endParaRPr>
          </a:p>
        </p:txBody>
      </p:sp>
      <p:sp>
        <p:nvSpPr>
          <p:cNvPr id="9221" name="Slide Number Placeholder 2">
            <a:extLst>
              <a:ext uri="{FF2B5EF4-FFF2-40B4-BE49-F238E27FC236}">
                <a16:creationId xmlns:a16="http://schemas.microsoft.com/office/drawing/2014/main" id="{D4BFE639-DB96-4F49-A026-AB1AA6160403}"/>
              </a:ext>
            </a:extLst>
          </p:cNvPr>
          <p:cNvSpPr>
            <a:spLocks noGrp="1"/>
          </p:cNvSpPr>
          <p:nvPr>
            <p:ph type="sldNum" sz="quarter" idx="12"/>
          </p:nvPr>
        </p:nvSpPr>
        <p:spPr bwMode="auto">
          <a:xfrm>
            <a:off x="10837333" y="6535157"/>
            <a:ext cx="973667"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600"/>
              </a:spcAft>
              <a:buFontTx/>
              <a:buNone/>
            </a:pPr>
            <a:fld id="{D19FB3CA-CC76-4447-BE80-2134227A356A}" type="slidenum">
              <a:rPr lang="en-US" altLang="en-US" sz="1200">
                <a:solidFill>
                  <a:prstClr val="black">
                    <a:tint val="75000"/>
                  </a:prstClr>
                </a:solidFill>
                <a:latin typeface="Arial" panose="020B0604020202020204" pitchFamily="34" charset="0"/>
              </a:rPr>
              <a:pPr>
                <a:spcBef>
                  <a:spcPct val="0"/>
                </a:spcBef>
                <a:spcAft>
                  <a:spcPts val="600"/>
                </a:spcAft>
                <a:buFontTx/>
                <a:buNone/>
              </a:pPr>
              <a:t>4</a:t>
            </a:fld>
            <a:endParaRPr lang="en-US" altLang="en-US" sz="1200">
              <a:solidFill>
                <a:prstClr val="black">
                  <a:tint val="75000"/>
                </a:prstClr>
              </a:solidFill>
              <a:latin typeface="Arial" panose="020B0604020202020204" pitchFamily="34" charset="0"/>
            </a:endParaRPr>
          </a:p>
        </p:txBody>
      </p:sp>
      <p:sp>
        <p:nvSpPr>
          <p:cNvPr id="3" name="Footer Placeholder 2">
            <a:extLst>
              <a:ext uri="{FF2B5EF4-FFF2-40B4-BE49-F238E27FC236}">
                <a16:creationId xmlns:a16="http://schemas.microsoft.com/office/drawing/2014/main" id="{55676089-60B5-4967-8448-63A3DE14B935}"/>
              </a:ext>
            </a:extLst>
          </p:cNvPr>
          <p:cNvSpPr>
            <a:spLocks noGrp="1"/>
          </p:cNvSpPr>
          <p:nvPr>
            <p:ph type="ftr" sz="quarter" idx="11"/>
          </p:nvPr>
        </p:nvSpPr>
        <p:spPr/>
        <p:txBody>
          <a:bodyPr/>
          <a:lstStyle/>
          <a:p>
            <a:r>
              <a:rPr lang="en-US"/>
              <a:t>Chapter 13 </a:t>
            </a:r>
          </a:p>
        </p:txBody>
      </p:sp>
    </p:spTree>
    <p:extLst>
      <p:ext uri="{BB962C8B-B14F-4D97-AF65-F5344CB8AC3E}">
        <p14:creationId xmlns:p14="http://schemas.microsoft.com/office/powerpoint/2010/main" val="2891772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EE5C6BA-FE2A-4C38-8D88-E70C06E54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53E66F28-0926-4CFB-BDAB-646CAB184C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736DB67B-4925-42F8-A74B-D129AA838E0B}"/>
              </a:ext>
            </a:extLst>
          </p:cNvPr>
          <p:cNvSpPr>
            <a:spLocks noGrp="1"/>
          </p:cNvSpPr>
          <p:nvPr>
            <p:ph type="title"/>
          </p:nvPr>
        </p:nvSpPr>
        <p:spPr>
          <a:xfrm>
            <a:off x="72912" y="163403"/>
            <a:ext cx="6347276" cy="711458"/>
          </a:xfrm>
        </p:spPr>
        <p:txBody>
          <a:bodyPr>
            <a:normAutofit fontScale="90000"/>
          </a:bodyPr>
          <a:lstStyle/>
          <a:p>
            <a:r>
              <a:rPr lang="en-US" sz="3700" dirty="0">
                <a:solidFill>
                  <a:srgbClr val="000000"/>
                </a:solidFill>
                <a:latin typeface="Berlin Sans FB Demi" panose="020E0802020502020306" pitchFamily="34" charset="0"/>
              </a:rPr>
              <a:t>3 General Areas of </a:t>
            </a:r>
            <a:br>
              <a:rPr lang="en-US" sz="3700" dirty="0">
                <a:solidFill>
                  <a:srgbClr val="000000"/>
                </a:solidFill>
                <a:latin typeface="Berlin Sans FB Demi" panose="020E0802020502020306" pitchFamily="34" charset="0"/>
              </a:rPr>
            </a:br>
            <a:r>
              <a:rPr lang="en-US" sz="3700" dirty="0">
                <a:solidFill>
                  <a:srgbClr val="000000"/>
                </a:solidFill>
                <a:latin typeface="Berlin Sans FB Demi" panose="020E0802020502020306" pitchFamily="34" charset="0"/>
              </a:rPr>
              <a:t>Forensics Entomology </a:t>
            </a:r>
          </a:p>
        </p:txBody>
      </p:sp>
      <p:sp>
        <p:nvSpPr>
          <p:cNvPr id="18" name="Freeform 60">
            <a:extLst>
              <a:ext uri="{FF2B5EF4-FFF2-40B4-BE49-F238E27FC236}">
                <a16:creationId xmlns:a16="http://schemas.microsoft.com/office/drawing/2014/main" id="{DE9FA85F-F0FB-4952-A05F-04CC67B18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3099" y="1"/>
            <a:ext cx="3960192"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insect standing on a dry grass field&#10;&#10;Description automatically generated">
            <a:extLst>
              <a:ext uri="{FF2B5EF4-FFF2-40B4-BE49-F238E27FC236}">
                <a16:creationId xmlns:a16="http://schemas.microsoft.com/office/drawing/2014/main" id="{4AB436C4-79AC-4723-907A-126A9D8D5297}"/>
              </a:ext>
            </a:extLst>
          </p:cNvPr>
          <p:cNvPicPr>
            <a:picLocks noChangeAspect="1"/>
          </p:cNvPicPr>
          <p:nvPr/>
        </p:nvPicPr>
        <p:blipFill rotWithShape="1">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3411" r="1" b="695"/>
          <a:stretch/>
        </p:blipFill>
        <p:spPr>
          <a:xfrm>
            <a:off x="6635818" y="72306"/>
            <a:ext cx="3674754" cy="2106932"/>
          </a:xfrm>
          <a:custGeom>
            <a:avLst/>
            <a:gdLst>
              <a:gd name="connsiteX0" fmla="*/ 21954 w 3674754"/>
              <a:gd name="connsiteY0" fmla="*/ 0 h 2106932"/>
              <a:gd name="connsiteX1" fmla="*/ 3652800 w 3674754"/>
              <a:gd name="connsiteY1" fmla="*/ 0 h 2106932"/>
              <a:gd name="connsiteX2" fmla="*/ 3665268 w 3674754"/>
              <a:gd name="connsiteY2" fmla="*/ 81694 h 2106932"/>
              <a:gd name="connsiteX3" fmla="*/ 3674754 w 3674754"/>
              <a:gd name="connsiteY3" fmla="*/ 269555 h 2106932"/>
              <a:gd name="connsiteX4" fmla="*/ 1837377 w 3674754"/>
              <a:gd name="connsiteY4" fmla="*/ 2106932 h 2106932"/>
              <a:gd name="connsiteX5" fmla="*/ 0 w 3674754"/>
              <a:gd name="connsiteY5" fmla="*/ 269555 h 2106932"/>
              <a:gd name="connsiteX6" fmla="*/ 9486 w 3674754"/>
              <a:gd name="connsiteY6" fmla="*/ 81694 h 210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effectLst>
            <a:softEdge rad="0"/>
          </a:effectLst>
        </p:spPr>
      </p:pic>
      <p:sp>
        <p:nvSpPr>
          <p:cNvPr id="3" name="Content Placeholder 2">
            <a:extLst>
              <a:ext uri="{FF2B5EF4-FFF2-40B4-BE49-F238E27FC236}">
                <a16:creationId xmlns:a16="http://schemas.microsoft.com/office/drawing/2014/main" id="{ECB3645E-351B-427F-AA1F-6A3FF46778DD}"/>
              </a:ext>
            </a:extLst>
          </p:cNvPr>
          <p:cNvSpPr>
            <a:spLocks noGrp="1"/>
          </p:cNvSpPr>
          <p:nvPr>
            <p:ph idx="1"/>
          </p:nvPr>
        </p:nvSpPr>
        <p:spPr>
          <a:xfrm>
            <a:off x="1595" y="1700515"/>
            <a:ext cx="6972515" cy="5492801"/>
          </a:xfrm>
        </p:spPr>
        <p:txBody>
          <a:bodyPr anchor="ctr">
            <a:normAutofit fontScale="85000" lnSpcReduction="10000"/>
          </a:bodyPr>
          <a:lstStyle/>
          <a:p>
            <a:r>
              <a:rPr lang="en-US" sz="3100" dirty="0">
                <a:solidFill>
                  <a:srgbClr val="000000"/>
                </a:solidFill>
                <a:latin typeface="Times New Roman" panose="02020603050405020304" pitchFamily="18" charset="0"/>
                <a:cs typeface="Times New Roman" panose="02020603050405020304" pitchFamily="18" charset="0"/>
              </a:rPr>
              <a:t>The </a:t>
            </a:r>
            <a:r>
              <a:rPr lang="en-US" sz="3100" dirty="0">
                <a:solidFill>
                  <a:srgbClr val="000000"/>
                </a:solidFill>
                <a:latin typeface="Berlin Sans FB Demi" panose="020E0802020502020306" pitchFamily="34" charset="0"/>
                <a:cs typeface="Times New Roman" panose="02020603050405020304" pitchFamily="18" charset="0"/>
              </a:rPr>
              <a:t>medicolegal section </a:t>
            </a:r>
            <a:r>
              <a:rPr lang="en-US" sz="3100" dirty="0">
                <a:solidFill>
                  <a:srgbClr val="000000"/>
                </a:solidFill>
                <a:latin typeface="Times New Roman" panose="02020603050405020304" pitchFamily="18" charset="0"/>
                <a:cs typeface="Times New Roman" panose="02020603050405020304" pitchFamily="18" charset="0"/>
              </a:rPr>
              <a:t>focuses on the criminal component of the legal system and deals with the necrophagous (or carrion) feeding insects that typically infest human remains.  </a:t>
            </a:r>
          </a:p>
          <a:p>
            <a:endParaRPr lang="en-US" sz="3100" dirty="0">
              <a:solidFill>
                <a:srgbClr val="000000"/>
              </a:solidFill>
              <a:latin typeface="Times New Roman" panose="02020603050405020304" pitchFamily="18" charset="0"/>
              <a:cs typeface="Times New Roman" panose="02020603050405020304" pitchFamily="18" charset="0"/>
            </a:endParaRPr>
          </a:p>
          <a:p>
            <a:r>
              <a:rPr lang="en-US" sz="3100" dirty="0">
                <a:solidFill>
                  <a:srgbClr val="000000"/>
                </a:solidFill>
                <a:latin typeface="Times New Roman" panose="02020603050405020304" pitchFamily="18" charset="0"/>
                <a:cs typeface="Times New Roman" panose="02020603050405020304" pitchFamily="18" charset="0"/>
              </a:rPr>
              <a:t>The </a:t>
            </a:r>
            <a:r>
              <a:rPr lang="en-US" sz="3100" dirty="0">
                <a:solidFill>
                  <a:srgbClr val="000000"/>
                </a:solidFill>
                <a:latin typeface="Berlin Sans FB Demi" panose="020E0802020502020306" pitchFamily="34" charset="0"/>
                <a:cs typeface="Times New Roman" panose="02020603050405020304" pitchFamily="18" charset="0"/>
              </a:rPr>
              <a:t>urban aspect </a:t>
            </a:r>
            <a:r>
              <a:rPr lang="en-US" sz="3100" dirty="0">
                <a:solidFill>
                  <a:srgbClr val="000000"/>
                </a:solidFill>
                <a:latin typeface="Times New Roman" panose="02020603050405020304" pitchFamily="18" charset="0"/>
                <a:cs typeface="Times New Roman" panose="02020603050405020304" pitchFamily="18" charset="0"/>
              </a:rPr>
              <a:t>deals with the insects that affect man and his immediate environment. This area has both criminal and civil components as urban pests may feed on both the living and the dead. The damage caused by their mandibles (or mouthparts) as they feed can produce markings and wounds on the skin that may be misinterpreted as prior abuse.  Urban pests are of great economic importance and the forensic entomologist may become involved in civil proceedings over monetary damages</a:t>
            </a:r>
            <a:r>
              <a:rPr lang="en-US" sz="1700" dirty="0">
                <a:solidFill>
                  <a:srgbClr val="000000"/>
                </a:solidFill>
                <a:latin typeface="Times New Roman" panose="02020603050405020304" pitchFamily="18" charset="0"/>
                <a:cs typeface="Times New Roman" panose="02020603050405020304" pitchFamily="18" charset="0"/>
              </a:rPr>
              <a:t>.  </a:t>
            </a:r>
          </a:p>
          <a:p>
            <a:endParaRPr lang="en-US" sz="1700" dirty="0">
              <a:solidFill>
                <a:srgbClr val="000000"/>
              </a:solidFill>
              <a:latin typeface="Times New Roman" panose="02020603050405020304" pitchFamily="18" charset="0"/>
              <a:cs typeface="Times New Roman" panose="02020603050405020304" pitchFamily="18" charset="0"/>
            </a:endParaRPr>
          </a:p>
          <a:p>
            <a:endParaRPr lang="en-US" sz="1700" dirty="0">
              <a:solidFill>
                <a:srgbClr val="000000"/>
              </a:solidFill>
            </a:endParaRPr>
          </a:p>
        </p:txBody>
      </p:sp>
      <p:sp>
        <p:nvSpPr>
          <p:cNvPr id="20" name="Freeform 68">
            <a:extLst>
              <a:ext uri="{FF2B5EF4-FFF2-40B4-BE49-F238E27FC236}">
                <a16:creationId xmlns:a16="http://schemas.microsoft.com/office/drawing/2014/main" id="{FEBD362A-CC27-47D9-8FC3-A5E91BA0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5296" y="2922177"/>
            <a:ext cx="4956705" cy="3945299"/>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descr="A insect on the grass&#10;&#10;Description automatically generated">
            <a:extLst>
              <a:ext uri="{FF2B5EF4-FFF2-40B4-BE49-F238E27FC236}">
                <a16:creationId xmlns:a16="http://schemas.microsoft.com/office/drawing/2014/main" id="{B00FF18B-4C4C-4D7E-B316-09B07A02036D}"/>
              </a:ext>
            </a:extLst>
          </p:cNvPr>
          <p:cNvPicPr>
            <a:picLocks noChangeAspect="1"/>
          </p:cNvPicPr>
          <p:nvPr/>
        </p:nvPicPr>
        <p:blipFill rotWithShape="1">
          <a:blip r:embed="rId5">
            <a:alphaModFix/>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2312" r="14349" b="-3"/>
          <a:stretch/>
        </p:blipFill>
        <p:spPr>
          <a:xfrm>
            <a:off x="7399326" y="3086207"/>
            <a:ext cx="4792674" cy="3781268"/>
          </a:xfrm>
          <a:custGeom>
            <a:avLst/>
            <a:gdLst>
              <a:gd name="connsiteX0" fmla="*/ 2554615 w 4792674"/>
              <a:gd name="connsiteY0" fmla="*/ 0 h 3781268"/>
              <a:gd name="connsiteX1" fmla="*/ 4672942 w 4792674"/>
              <a:gd name="connsiteY1" fmla="*/ 1126306 h 3781268"/>
              <a:gd name="connsiteX2" fmla="*/ 4792674 w 4792674"/>
              <a:gd name="connsiteY2" fmla="*/ 1323391 h 3781268"/>
              <a:gd name="connsiteX3" fmla="*/ 4792674 w 4792674"/>
              <a:gd name="connsiteY3" fmla="*/ 3781268 h 3781268"/>
              <a:gd name="connsiteX4" fmla="*/ 313779 w 4792674"/>
              <a:gd name="connsiteY4" fmla="*/ 3781268 h 3781268"/>
              <a:gd name="connsiteX5" fmla="*/ 308328 w 4792674"/>
              <a:gd name="connsiteY5" fmla="*/ 3772297 h 3781268"/>
              <a:gd name="connsiteX6" fmla="*/ 0 w 4792674"/>
              <a:gd name="connsiteY6" fmla="*/ 2554615 h 3781268"/>
              <a:gd name="connsiteX7" fmla="*/ 2554615 w 4792674"/>
              <a:gd name="connsiteY7" fmla="*/ 0 h 378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2674" h="3781268">
                <a:moveTo>
                  <a:pt x="2554615" y="0"/>
                </a:moveTo>
                <a:cubicBezTo>
                  <a:pt x="3436412" y="0"/>
                  <a:pt x="4213859" y="446774"/>
                  <a:pt x="4672942" y="1126306"/>
                </a:cubicBezTo>
                <a:lnTo>
                  <a:pt x="4792674" y="1323391"/>
                </a:lnTo>
                <a:lnTo>
                  <a:pt x="4792674" y="3781268"/>
                </a:lnTo>
                <a:lnTo>
                  <a:pt x="313779" y="3781268"/>
                </a:lnTo>
                <a:lnTo>
                  <a:pt x="308328" y="3772297"/>
                </a:lnTo>
                <a:cubicBezTo>
                  <a:pt x="111694" y="3410325"/>
                  <a:pt x="0" y="2995514"/>
                  <a:pt x="0" y="2554615"/>
                </a:cubicBezTo>
                <a:cubicBezTo>
                  <a:pt x="0" y="1143740"/>
                  <a:pt x="1143740" y="0"/>
                  <a:pt x="2554615" y="0"/>
                </a:cubicBezTo>
                <a:close/>
              </a:path>
            </a:pathLst>
          </a:custGeom>
          <a:effectLst>
            <a:softEdge rad="0"/>
          </a:effectLst>
        </p:spPr>
      </p:pic>
      <p:sp>
        <p:nvSpPr>
          <p:cNvPr id="4" name="Date Placeholder 3">
            <a:extLst>
              <a:ext uri="{FF2B5EF4-FFF2-40B4-BE49-F238E27FC236}">
                <a16:creationId xmlns:a16="http://schemas.microsoft.com/office/drawing/2014/main" id="{4C23C59B-83E9-44CD-BBB0-9DEE4A7887D9}"/>
              </a:ext>
            </a:extLst>
          </p:cNvPr>
          <p:cNvSpPr>
            <a:spLocks noGrp="1"/>
          </p:cNvSpPr>
          <p:nvPr>
            <p:ph type="dt" sz="half" idx="10"/>
          </p:nvPr>
        </p:nvSpPr>
        <p:spPr/>
        <p:txBody>
          <a:bodyPr/>
          <a:lstStyle/>
          <a:p>
            <a:fld id="{00E0340C-131C-4EBF-B4CC-F845E51C6A09}" type="datetime1">
              <a:rPr lang="en-US" smtClean="0"/>
              <a:t>3/21/2019</a:t>
            </a:fld>
            <a:endParaRPr lang="en-US"/>
          </a:p>
        </p:txBody>
      </p:sp>
      <p:sp>
        <p:nvSpPr>
          <p:cNvPr id="6" name="Footer Placeholder 5">
            <a:extLst>
              <a:ext uri="{FF2B5EF4-FFF2-40B4-BE49-F238E27FC236}">
                <a16:creationId xmlns:a16="http://schemas.microsoft.com/office/drawing/2014/main" id="{B43D0E7A-CCB0-4661-8A4D-25712DD4F393}"/>
              </a:ext>
            </a:extLst>
          </p:cNvPr>
          <p:cNvSpPr>
            <a:spLocks noGrp="1"/>
          </p:cNvSpPr>
          <p:nvPr>
            <p:ph type="ftr" sz="quarter" idx="11"/>
          </p:nvPr>
        </p:nvSpPr>
        <p:spPr/>
        <p:txBody>
          <a:bodyPr/>
          <a:lstStyle/>
          <a:p>
            <a:r>
              <a:rPr lang="en-US"/>
              <a:t>Chapter 13 </a:t>
            </a:r>
          </a:p>
        </p:txBody>
      </p:sp>
      <p:sp>
        <p:nvSpPr>
          <p:cNvPr id="7" name="Slide Number Placeholder 6">
            <a:extLst>
              <a:ext uri="{FF2B5EF4-FFF2-40B4-BE49-F238E27FC236}">
                <a16:creationId xmlns:a16="http://schemas.microsoft.com/office/drawing/2014/main" id="{88F29722-5807-4B67-A334-CE67D5C415BA}"/>
              </a:ext>
            </a:extLst>
          </p:cNvPr>
          <p:cNvSpPr>
            <a:spLocks noGrp="1"/>
          </p:cNvSpPr>
          <p:nvPr>
            <p:ph type="sldNum" sz="quarter" idx="12"/>
          </p:nvPr>
        </p:nvSpPr>
        <p:spPr/>
        <p:txBody>
          <a:bodyPr/>
          <a:lstStyle/>
          <a:p>
            <a:fld id="{F68E7A60-72E9-4BD2-9C03-E7E3DB9DF56A}" type="slidenum">
              <a:rPr lang="en-US" smtClean="0"/>
              <a:t>5</a:t>
            </a:fld>
            <a:endParaRPr lang="en-US"/>
          </a:p>
        </p:txBody>
      </p:sp>
    </p:spTree>
    <p:extLst>
      <p:ext uri="{BB962C8B-B14F-4D97-AF65-F5344CB8AC3E}">
        <p14:creationId xmlns:p14="http://schemas.microsoft.com/office/powerpoint/2010/main" val="1912487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descr="A close up of food&#10;&#10;Description automatically generated">
            <a:extLst>
              <a:ext uri="{FF2B5EF4-FFF2-40B4-BE49-F238E27FC236}">
                <a16:creationId xmlns:a16="http://schemas.microsoft.com/office/drawing/2014/main" id="{6A5A6F0C-DF36-47C6-BA38-83A65C85B306}"/>
              </a:ext>
            </a:extLst>
          </p:cNvPr>
          <p:cNvPicPr>
            <a:picLocks noChangeAspect="1"/>
          </p:cNvPicPr>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885" r="15967" b="-2"/>
          <a:stretch/>
        </p:blipFill>
        <p:spPr>
          <a:xfrm>
            <a:off x="3125968" y="2527222"/>
            <a:ext cx="3316388" cy="3316386"/>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12" name="Picture 11" descr="A close up of a bug&#10;&#10;Description automatically generated">
            <a:extLst>
              <a:ext uri="{FF2B5EF4-FFF2-40B4-BE49-F238E27FC236}">
                <a16:creationId xmlns:a16="http://schemas.microsoft.com/office/drawing/2014/main" id="{B4652D96-93EF-47C1-9598-C1AF5A95E9FA}"/>
              </a:ext>
            </a:extLst>
          </p:cNvPr>
          <p:cNvPicPr>
            <a:picLocks noChangeAspect="1"/>
          </p:cNvPicPr>
          <p:nvPr/>
        </p:nvPicPr>
        <p:blipFill rotWithShape="1">
          <a:blip r:embed="rId4">
            <a:alphaModFix/>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1102" r="11533" b="-3"/>
          <a:stretch/>
        </p:blipFill>
        <p:spPr>
          <a:xfrm>
            <a:off x="1" y="1"/>
            <a:ext cx="4443799" cy="3776782"/>
          </a:xfrm>
          <a:custGeom>
            <a:avLst/>
            <a:gdLst>
              <a:gd name="connsiteX0" fmla="*/ 0 w 4443799"/>
              <a:gd name="connsiteY0" fmla="*/ 0 h 3776782"/>
              <a:gd name="connsiteX1" fmla="*/ 4164578 w 4443799"/>
              <a:gd name="connsiteY1" fmla="*/ 0 h 3776782"/>
              <a:gd name="connsiteX2" fmla="*/ 4238884 w 4443799"/>
              <a:gd name="connsiteY2" fmla="*/ 154250 h 3776782"/>
              <a:gd name="connsiteX3" fmla="*/ 4443799 w 4443799"/>
              <a:gd name="connsiteY3" fmla="*/ 1169228 h 3776782"/>
              <a:gd name="connsiteX4" fmla="*/ 1836244 w 4443799"/>
              <a:gd name="connsiteY4" fmla="*/ 3776782 h 3776782"/>
              <a:gd name="connsiteX5" fmla="*/ 177598 w 4443799"/>
              <a:gd name="connsiteY5" fmla="*/ 3181344 h 3776782"/>
              <a:gd name="connsiteX6" fmla="*/ 0 w 4443799"/>
              <a:gd name="connsiteY6" fmla="*/ 3019932 h 37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3799" h="3776782">
                <a:moveTo>
                  <a:pt x="0" y="0"/>
                </a:moveTo>
                <a:lnTo>
                  <a:pt x="4164578" y="0"/>
                </a:lnTo>
                <a:lnTo>
                  <a:pt x="4238884" y="154250"/>
                </a:lnTo>
                <a:cubicBezTo>
                  <a:pt x="4370833" y="466214"/>
                  <a:pt x="4443799" y="809200"/>
                  <a:pt x="4443799" y="1169228"/>
                </a:cubicBezTo>
                <a:cubicBezTo>
                  <a:pt x="4443799" y="2609341"/>
                  <a:pt x="3276357" y="3776782"/>
                  <a:pt x="1836244" y="3776782"/>
                </a:cubicBezTo>
                <a:cubicBezTo>
                  <a:pt x="1206195" y="3776782"/>
                  <a:pt x="628337" y="3553326"/>
                  <a:pt x="177598" y="3181344"/>
                </a:cubicBezTo>
                <a:lnTo>
                  <a:pt x="0" y="3019932"/>
                </a:lnTo>
                <a:close/>
              </a:path>
            </a:pathLst>
          </a:custGeom>
          <a:effectLst>
            <a:softEdge rad="0"/>
          </a:effectLst>
        </p:spPr>
      </p:pic>
      <p:pic>
        <p:nvPicPr>
          <p:cNvPr id="8" name="Picture 7" descr="A close up of food&#10;&#10;Description automatically generated">
            <a:extLst>
              <a:ext uri="{FF2B5EF4-FFF2-40B4-BE49-F238E27FC236}">
                <a16:creationId xmlns:a16="http://schemas.microsoft.com/office/drawing/2014/main" id="{9A3A5DD3-6CA1-4C2B-8CAD-FEFA088FE919}"/>
              </a:ext>
            </a:extLst>
          </p:cNvPr>
          <p:cNvPicPr>
            <a:picLocks noChangeAspect="1"/>
          </p:cNvPicPr>
          <p:nvPr/>
        </p:nvPicPr>
        <p:blipFill rotWithShape="1">
          <a:blip r:embed="rId6">
            <a:alphaModFix/>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6639" r="19012" b="-4"/>
          <a:stretch/>
        </p:blipFill>
        <p:spPr>
          <a:xfrm>
            <a:off x="20" y="3917273"/>
            <a:ext cx="3440566" cy="2950205"/>
          </a:xfrm>
          <a:custGeom>
            <a:avLst/>
            <a:gdLst>
              <a:gd name="connsiteX0" fmla="*/ 1539166 w 3440586"/>
              <a:gd name="connsiteY0" fmla="*/ 0 h 2950205"/>
              <a:gd name="connsiteX1" fmla="*/ 3440586 w 3440586"/>
              <a:gd name="connsiteY1" fmla="*/ 1901419 h 2950205"/>
              <a:gd name="connsiteX2" fmla="*/ 3211095 w 3440586"/>
              <a:gd name="connsiteY2" fmla="*/ 2807749 h 2950205"/>
              <a:gd name="connsiteX3" fmla="*/ 3124550 w 3440586"/>
              <a:gd name="connsiteY3" fmla="*/ 2950205 h 2950205"/>
              <a:gd name="connsiteX4" fmla="*/ 0 w 3440586"/>
              <a:gd name="connsiteY4" fmla="*/ 2950205 h 2950205"/>
              <a:gd name="connsiteX5" fmla="*/ 0 w 3440586"/>
              <a:gd name="connsiteY5" fmla="*/ 788141 h 2950205"/>
              <a:gd name="connsiteX6" fmla="*/ 71938 w 3440586"/>
              <a:gd name="connsiteY6" fmla="*/ 691940 h 2950205"/>
              <a:gd name="connsiteX7" fmla="*/ 1539166 w 3440586"/>
              <a:gd name="connsiteY7" fmla="*/ 0 h 295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586" h="2950205">
                <a:moveTo>
                  <a:pt x="1539166" y="0"/>
                </a:moveTo>
                <a:cubicBezTo>
                  <a:pt x="2589292" y="0"/>
                  <a:pt x="3440586" y="851294"/>
                  <a:pt x="3440586" y="1901419"/>
                </a:cubicBezTo>
                <a:cubicBezTo>
                  <a:pt x="3440586" y="2229583"/>
                  <a:pt x="3357452" y="2538330"/>
                  <a:pt x="3211095" y="2807749"/>
                </a:cubicBezTo>
                <a:lnTo>
                  <a:pt x="3124550" y="2950205"/>
                </a:lnTo>
                <a:lnTo>
                  <a:pt x="0" y="2950205"/>
                </a:lnTo>
                <a:lnTo>
                  <a:pt x="0" y="788141"/>
                </a:lnTo>
                <a:lnTo>
                  <a:pt x="71938" y="691940"/>
                </a:lnTo>
                <a:cubicBezTo>
                  <a:pt x="420687" y="269355"/>
                  <a:pt x="948471" y="0"/>
                  <a:pt x="1539166" y="0"/>
                </a:cubicBezTo>
                <a:close/>
              </a:path>
            </a:pathLst>
          </a:custGeom>
          <a:effectLst>
            <a:softEdge rad="0"/>
          </a:effectLst>
        </p:spPr>
      </p:pic>
      <p:pic>
        <p:nvPicPr>
          <p:cNvPr id="23" name="Picture 22">
            <a:extLst>
              <a:ext uri="{FF2B5EF4-FFF2-40B4-BE49-F238E27FC236}">
                <a16:creationId xmlns:a16="http://schemas.microsoft.com/office/drawing/2014/main" id="{DD257392-088E-4D55-B128-FFD59A895D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8">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B23CF8E4-D464-4ED0-9131-F3FA50D6E2C8}"/>
              </a:ext>
            </a:extLst>
          </p:cNvPr>
          <p:cNvSpPr>
            <a:spLocks noGrp="1"/>
          </p:cNvSpPr>
          <p:nvPr>
            <p:ph type="title"/>
          </p:nvPr>
        </p:nvSpPr>
        <p:spPr>
          <a:xfrm>
            <a:off x="4342241" y="158730"/>
            <a:ext cx="7871790" cy="999341"/>
          </a:xfrm>
        </p:spPr>
        <p:txBody>
          <a:bodyPr>
            <a:normAutofit/>
          </a:bodyPr>
          <a:lstStyle/>
          <a:p>
            <a:r>
              <a:rPr lang="en-US" sz="3300" dirty="0">
                <a:solidFill>
                  <a:srgbClr val="000000"/>
                </a:solidFill>
                <a:latin typeface="Berlin Sans FB Demi" panose="020E0802020502020306" pitchFamily="34" charset="0"/>
              </a:rPr>
              <a:t>3 General Areas of Forensics Entomology </a:t>
            </a:r>
            <a:endParaRPr lang="en-US" sz="3300" dirty="0">
              <a:solidFill>
                <a:srgbClr val="000000"/>
              </a:solidFill>
            </a:endParaRPr>
          </a:p>
        </p:txBody>
      </p:sp>
      <p:sp>
        <p:nvSpPr>
          <p:cNvPr id="3" name="Content Placeholder 2">
            <a:extLst>
              <a:ext uri="{FF2B5EF4-FFF2-40B4-BE49-F238E27FC236}">
                <a16:creationId xmlns:a16="http://schemas.microsoft.com/office/drawing/2014/main" id="{D4AF801A-A3DA-467A-8951-137939FCC171}"/>
              </a:ext>
            </a:extLst>
          </p:cNvPr>
          <p:cNvSpPr>
            <a:spLocks noGrp="1"/>
          </p:cNvSpPr>
          <p:nvPr>
            <p:ph idx="1"/>
          </p:nvPr>
        </p:nvSpPr>
        <p:spPr>
          <a:xfrm>
            <a:off x="6734684" y="2421682"/>
            <a:ext cx="4333468" cy="3639289"/>
          </a:xfrm>
        </p:spPr>
        <p:txBody>
          <a:bodyPr anchor="ctr">
            <a:normAutofit/>
          </a:bodyPr>
          <a:lstStyle/>
          <a:p>
            <a:r>
              <a:rPr lang="en-US" sz="2400" dirty="0">
                <a:solidFill>
                  <a:srgbClr val="000000"/>
                </a:solidFill>
                <a:latin typeface="Times New Roman" panose="02020603050405020304" pitchFamily="18" charset="0"/>
                <a:cs typeface="Times New Roman" panose="02020603050405020304" pitchFamily="18" charset="0"/>
              </a:rPr>
              <a:t>Lastly, </a:t>
            </a:r>
            <a:r>
              <a:rPr lang="en-US" sz="2400" dirty="0">
                <a:solidFill>
                  <a:srgbClr val="000000"/>
                </a:solidFill>
                <a:latin typeface="Berlin Sans FB Demi" panose="020E0802020502020306" pitchFamily="34" charset="0"/>
                <a:cs typeface="Times New Roman" panose="02020603050405020304" pitchFamily="18" charset="0"/>
              </a:rPr>
              <a:t>stored product </a:t>
            </a:r>
            <a:r>
              <a:rPr lang="en-US" sz="2400" dirty="0">
                <a:solidFill>
                  <a:srgbClr val="000000"/>
                </a:solidFill>
                <a:latin typeface="Times New Roman" panose="02020603050405020304" pitchFamily="18" charset="0"/>
                <a:cs typeface="Times New Roman" panose="02020603050405020304" pitchFamily="18" charset="0"/>
              </a:rPr>
              <a:t>insects are commonly found in foodstuffs and the forensic entomologist may serve as an expert witness during both criminal and civil proceedings involving food contamination</a:t>
            </a:r>
          </a:p>
        </p:txBody>
      </p:sp>
      <p:sp>
        <p:nvSpPr>
          <p:cNvPr id="4" name="Date Placeholder 3">
            <a:extLst>
              <a:ext uri="{FF2B5EF4-FFF2-40B4-BE49-F238E27FC236}">
                <a16:creationId xmlns:a16="http://schemas.microsoft.com/office/drawing/2014/main" id="{C7B89F97-D380-4374-A007-CA1F374A03B1}"/>
              </a:ext>
            </a:extLst>
          </p:cNvPr>
          <p:cNvSpPr>
            <a:spLocks noGrp="1"/>
          </p:cNvSpPr>
          <p:nvPr>
            <p:ph type="dt" sz="half" idx="10"/>
          </p:nvPr>
        </p:nvSpPr>
        <p:spPr/>
        <p:txBody>
          <a:bodyPr/>
          <a:lstStyle/>
          <a:p>
            <a:fld id="{244F0660-3512-4321-BA61-F80812C6904B}" type="datetime1">
              <a:rPr lang="en-US" smtClean="0"/>
              <a:t>3/21/2019</a:t>
            </a:fld>
            <a:endParaRPr lang="en-US"/>
          </a:p>
        </p:txBody>
      </p:sp>
      <p:sp>
        <p:nvSpPr>
          <p:cNvPr id="5" name="Footer Placeholder 4">
            <a:extLst>
              <a:ext uri="{FF2B5EF4-FFF2-40B4-BE49-F238E27FC236}">
                <a16:creationId xmlns:a16="http://schemas.microsoft.com/office/drawing/2014/main" id="{239549FF-94A0-4E9A-9C94-922F768A2341}"/>
              </a:ext>
            </a:extLst>
          </p:cNvPr>
          <p:cNvSpPr>
            <a:spLocks noGrp="1"/>
          </p:cNvSpPr>
          <p:nvPr>
            <p:ph type="ftr" sz="quarter" idx="11"/>
          </p:nvPr>
        </p:nvSpPr>
        <p:spPr/>
        <p:txBody>
          <a:bodyPr/>
          <a:lstStyle/>
          <a:p>
            <a:r>
              <a:rPr lang="en-US"/>
              <a:t>Chapter 13 </a:t>
            </a:r>
          </a:p>
        </p:txBody>
      </p:sp>
      <p:sp>
        <p:nvSpPr>
          <p:cNvPr id="6" name="Slide Number Placeholder 5">
            <a:extLst>
              <a:ext uri="{FF2B5EF4-FFF2-40B4-BE49-F238E27FC236}">
                <a16:creationId xmlns:a16="http://schemas.microsoft.com/office/drawing/2014/main" id="{69A7B858-A9EC-4D1F-B0D1-052AF87BCDA2}"/>
              </a:ext>
            </a:extLst>
          </p:cNvPr>
          <p:cNvSpPr>
            <a:spLocks noGrp="1"/>
          </p:cNvSpPr>
          <p:nvPr>
            <p:ph type="sldNum" sz="quarter" idx="12"/>
          </p:nvPr>
        </p:nvSpPr>
        <p:spPr/>
        <p:txBody>
          <a:bodyPr/>
          <a:lstStyle/>
          <a:p>
            <a:fld id="{F68E7A60-72E9-4BD2-9C03-E7E3DB9DF56A}" type="slidenum">
              <a:rPr lang="en-US" smtClean="0"/>
              <a:t>6</a:t>
            </a:fld>
            <a:endParaRPr lang="en-US"/>
          </a:p>
        </p:txBody>
      </p:sp>
    </p:spTree>
    <p:extLst>
      <p:ext uri="{BB962C8B-B14F-4D97-AF65-F5344CB8AC3E}">
        <p14:creationId xmlns:p14="http://schemas.microsoft.com/office/powerpoint/2010/main" val="2607504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8" name="Picture 7" descr="A insect on the ground&#10;&#10;Description automatically generated">
            <a:extLst>
              <a:ext uri="{FF2B5EF4-FFF2-40B4-BE49-F238E27FC236}">
                <a16:creationId xmlns:a16="http://schemas.microsoft.com/office/drawing/2014/main" id="{50AC83ED-4EF8-4EBA-AFA0-6D0D611599B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1418" r="9564"/>
          <a:stretch/>
        </p:blipFill>
        <p:spPr>
          <a:xfrm>
            <a:off x="20" y="10"/>
            <a:ext cx="4064296" cy="6857990"/>
          </a:xfrm>
          <a:prstGeom prst="rect">
            <a:avLst/>
          </a:prstGeom>
        </p:spPr>
      </p:pic>
      <p:pic>
        <p:nvPicPr>
          <p:cNvPr id="5" name="Picture 4" descr="A close up of a bug&#10;&#10;Description automatically generated">
            <a:extLst>
              <a:ext uri="{FF2B5EF4-FFF2-40B4-BE49-F238E27FC236}">
                <a16:creationId xmlns:a16="http://schemas.microsoft.com/office/drawing/2014/main" id="{7BE53A60-7FD1-4114-9D9D-C61E536EA848}"/>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0594" r="10594"/>
          <a:stretch/>
        </p:blipFill>
        <p:spPr>
          <a:xfrm>
            <a:off x="4064316" y="10"/>
            <a:ext cx="8127684" cy="6857990"/>
          </a:xfrm>
          <a:prstGeom prst="rect">
            <a:avLst/>
          </a:prstGeom>
        </p:spPr>
      </p:pic>
      <p:sp>
        <p:nvSpPr>
          <p:cNvPr id="19" name="Rectangle 18">
            <a:extLst>
              <a:ext uri="{FF2B5EF4-FFF2-40B4-BE49-F238E27FC236}">
                <a16:creationId xmlns:a16="http://schemas.microsoft.com/office/drawing/2014/main" id="{B849539B-3694-4E8A-A991-D68126CF33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096000" y="639400"/>
            <a:ext cx="5440680" cy="5578521"/>
          </a:xfrm>
          <a:prstGeom prst="rect">
            <a:avLst/>
          </a:prstGeom>
          <a:solidFill>
            <a:schemeClr val="bg1">
              <a:lumMod val="75000"/>
              <a:lumOff val="25000"/>
              <a:alpha val="93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1D50B96-F691-4064-9BD5-751E8141F1FD}"/>
              </a:ext>
            </a:extLst>
          </p:cNvPr>
          <p:cNvSpPr>
            <a:spLocks noGrp="1"/>
          </p:cNvSpPr>
          <p:nvPr>
            <p:ph type="title"/>
          </p:nvPr>
        </p:nvSpPr>
        <p:spPr>
          <a:xfrm>
            <a:off x="6251132" y="700663"/>
            <a:ext cx="4686301" cy="564612"/>
          </a:xfrm>
        </p:spPr>
        <p:txBody>
          <a:bodyPr>
            <a:normAutofit fontScale="90000"/>
          </a:bodyPr>
          <a:lstStyle/>
          <a:p>
            <a:r>
              <a:rPr lang="en-US" sz="4000" dirty="0">
                <a:latin typeface="Berlin Sans FB Demi" panose="020E0802020502020306" pitchFamily="34" charset="0"/>
              </a:rPr>
              <a:t>Vocabulary</a:t>
            </a:r>
          </a:p>
        </p:txBody>
      </p:sp>
      <p:sp>
        <p:nvSpPr>
          <p:cNvPr id="3" name="Content Placeholder 2">
            <a:extLst>
              <a:ext uri="{FF2B5EF4-FFF2-40B4-BE49-F238E27FC236}">
                <a16:creationId xmlns:a16="http://schemas.microsoft.com/office/drawing/2014/main" id="{62B1FE33-B900-4D3F-BD7B-E8480F725361}"/>
              </a:ext>
            </a:extLst>
          </p:cNvPr>
          <p:cNvSpPr>
            <a:spLocks noGrp="1"/>
          </p:cNvSpPr>
          <p:nvPr>
            <p:ph idx="1"/>
          </p:nvPr>
        </p:nvSpPr>
        <p:spPr>
          <a:xfrm>
            <a:off x="6251132" y="1326538"/>
            <a:ext cx="5158989" cy="4830800"/>
          </a:xfrm>
        </p:spPr>
        <p:txBody>
          <a:bodyPr>
            <a:noAutofit/>
          </a:bodyPr>
          <a:lstStyle/>
          <a:p>
            <a:r>
              <a:rPr lang="en-US" sz="2400" dirty="0">
                <a:latin typeface="Berlin Sans FB Demi" panose="020E0802020502020306" pitchFamily="34" charset="0"/>
                <a:cs typeface="Times New Roman" panose="02020603050405020304" pitchFamily="18" charset="0"/>
              </a:rPr>
              <a:t>Insects</a:t>
            </a:r>
            <a:r>
              <a:rPr lang="en-US" sz="2400" dirty="0">
                <a:latin typeface="Times New Roman" panose="02020603050405020304" pitchFamily="18" charset="0"/>
                <a:cs typeface="Times New Roman" panose="02020603050405020304" pitchFamily="18" charset="0"/>
              </a:rPr>
              <a:t> – are the largest groups of arthropods. Insects have three main body segments: head, thorax, and abdomen.</a:t>
            </a:r>
          </a:p>
          <a:p>
            <a:endParaRPr lang="en-US" sz="2400" dirty="0">
              <a:latin typeface="Times New Roman" panose="02020603050405020304" pitchFamily="18" charset="0"/>
              <a:cs typeface="Times New Roman" panose="02020603050405020304" pitchFamily="18" charset="0"/>
            </a:endParaRPr>
          </a:p>
          <a:p>
            <a:r>
              <a:rPr lang="en-US" sz="2400" dirty="0">
                <a:latin typeface="Berlin Sans FB Demi" panose="020E0802020502020306" pitchFamily="34" charset="0"/>
                <a:cs typeface="Times New Roman" panose="02020603050405020304" pitchFamily="18" charset="0"/>
              </a:rPr>
              <a:t>Arthropods</a:t>
            </a:r>
            <a:r>
              <a:rPr lang="en-US" sz="2400" dirty="0">
                <a:latin typeface="Times New Roman" panose="02020603050405020304" pitchFamily="18" charset="0"/>
                <a:cs typeface="Times New Roman" panose="02020603050405020304" pitchFamily="18" charset="0"/>
              </a:rPr>
              <a:t> -  </a:t>
            </a:r>
            <a:r>
              <a:rPr lang="en-US" sz="2400" dirty="0"/>
              <a:t>is an invertebrate animal having an exoskeleton (external skeleton), a segmented body, and paired jointed appendages. (</a:t>
            </a:r>
            <a:r>
              <a:rPr lang="en-US" sz="2400" dirty="0">
                <a:latin typeface="Times New Roman" panose="02020603050405020304" pitchFamily="18" charset="0"/>
                <a:cs typeface="Times New Roman" panose="02020603050405020304" pitchFamily="18" charset="0"/>
              </a:rPr>
              <a:t>six legs &amp; a three-segment body). </a:t>
            </a:r>
          </a:p>
          <a:p>
            <a:endParaRPr lang="en-US" sz="2400" dirty="0">
              <a:latin typeface="Times New Roman" panose="02020603050405020304" pitchFamily="18" charset="0"/>
              <a:cs typeface="Times New Roman" panose="02020603050405020304" pitchFamily="18" charset="0"/>
            </a:endParaRPr>
          </a:p>
          <a:p>
            <a:r>
              <a:rPr lang="en-US" sz="2400" dirty="0">
                <a:latin typeface="Berlin Sans FB Demi" panose="020E0802020502020306" pitchFamily="34" charset="0"/>
                <a:cs typeface="Times New Roman" panose="02020603050405020304" pitchFamily="18" charset="0"/>
              </a:rPr>
              <a:t>Carrion</a:t>
            </a:r>
            <a:r>
              <a:rPr lang="en-US" sz="2400" dirty="0">
                <a:latin typeface="Times New Roman" panose="02020603050405020304" pitchFamily="18" charset="0"/>
                <a:cs typeface="Times New Roman" panose="02020603050405020304" pitchFamily="18" charset="0"/>
              </a:rPr>
              <a:t> – the carcass of a dead or decaying animal.  </a:t>
            </a:r>
          </a:p>
        </p:txBody>
      </p:sp>
      <p:cxnSp>
        <p:nvCxnSpPr>
          <p:cNvPr id="21" name="Straight Connector 20">
            <a:extLst>
              <a:ext uri="{FF2B5EF4-FFF2-40B4-BE49-F238E27FC236}">
                <a16:creationId xmlns:a16="http://schemas.microsoft.com/office/drawing/2014/main" id="{1AA718E0-F8D2-4975-85FE-D33E8A7B91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4319" y="-680"/>
            <a:ext cx="0" cy="6858003"/>
          </a:xfrm>
          <a:prstGeom prst="line">
            <a:avLst/>
          </a:prstGeom>
          <a:ln w="10160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D845ED2A-6A37-4E76-8C59-967C272FA016}"/>
              </a:ext>
            </a:extLst>
          </p:cNvPr>
          <p:cNvSpPr>
            <a:spLocks noGrp="1"/>
          </p:cNvSpPr>
          <p:nvPr>
            <p:ph type="dt" sz="half" idx="10"/>
          </p:nvPr>
        </p:nvSpPr>
        <p:spPr/>
        <p:txBody>
          <a:bodyPr/>
          <a:lstStyle/>
          <a:p>
            <a:fld id="{56E16CC4-9404-4F0C-97CB-617C453F2172}" type="datetime1">
              <a:rPr lang="en-US" smtClean="0"/>
              <a:t>3/21/2019</a:t>
            </a:fld>
            <a:endParaRPr lang="en-US"/>
          </a:p>
        </p:txBody>
      </p:sp>
      <p:sp>
        <p:nvSpPr>
          <p:cNvPr id="6" name="Footer Placeholder 5">
            <a:extLst>
              <a:ext uri="{FF2B5EF4-FFF2-40B4-BE49-F238E27FC236}">
                <a16:creationId xmlns:a16="http://schemas.microsoft.com/office/drawing/2014/main" id="{1D3C7575-F1B7-45D2-9177-9F03339A2AC3}"/>
              </a:ext>
            </a:extLst>
          </p:cNvPr>
          <p:cNvSpPr>
            <a:spLocks noGrp="1"/>
          </p:cNvSpPr>
          <p:nvPr>
            <p:ph type="ftr" sz="quarter" idx="11"/>
          </p:nvPr>
        </p:nvSpPr>
        <p:spPr/>
        <p:txBody>
          <a:bodyPr/>
          <a:lstStyle/>
          <a:p>
            <a:r>
              <a:rPr lang="en-US"/>
              <a:t>Chapter 13 </a:t>
            </a:r>
          </a:p>
        </p:txBody>
      </p:sp>
      <p:sp>
        <p:nvSpPr>
          <p:cNvPr id="7" name="Slide Number Placeholder 6">
            <a:extLst>
              <a:ext uri="{FF2B5EF4-FFF2-40B4-BE49-F238E27FC236}">
                <a16:creationId xmlns:a16="http://schemas.microsoft.com/office/drawing/2014/main" id="{B5CEB56C-DBF3-4073-9CF8-14771B71D9D2}"/>
              </a:ext>
            </a:extLst>
          </p:cNvPr>
          <p:cNvSpPr>
            <a:spLocks noGrp="1"/>
          </p:cNvSpPr>
          <p:nvPr>
            <p:ph type="sldNum" sz="quarter" idx="12"/>
          </p:nvPr>
        </p:nvSpPr>
        <p:spPr/>
        <p:txBody>
          <a:bodyPr/>
          <a:lstStyle/>
          <a:p>
            <a:fld id="{F68E7A60-72E9-4BD2-9C03-E7E3DB9DF56A}" type="slidenum">
              <a:rPr lang="en-US" smtClean="0"/>
              <a:t>7</a:t>
            </a:fld>
            <a:endParaRPr lang="en-US"/>
          </a:p>
        </p:txBody>
      </p:sp>
    </p:spTree>
    <p:extLst>
      <p:ext uri="{BB962C8B-B14F-4D97-AF65-F5344CB8AC3E}">
        <p14:creationId xmlns:p14="http://schemas.microsoft.com/office/powerpoint/2010/main" val="250317152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841EA57-DEA6-4BE9-B11E-1FBCC76BE1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piece of paper&#10;&#10;Description automatically generated">
            <a:extLst>
              <a:ext uri="{FF2B5EF4-FFF2-40B4-BE49-F238E27FC236}">
                <a16:creationId xmlns:a16="http://schemas.microsoft.com/office/drawing/2014/main" id="{051D73B5-0E6C-49E5-A944-7CD4DF95B96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7082" r="1" b="1"/>
          <a:stretch/>
        </p:blipFill>
        <p:spPr>
          <a:xfrm>
            <a:off x="5926240" y="10"/>
            <a:ext cx="6265758" cy="2285990"/>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p:spPr>
      </p:pic>
      <p:pic>
        <p:nvPicPr>
          <p:cNvPr id="11" name="Picture 10" descr="A picture containing animal, arthropod&#10;&#10;Description automatically generated">
            <a:extLst>
              <a:ext uri="{FF2B5EF4-FFF2-40B4-BE49-F238E27FC236}">
                <a16:creationId xmlns:a16="http://schemas.microsoft.com/office/drawing/2014/main" id="{B9A84F11-F799-466A-8D1F-778366D65A86}"/>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8477"/>
          <a:stretch/>
        </p:blipFill>
        <p:spPr>
          <a:xfrm>
            <a:off x="6988408" y="2286000"/>
            <a:ext cx="5203590" cy="2286000"/>
          </a:xfrm>
          <a:custGeom>
            <a:avLst/>
            <a:gdLst>
              <a:gd name="connsiteX0" fmla="*/ 0 w 5203590"/>
              <a:gd name="connsiteY0" fmla="*/ 0 h 2286000"/>
              <a:gd name="connsiteX1" fmla="*/ 5203590 w 5203590"/>
              <a:gd name="connsiteY1" fmla="*/ 0 h 2286000"/>
              <a:gd name="connsiteX2" fmla="*/ 5203590 w 5203590"/>
              <a:gd name="connsiteY2" fmla="*/ 2286000 h 2286000"/>
              <a:gd name="connsiteX3" fmla="*/ 1059212 w 5203590"/>
              <a:gd name="connsiteY3" fmla="*/ 2286000 h 2286000"/>
              <a:gd name="connsiteX4" fmla="*/ 925708 w 5203590"/>
              <a:gd name="connsiteY4" fmla="*/ 1997870 h 2286000"/>
              <a:gd name="connsiteX5" fmla="*/ 925707 w 5203590"/>
              <a:gd name="connsiteY5" fmla="*/ 199787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p:spPr>
      </p:pic>
      <p:pic>
        <p:nvPicPr>
          <p:cNvPr id="8" name="Picture 7" descr="A close up of food&#10;&#10;Description automatically generated">
            <a:extLst>
              <a:ext uri="{FF2B5EF4-FFF2-40B4-BE49-F238E27FC236}">
                <a16:creationId xmlns:a16="http://schemas.microsoft.com/office/drawing/2014/main" id="{CB3D4DE9-DCBC-4C35-91D8-D19DE8900532}"/>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2898" r="11893" b="-1"/>
          <a:stretch/>
        </p:blipFill>
        <p:spPr>
          <a:xfrm>
            <a:off x="8047618" y="4572000"/>
            <a:ext cx="4144382" cy="2286000"/>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p:spPr>
      </p:pic>
      <p:sp>
        <p:nvSpPr>
          <p:cNvPr id="19" name="Freeform 15">
            <a:extLst>
              <a:ext uri="{FF2B5EF4-FFF2-40B4-BE49-F238E27FC236}">
                <a16:creationId xmlns:a16="http://schemas.microsoft.com/office/drawing/2014/main" id="{A26922E4-CEB0-4BFE-BAD1-403E6A417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0203" cy="6858000"/>
          </a:xfrm>
          <a:custGeom>
            <a:avLst/>
            <a:gdLst>
              <a:gd name="connsiteX0" fmla="*/ 0 w 9590203"/>
              <a:gd name="connsiteY0" fmla="*/ 0 h 6858000"/>
              <a:gd name="connsiteX1" fmla="*/ 6414049 w 9590203"/>
              <a:gd name="connsiteY1" fmla="*/ 0 h 6858000"/>
              <a:gd name="connsiteX2" fmla="*/ 9590203 w 9590203"/>
              <a:gd name="connsiteY2" fmla="*/ 6858000 h 6858000"/>
              <a:gd name="connsiteX3" fmla="*/ 0 w 95902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90203" h="6858000">
                <a:moveTo>
                  <a:pt x="0" y="0"/>
                </a:moveTo>
                <a:lnTo>
                  <a:pt x="6414049" y="0"/>
                </a:lnTo>
                <a:lnTo>
                  <a:pt x="9590203" y="6858000"/>
                </a:lnTo>
                <a:lnTo>
                  <a:pt x="0" y="6858000"/>
                </a:ln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323C402-9201-471C-9C67-246FA5E25AA5}"/>
              </a:ext>
            </a:extLst>
          </p:cNvPr>
          <p:cNvSpPr>
            <a:spLocks noGrp="1"/>
          </p:cNvSpPr>
          <p:nvPr>
            <p:ph idx="1"/>
          </p:nvPr>
        </p:nvSpPr>
        <p:spPr>
          <a:xfrm>
            <a:off x="109338" y="112936"/>
            <a:ext cx="6145688" cy="6380629"/>
          </a:xfrm>
        </p:spPr>
        <p:txBody>
          <a:bodyPr>
            <a:normAutofit/>
          </a:bodyPr>
          <a:lstStyle/>
          <a:p>
            <a:r>
              <a:rPr lang="en-US" sz="2400" dirty="0">
                <a:solidFill>
                  <a:srgbClr val="000000"/>
                </a:solidFill>
                <a:latin typeface="Berlin Sans FB Demi" panose="020E0802020502020306" pitchFamily="34" charset="0"/>
              </a:rPr>
              <a:t>Necrophagous</a:t>
            </a:r>
            <a:r>
              <a:rPr lang="en-US" sz="2400" dirty="0">
                <a:solidFill>
                  <a:srgbClr val="000000"/>
                </a:solidFill>
              </a:rPr>
              <a:t> – </a:t>
            </a:r>
            <a:r>
              <a:rPr lang="en-US" sz="2400" dirty="0">
                <a:solidFill>
                  <a:srgbClr val="000000"/>
                </a:solidFill>
                <a:latin typeface="Times New Roman" panose="02020603050405020304" pitchFamily="18" charset="0"/>
                <a:cs typeface="Times New Roman" panose="02020603050405020304" pitchFamily="18" charset="0"/>
              </a:rPr>
              <a:t>(Dead-Flesh eating) phase of insect invasion of a corpse found in or around he body.</a:t>
            </a:r>
          </a:p>
          <a:p>
            <a:endParaRPr lang="en-US" sz="2400" dirty="0">
              <a:solidFill>
                <a:srgbClr val="000000"/>
              </a:solidFill>
              <a:latin typeface="Times New Roman" panose="02020603050405020304" pitchFamily="18" charset="0"/>
              <a:cs typeface="Times New Roman" panose="02020603050405020304" pitchFamily="18" charset="0"/>
            </a:endParaRPr>
          </a:p>
          <a:p>
            <a:r>
              <a:rPr lang="en-US" sz="2400" dirty="0">
                <a:solidFill>
                  <a:srgbClr val="000000"/>
                </a:solidFill>
                <a:latin typeface="Berlin Sans FB Demi" panose="020E0802020502020306" pitchFamily="34" charset="0"/>
              </a:rPr>
              <a:t>Molt</a:t>
            </a:r>
            <a:r>
              <a:rPr lang="en-US" sz="2400" dirty="0">
                <a:solidFill>
                  <a:srgbClr val="000000"/>
                </a:solidFill>
              </a:rPr>
              <a:t> – </a:t>
            </a:r>
            <a:r>
              <a:rPr lang="en-US" sz="2400" dirty="0">
                <a:solidFill>
                  <a:srgbClr val="000000"/>
                </a:solidFill>
                <a:latin typeface="Times New Roman" panose="02020603050405020304" pitchFamily="18" charset="0"/>
                <a:cs typeface="Times New Roman" panose="02020603050405020304" pitchFamily="18" charset="0"/>
              </a:rPr>
              <a:t>(Shedding their skin) -  shed old feathers, hair, or skin, or an old shell, to make way for a new growth.</a:t>
            </a:r>
          </a:p>
          <a:p>
            <a:endParaRPr lang="en-US" sz="2400" dirty="0">
              <a:solidFill>
                <a:srgbClr val="000000"/>
              </a:solidFill>
              <a:latin typeface="Times New Roman" panose="02020603050405020304" pitchFamily="18" charset="0"/>
              <a:cs typeface="Times New Roman" panose="02020603050405020304" pitchFamily="18" charset="0"/>
            </a:endParaRPr>
          </a:p>
          <a:p>
            <a:r>
              <a:rPr lang="en-US" sz="2400" dirty="0">
                <a:solidFill>
                  <a:srgbClr val="000000"/>
                </a:solidFill>
                <a:latin typeface="Berlin Sans FB Demi" panose="020E0802020502020306" pitchFamily="34" charset="0"/>
              </a:rPr>
              <a:t>Instar</a:t>
            </a:r>
            <a:r>
              <a:rPr lang="en-US" sz="2400" dirty="0">
                <a:solidFill>
                  <a:srgbClr val="000000"/>
                </a:solidFill>
              </a:rPr>
              <a:t> –</a:t>
            </a:r>
            <a:r>
              <a:rPr lang="en-US" sz="2400" dirty="0">
                <a:solidFill>
                  <a:srgbClr val="000000"/>
                </a:solidFill>
                <a:latin typeface="Times New Roman" panose="02020603050405020304" pitchFamily="18" charset="0"/>
                <a:cs typeface="Times New Roman" panose="02020603050405020304" pitchFamily="18" charset="0"/>
              </a:rPr>
              <a:t>is the name given to the developmental stage of an arthropod between molts.  Instar can be used for insects undergoing complete and incomplete metamorphosis. For example, a butterfly caterpillar can go through several instars before pupation.</a:t>
            </a:r>
          </a:p>
          <a:p>
            <a:endParaRPr lang="en-US" sz="1900" dirty="0">
              <a:solidFill>
                <a:srgbClr val="000000"/>
              </a:solidFill>
              <a:latin typeface="Times New Roman" panose="02020603050405020304" pitchFamily="18" charset="0"/>
              <a:cs typeface="Times New Roman" panose="02020603050405020304" pitchFamily="18" charset="0"/>
            </a:endParaRPr>
          </a:p>
          <a:p>
            <a:endParaRPr lang="en-US" sz="1900" dirty="0">
              <a:solidFill>
                <a:srgbClr val="000000"/>
              </a:solidFill>
              <a:latin typeface="Times New Roman" panose="02020603050405020304" pitchFamily="18" charset="0"/>
              <a:cs typeface="Times New Roman" panose="02020603050405020304" pitchFamily="18" charset="0"/>
            </a:endParaRPr>
          </a:p>
          <a:p>
            <a:endParaRPr lang="en-US" sz="1900" dirty="0">
              <a:solidFill>
                <a:srgbClr val="000000"/>
              </a:solidFill>
            </a:endParaRPr>
          </a:p>
          <a:p>
            <a:endParaRPr lang="en-US" sz="1900" dirty="0">
              <a:solidFill>
                <a:srgbClr val="000000"/>
              </a:solidFill>
            </a:endParaRPr>
          </a:p>
          <a:p>
            <a:endParaRPr lang="en-US" sz="1900" dirty="0">
              <a:solidFill>
                <a:srgbClr val="000000"/>
              </a:solidFill>
            </a:endParaRPr>
          </a:p>
        </p:txBody>
      </p:sp>
      <p:sp>
        <p:nvSpPr>
          <p:cNvPr id="2" name="Date Placeholder 1">
            <a:extLst>
              <a:ext uri="{FF2B5EF4-FFF2-40B4-BE49-F238E27FC236}">
                <a16:creationId xmlns:a16="http://schemas.microsoft.com/office/drawing/2014/main" id="{84DF0FCD-8CE3-42FD-B744-23ECF19F12C0}"/>
              </a:ext>
            </a:extLst>
          </p:cNvPr>
          <p:cNvSpPr>
            <a:spLocks noGrp="1"/>
          </p:cNvSpPr>
          <p:nvPr>
            <p:ph type="dt" sz="half" idx="10"/>
          </p:nvPr>
        </p:nvSpPr>
        <p:spPr/>
        <p:txBody>
          <a:bodyPr/>
          <a:lstStyle/>
          <a:p>
            <a:fld id="{CAD4B36A-5BC3-4336-8F3F-0B88853725A7}" type="datetime1">
              <a:rPr lang="en-US" smtClean="0"/>
              <a:t>3/21/2019</a:t>
            </a:fld>
            <a:endParaRPr lang="en-US"/>
          </a:p>
        </p:txBody>
      </p:sp>
      <p:sp>
        <p:nvSpPr>
          <p:cNvPr id="4" name="Footer Placeholder 3">
            <a:extLst>
              <a:ext uri="{FF2B5EF4-FFF2-40B4-BE49-F238E27FC236}">
                <a16:creationId xmlns:a16="http://schemas.microsoft.com/office/drawing/2014/main" id="{20F99185-6673-44B0-B8ED-73265A6BD0A3}"/>
              </a:ext>
            </a:extLst>
          </p:cNvPr>
          <p:cNvSpPr>
            <a:spLocks noGrp="1"/>
          </p:cNvSpPr>
          <p:nvPr>
            <p:ph type="ftr" sz="quarter" idx="11"/>
          </p:nvPr>
        </p:nvSpPr>
        <p:spPr/>
        <p:txBody>
          <a:bodyPr/>
          <a:lstStyle/>
          <a:p>
            <a:r>
              <a:rPr lang="en-US"/>
              <a:t>Chapter 13 </a:t>
            </a:r>
          </a:p>
        </p:txBody>
      </p:sp>
      <p:sp>
        <p:nvSpPr>
          <p:cNvPr id="6" name="Slide Number Placeholder 5">
            <a:extLst>
              <a:ext uri="{FF2B5EF4-FFF2-40B4-BE49-F238E27FC236}">
                <a16:creationId xmlns:a16="http://schemas.microsoft.com/office/drawing/2014/main" id="{9B073E67-A490-4154-B1B4-C6366A5D897E}"/>
              </a:ext>
            </a:extLst>
          </p:cNvPr>
          <p:cNvSpPr>
            <a:spLocks noGrp="1"/>
          </p:cNvSpPr>
          <p:nvPr>
            <p:ph type="sldNum" sz="quarter" idx="12"/>
          </p:nvPr>
        </p:nvSpPr>
        <p:spPr/>
        <p:txBody>
          <a:bodyPr/>
          <a:lstStyle/>
          <a:p>
            <a:fld id="{F68E7A60-72E9-4BD2-9C03-E7E3DB9DF56A}" type="slidenum">
              <a:rPr lang="en-US" smtClean="0"/>
              <a:t>8</a:t>
            </a:fld>
            <a:endParaRPr lang="en-US"/>
          </a:p>
        </p:txBody>
      </p:sp>
    </p:spTree>
    <p:extLst>
      <p:ext uri="{BB962C8B-B14F-4D97-AF65-F5344CB8AC3E}">
        <p14:creationId xmlns:p14="http://schemas.microsoft.com/office/powerpoint/2010/main" val="4091113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70D2E7-8558-43E9-85D6-0B849AB59C33}"/>
              </a:ext>
            </a:extLst>
          </p:cNvPr>
          <p:cNvSpPr>
            <a:spLocks noGrp="1"/>
          </p:cNvSpPr>
          <p:nvPr>
            <p:ph idx="1"/>
          </p:nvPr>
        </p:nvSpPr>
        <p:spPr>
          <a:xfrm>
            <a:off x="118843" y="92765"/>
            <a:ext cx="4400147" cy="6599583"/>
          </a:xfrm>
        </p:spPr>
        <p:txBody>
          <a:bodyPr>
            <a:noAutofit/>
          </a:bodyPr>
          <a:lstStyle/>
          <a:p>
            <a:r>
              <a:rPr lang="en-US" sz="2400" dirty="0">
                <a:latin typeface="Berlin Sans FB Demi" panose="020E0802020502020306" pitchFamily="34" charset="0"/>
                <a:cs typeface="Times New Roman" panose="02020603050405020304" pitchFamily="18" charset="0"/>
              </a:rPr>
              <a:t>Mites</a:t>
            </a:r>
            <a:r>
              <a:rPr lang="en-US" sz="2400" dirty="0">
                <a:latin typeface="Times New Roman" panose="02020603050405020304" pitchFamily="18" charset="0"/>
                <a:cs typeface="Times New Roman" panose="02020603050405020304" pitchFamily="18" charset="0"/>
              </a:rPr>
              <a:t> -  are small </a:t>
            </a:r>
            <a:r>
              <a:rPr lang="en-US" sz="2400" dirty="0">
                <a:latin typeface="Times New Roman" panose="02020603050405020304" pitchFamily="18" charset="0"/>
                <a:cs typeface="Times New Roman" panose="02020603050405020304" pitchFamily="18" charset="0"/>
                <a:hlinkClick r:id="rId2" tooltip="Arthropod"/>
              </a:rPr>
              <a:t>arthropods</a:t>
            </a:r>
            <a:r>
              <a:rPr lang="en-US" sz="2400" dirty="0">
                <a:latin typeface="Times New Roman" panose="02020603050405020304" pitchFamily="18" charset="0"/>
                <a:cs typeface="Times New Roman" panose="02020603050405020304" pitchFamily="18" charset="0"/>
              </a:rPr>
              <a:t> belonging to the class </a:t>
            </a:r>
            <a:r>
              <a:rPr lang="en-US" sz="2400" dirty="0">
                <a:latin typeface="Times New Roman" panose="02020603050405020304" pitchFamily="18" charset="0"/>
                <a:cs typeface="Times New Roman" panose="02020603050405020304" pitchFamily="18" charset="0"/>
                <a:hlinkClick r:id="rId3" tooltip="Arachnid"/>
              </a:rPr>
              <a:t>Arachnida</a:t>
            </a:r>
            <a:r>
              <a:rPr lang="en-US" sz="2400" dirty="0">
                <a:latin typeface="Times New Roman" panose="02020603050405020304" pitchFamily="18" charset="0"/>
                <a:cs typeface="Times New Roman" panose="02020603050405020304" pitchFamily="18" charset="0"/>
              </a:rPr>
              <a:t> .The term "mite" refers to the members of several groups in </a:t>
            </a:r>
            <a:r>
              <a:rPr lang="en-US" sz="2400" dirty="0" err="1">
                <a:latin typeface="Times New Roman" panose="02020603050405020304" pitchFamily="18" charset="0"/>
                <a:cs typeface="Times New Roman" panose="02020603050405020304" pitchFamily="18" charset="0"/>
              </a:rPr>
              <a:t>Acari</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Most </a:t>
            </a:r>
            <a:r>
              <a:rPr lang="en-US" sz="2400" dirty="0">
                <a:latin typeface="Berlin Sans FB Demi" panose="020E0802020502020306" pitchFamily="34" charset="0"/>
                <a:cs typeface="Times New Roman" panose="02020603050405020304" pitchFamily="18" charset="0"/>
              </a:rPr>
              <a:t>mites </a:t>
            </a:r>
            <a:r>
              <a:rPr lang="en-US" sz="2400" dirty="0">
                <a:latin typeface="Times New Roman" panose="02020603050405020304" pitchFamily="18" charset="0"/>
                <a:cs typeface="Times New Roman" panose="02020603050405020304" pitchFamily="18" charset="0"/>
              </a:rPr>
              <a:t>are tiny, less than 1 mm (0.04 in) in length, and have a simple, unsegmented body plan. </a:t>
            </a:r>
          </a:p>
          <a:p>
            <a:r>
              <a:rPr lang="en-US" sz="2400" dirty="0">
                <a:latin typeface="Times New Roman" panose="02020603050405020304" pitchFamily="18" charset="0"/>
                <a:cs typeface="Times New Roman" panose="02020603050405020304" pitchFamily="18" charset="0"/>
              </a:rPr>
              <a:t>Their small size makes them easily overlooked; some species live in water, many live in soil as </a:t>
            </a:r>
            <a:r>
              <a:rPr lang="en-US" sz="2400" dirty="0">
                <a:latin typeface="Times New Roman" panose="02020603050405020304" pitchFamily="18" charset="0"/>
                <a:cs typeface="Times New Roman" panose="02020603050405020304" pitchFamily="18" charset="0"/>
                <a:hlinkClick r:id="rId4" tooltip="Decomposer"/>
              </a:rPr>
              <a:t>decomposers</a:t>
            </a:r>
            <a:r>
              <a:rPr lang="en-US" sz="2400" dirty="0">
                <a:latin typeface="Times New Roman" panose="02020603050405020304" pitchFamily="18" charset="0"/>
                <a:cs typeface="Times New Roman" panose="02020603050405020304" pitchFamily="18" charset="0"/>
              </a:rPr>
              <a:t>, others live on plants, sometimes creating </a:t>
            </a:r>
            <a:r>
              <a:rPr lang="en-US" sz="2400" dirty="0">
                <a:latin typeface="Times New Roman" panose="02020603050405020304" pitchFamily="18" charset="0"/>
                <a:cs typeface="Times New Roman" panose="02020603050405020304" pitchFamily="18" charset="0"/>
                <a:hlinkClick r:id="rId5" tooltip="Gall"/>
              </a:rPr>
              <a:t>galls</a:t>
            </a:r>
            <a:r>
              <a:rPr lang="en-US" sz="2400" dirty="0">
                <a:latin typeface="Times New Roman" panose="02020603050405020304" pitchFamily="18" charset="0"/>
                <a:cs typeface="Times New Roman" panose="02020603050405020304" pitchFamily="18" charset="0"/>
              </a:rPr>
              <a:t>, while others again are </a:t>
            </a:r>
            <a:r>
              <a:rPr lang="en-US" sz="2400" dirty="0">
                <a:latin typeface="Times New Roman" panose="02020603050405020304" pitchFamily="18" charset="0"/>
                <a:cs typeface="Times New Roman" panose="02020603050405020304" pitchFamily="18" charset="0"/>
                <a:hlinkClick r:id="rId6" tooltip="Predation"/>
              </a:rPr>
              <a:t>predators</a:t>
            </a:r>
            <a:r>
              <a:rPr lang="en-US" sz="2400" dirty="0">
                <a:latin typeface="Times New Roman" panose="02020603050405020304" pitchFamily="18" charset="0"/>
                <a:cs typeface="Times New Roman" panose="02020603050405020304" pitchFamily="18" charset="0"/>
              </a:rPr>
              <a:t> or </a:t>
            </a:r>
            <a:r>
              <a:rPr lang="en-US" sz="2400" dirty="0">
                <a:latin typeface="Times New Roman" panose="02020603050405020304" pitchFamily="18" charset="0"/>
                <a:cs typeface="Times New Roman" panose="02020603050405020304" pitchFamily="18" charset="0"/>
                <a:hlinkClick r:id="rId7" tooltip="Parasitism"/>
              </a:rPr>
              <a:t>parasites</a:t>
            </a:r>
            <a:r>
              <a:rPr lang="en-US" sz="2400" dirty="0">
                <a:latin typeface="Times New Roman" panose="02020603050405020304" pitchFamily="18" charset="0"/>
                <a:cs typeface="Times New Roman" panose="02020603050405020304" pitchFamily="18" charset="0"/>
              </a:rPr>
              <a:t>.</a:t>
            </a:r>
          </a:p>
        </p:txBody>
      </p:sp>
      <p:pic>
        <p:nvPicPr>
          <p:cNvPr id="5" name="Picture 4" descr="A picture containing animal, invertebrate, arthropod&#10;&#10;Description automatically generated">
            <a:extLst>
              <a:ext uri="{FF2B5EF4-FFF2-40B4-BE49-F238E27FC236}">
                <a16:creationId xmlns:a16="http://schemas.microsoft.com/office/drawing/2014/main" id="{9C2E6E1B-E175-4DB5-AC3B-E3048E83241F}"/>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11874" r="5526"/>
          <a:stretch/>
        </p:blipFill>
        <p:spPr>
          <a:xfrm>
            <a:off x="4639056" y="10"/>
            <a:ext cx="7552944" cy="6857990"/>
          </a:xfrm>
          <a:prstGeom prst="rect">
            <a:avLst/>
          </a:prstGeom>
          <a:effectLst/>
        </p:spPr>
      </p:pic>
      <p:sp>
        <p:nvSpPr>
          <p:cNvPr id="2" name="Date Placeholder 1">
            <a:extLst>
              <a:ext uri="{FF2B5EF4-FFF2-40B4-BE49-F238E27FC236}">
                <a16:creationId xmlns:a16="http://schemas.microsoft.com/office/drawing/2014/main" id="{376FB904-F074-46EB-B14C-B2D0C3E4BFDF}"/>
              </a:ext>
            </a:extLst>
          </p:cNvPr>
          <p:cNvSpPr>
            <a:spLocks noGrp="1"/>
          </p:cNvSpPr>
          <p:nvPr>
            <p:ph type="dt" sz="half" idx="10"/>
          </p:nvPr>
        </p:nvSpPr>
        <p:spPr/>
        <p:txBody>
          <a:bodyPr/>
          <a:lstStyle/>
          <a:p>
            <a:fld id="{F2364AA2-B9D8-4767-B88C-6CB174016F56}" type="datetime1">
              <a:rPr lang="en-US" smtClean="0"/>
              <a:t>3/21/2019</a:t>
            </a:fld>
            <a:endParaRPr lang="en-US"/>
          </a:p>
        </p:txBody>
      </p:sp>
      <p:sp>
        <p:nvSpPr>
          <p:cNvPr id="4" name="Footer Placeholder 3">
            <a:extLst>
              <a:ext uri="{FF2B5EF4-FFF2-40B4-BE49-F238E27FC236}">
                <a16:creationId xmlns:a16="http://schemas.microsoft.com/office/drawing/2014/main" id="{94731750-74AF-4650-B0D2-235C41A19184}"/>
              </a:ext>
            </a:extLst>
          </p:cNvPr>
          <p:cNvSpPr>
            <a:spLocks noGrp="1"/>
          </p:cNvSpPr>
          <p:nvPr>
            <p:ph type="ftr" sz="quarter" idx="11"/>
          </p:nvPr>
        </p:nvSpPr>
        <p:spPr/>
        <p:txBody>
          <a:bodyPr/>
          <a:lstStyle/>
          <a:p>
            <a:r>
              <a:rPr lang="en-US"/>
              <a:t>Chapter 13 </a:t>
            </a:r>
          </a:p>
        </p:txBody>
      </p:sp>
      <p:sp>
        <p:nvSpPr>
          <p:cNvPr id="6" name="Slide Number Placeholder 5">
            <a:extLst>
              <a:ext uri="{FF2B5EF4-FFF2-40B4-BE49-F238E27FC236}">
                <a16:creationId xmlns:a16="http://schemas.microsoft.com/office/drawing/2014/main" id="{6FDB1293-3EFB-41ED-8693-4F31DF0A0730}"/>
              </a:ext>
            </a:extLst>
          </p:cNvPr>
          <p:cNvSpPr>
            <a:spLocks noGrp="1"/>
          </p:cNvSpPr>
          <p:nvPr>
            <p:ph type="sldNum" sz="quarter" idx="12"/>
          </p:nvPr>
        </p:nvSpPr>
        <p:spPr/>
        <p:txBody>
          <a:bodyPr/>
          <a:lstStyle/>
          <a:p>
            <a:fld id="{F68E7A60-72E9-4BD2-9C03-E7E3DB9DF56A}" type="slidenum">
              <a:rPr lang="en-US" smtClean="0"/>
              <a:t>9</a:t>
            </a:fld>
            <a:endParaRPr lang="en-US"/>
          </a:p>
        </p:txBody>
      </p:sp>
    </p:spTree>
    <p:extLst>
      <p:ext uri="{BB962C8B-B14F-4D97-AF65-F5344CB8AC3E}">
        <p14:creationId xmlns:p14="http://schemas.microsoft.com/office/powerpoint/2010/main" val="12124068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1442</Words>
  <Application>Microsoft Office PowerPoint</Application>
  <PresentationFormat>Widescreen</PresentationFormat>
  <Paragraphs>299</Paragraphs>
  <Slides>37</Slides>
  <Notes>4</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Arial</vt:lpstr>
      <vt:lpstr>Berlin Sans FB Demi</vt:lpstr>
      <vt:lpstr>Calibri</vt:lpstr>
      <vt:lpstr>Calibri Light</vt:lpstr>
      <vt:lpstr>Impact</vt:lpstr>
      <vt:lpstr>Ink Free</vt:lpstr>
      <vt:lpstr>Tahoma</vt:lpstr>
      <vt:lpstr>Times New Roman</vt:lpstr>
      <vt:lpstr>Wingdings</vt:lpstr>
      <vt:lpstr>Office Theme</vt:lpstr>
      <vt:lpstr>Chapter 13  Insect Entomology</vt:lpstr>
      <vt:lpstr>Insect Biology</vt:lpstr>
      <vt:lpstr>Vocabulary</vt:lpstr>
      <vt:lpstr>What is Forensic Entomology?</vt:lpstr>
      <vt:lpstr>3 General Areas of  Forensics Entomology </vt:lpstr>
      <vt:lpstr>3 General Areas of Forensics Entomology </vt:lpstr>
      <vt:lpstr>Vocabulary</vt:lpstr>
      <vt:lpstr>PowerPoint Presentation</vt:lpstr>
      <vt:lpstr>PowerPoint Presentation</vt:lpstr>
      <vt:lpstr>Insect Development</vt:lpstr>
      <vt:lpstr>Metamorphosis </vt:lpstr>
      <vt:lpstr>Taxonomy</vt:lpstr>
      <vt:lpstr>Dichotomous</vt:lpstr>
      <vt:lpstr>PowerPoint Presentation</vt:lpstr>
      <vt:lpstr>PowerPoint Presentation</vt:lpstr>
      <vt:lpstr>Flesh fly</vt:lpstr>
      <vt:lpstr>PowerPoint Presentation</vt:lpstr>
      <vt:lpstr>Carrion beetle</vt:lpstr>
      <vt:lpstr>Hide beetle</vt:lpstr>
      <vt:lpstr>Daubert Ruling</vt:lpstr>
      <vt:lpstr>Daubert Ruling</vt:lpstr>
      <vt:lpstr>Postmortem interval (PMI)</vt:lpstr>
      <vt:lpstr>PowerPoint Presentation</vt:lpstr>
      <vt:lpstr>PowerPoint Presentation</vt:lpstr>
      <vt:lpstr>Succession of Insects on the Corpse</vt:lpstr>
      <vt:lpstr>Ecology of Decomposition</vt:lpstr>
      <vt:lpstr>Ecology of Decomposition</vt:lpstr>
      <vt:lpstr>PowerPoint Presentation</vt:lpstr>
      <vt:lpstr>Decay Rates Are Variable</vt:lpstr>
      <vt:lpstr>Postmortem Interval</vt:lpstr>
      <vt:lpstr>PowerPoint Presentation</vt:lpstr>
      <vt:lpstr>Calculating PMI from - Accumulated Degree Hours (ADH)</vt:lpstr>
      <vt:lpstr>Calculating ADH from Climate Data</vt:lpstr>
      <vt:lpstr>Using the Data</vt:lpstr>
      <vt:lpstr>Maggot Mass  Maggots generate heat as they consume a body. They generate enough heat that there are multiple cases of maggots continuing to develop in refrigerated morgues. </vt:lpstr>
      <vt:lpstr>PowerPoint Presentation</vt:lpstr>
      <vt:lpstr>The 5 Smells of Death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  Insect Entomology</dc:title>
  <dc:creator>edavis3@wcpschools.wcpss.local</dc:creator>
  <cp:lastModifiedBy>edavis3@wcpschools.wcpss.local</cp:lastModifiedBy>
  <cp:revision>2</cp:revision>
  <dcterms:created xsi:type="dcterms:W3CDTF">2019-03-21T17:23:28Z</dcterms:created>
  <dcterms:modified xsi:type="dcterms:W3CDTF">2019-03-21T17:26:11Z</dcterms:modified>
</cp:coreProperties>
</file>