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2" r:id="rId3"/>
    <p:sldId id="257" r:id="rId4"/>
    <p:sldId id="258" r:id="rId5"/>
    <p:sldId id="259" r:id="rId6"/>
    <p:sldId id="268" r:id="rId7"/>
  </p:sldIdLst>
  <p:sldSz cx="9144000" cy="6858000" type="screen4x3"/>
  <p:notesSz cx="9283700" cy="6946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FF5050"/>
    <a:srgbClr val="79689E"/>
    <a:srgbClr val="60C3E5"/>
    <a:srgbClr val="F9D729"/>
    <a:srgbClr val="B72730"/>
    <a:srgbClr val="EB973C"/>
    <a:srgbClr val="33A6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46" autoAdjust="0"/>
  </p:normalViewPr>
  <p:slideViewPr>
    <p:cSldViewPr>
      <p:cViewPr>
        <p:scale>
          <a:sx n="100" d="100"/>
          <a:sy n="100" d="100"/>
        </p:scale>
        <p:origin x="-6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4" name="Picture 6" descr="foodpyramid_cov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914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i="1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29109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0" y="914400"/>
            <a:ext cx="1524000" cy="4724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914400"/>
            <a:ext cx="4419600" cy="4724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452031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914400"/>
            <a:ext cx="6096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524000" y="1752600"/>
            <a:ext cx="6096000" cy="3886200"/>
          </a:xfrm>
        </p:spPr>
        <p:txBody>
          <a:bodyPr/>
          <a:lstStyle/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451338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42214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0836519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752600"/>
            <a:ext cx="2971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2971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76866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055113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187351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2927678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276694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3512668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3" name="Picture 119" descr="foodpyramid_bkgrn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914400"/>
            <a:ext cx="6096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752600"/>
            <a:ext cx="60960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Ø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00400" y="762000"/>
            <a:ext cx="2743200" cy="1676400"/>
          </a:xfrm>
        </p:spPr>
        <p:txBody>
          <a:bodyPr/>
          <a:lstStyle/>
          <a:p>
            <a:r>
              <a:rPr lang="en-US" altLang="en-US" sz="8200" dirty="0" smtClean="0">
                <a:latin typeface="Berlin Sans FB Demi" panose="020E0802020502020306" pitchFamily="34" charset="0"/>
              </a:rPr>
              <a:t>The </a:t>
            </a:r>
            <a:r>
              <a:rPr lang="en-US" altLang="en-US" sz="8200" dirty="0" smtClean="0"/>
              <a:t> </a:t>
            </a:r>
            <a:endParaRPr lang="en-US" altLang="en-US" sz="8200" dirty="0"/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2514600" y="1905000"/>
            <a:ext cx="4114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200">
                <a:solidFill>
                  <a:schemeClr val="tx2"/>
                </a:solidFill>
                <a:latin typeface="Century Gothic" pitchFamily="34" charset="0"/>
              </a:defRPr>
            </a:lvl1pPr>
            <a:lvl2pPr algn="ctr">
              <a:defRPr sz="3200">
                <a:solidFill>
                  <a:schemeClr val="tx2"/>
                </a:solidFill>
                <a:latin typeface="Century Gothic" pitchFamily="34" charset="0"/>
              </a:defRPr>
            </a:lvl2pPr>
            <a:lvl3pPr algn="ctr">
              <a:defRPr sz="3200">
                <a:solidFill>
                  <a:schemeClr val="tx2"/>
                </a:solidFill>
                <a:latin typeface="Century Gothic" pitchFamily="34" charset="0"/>
              </a:defRPr>
            </a:lvl3pPr>
            <a:lvl4pPr algn="ctr">
              <a:defRPr sz="3200">
                <a:solidFill>
                  <a:schemeClr val="tx2"/>
                </a:solidFill>
                <a:latin typeface="Century Gothic" pitchFamily="34" charset="0"/>
              </a:defRPr>
            </a:lvl4pPr>
            <a:lvl5pPr algn="ctr">
              <a:defRPr sz="32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r>
              <a:rPr lang="en-US" altLang="en-US" sz="8200" b="1" dirty="0" smtClean="0"/>
              <a:t>4</a:t>
            </a:r>
            <a:r>
              <a:rPr lang="en-US" altLang="en-US" sz="8200" dirty="0" smtClean="0"/>
              <a:t> </a:t>
            </a:r>
            <a:endParaRPr lang="en-US" altLang="en-US" sz="8200" dirty="0"/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1447800" y="2514600"/>
            <a:ext cx="56388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200">
                <a:solidFill>
                  <a:schemeClr val="tx2"/>
                </a:solidFill>
                <a:latin typeface="Century Gothic" pitchFamily="34" charset="0"/>
              </a:defRPr>
            </a:lvl1pPr>
            <a:lvl2pPr algn="ctr">
              <a:defRPr sz="3200">
                <a:solidFill>
                  <a:schemeClr val="tx2"/>
                </a:solidFill>
                <a:latin typeface="Century Gothic" pitchFamily="34" charset="0"/>
              </a:defRPr>
            </a:lvl2pPr>
            <a:lvl3pPr algn="ctr">
              <a:defRPr sz="3200">
                <a:solidFill>
                  <a:schemeClr val="tx2"/>
                </a:solidFill>
                <a:latin typeface="Century Gothic" pitchFamily="34" charset="0"/>
              </a:defRPr>
            </a:lvl3pPr>
            <a:lvl4pPr algn="ctr">
              <a:defRPr sz="3200">
                <a:solidFill>
                  <a:schemeClr val="tx2"/>
                </a:solidFill>
                <a:latin typeface="Century Gothic" pitchFamily="34" charset="0"/>
              </a:defRPr>
            </a:lvl4pPr>
            <a:lvl5pPr algn="ctr">
              <a:defRPr sz="32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r>
              <a:rPr lang="en-US" altLang="en-US" sz="5400" dirty="0" smtClean="0">
                <a:latin typeface="Berlin Sans FB Demi" panose="020E0802020502020306" pitchFamily="34" charset="0"/>
              </a:rPr>
              <a:t>Macromolecules</a:t>
            </a:r>
            <a:endParaRPr lang="en-US" altLang="en-US" sz="5400" dirty="0">
              <a:latin typeface="Berlin Sans FB Demi" panose="020E0802020502020306" pitchFamily="34" charset="0"/>
            </a:endParaRP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124200" y="3962400"/>
            <a:ext cx="2819400" cy="317500"/>
          </a:xfrm>
        </p:spPr>
        <p:txBody>
          <a:bodyPr/>
          <a:lstStyle/>
          <a:p>
            <a:r>
              <a:rPr lang="en-US" altLang="en-US" sz="1400" b="1" dirty="0" smtClean="0"/>
              <a:t>Foldable</a:t>
            </a:r>
            <a:endParaRPr lang="en-US" altLang="en-US" sz="1400" b="1" dirty="0"/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762000"/>
            <a:ext cx="6096000" cy="609600"/>
          </a:xfrm>
        </p:spPr>
        <p:txBody>
          <a:bodyPr/>
          <a:lstStyle/>
          <a:p>
            <a:r>
              <a:rPr lang="en-US" altLang="en-US" sz="4000" dirty="0" smtClean="0">
                <a:latin typeface="Berlin Sans FB Demi" panose="020E0802020502020306" pitchFamily="34" charset="0"/>
              </a:rPr>
              <a:t>Carbohydrates</a:t>
            </a:r>
            <a:endParaRPr lang="en-US" altLang="en-US" sz="4000" dirty="0">
              <a:latin typeface="Berlin Sans FB Demi" panose="020E0802020502020306" pitchFamily="34" charset="0"/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600200" y="1295400"/>
            <a:ext cx="6096000" cy="3886200"/>
          </a:xfrm>
        </p:spPr>
        <p:txBody>
          <a:bodyPr/>
          <a:lstStyle/>
          <a:p>
            <a:r>
              <a:rPr lang="en-US" altLang="en-US" sz="2400" dirty="0" smtClean="0">
                <a:latin typeface="Berlin Sans FB Demi" panose="020E0802020502020306" pitchFamily="34" charset="0"/>
              </a:rPr>
              <a:t>Monomer</a:t>
            </a:r>
            <a:r>
              <a:rPr lang="en-US" altLang="en-US" sz="2400" dirty="0" smtClean="0"/>
              <a:t>:</a:t>
            </a:r>
            <a:r>
              <a:rPr lang="en-US" altLang="en-US" dirty="0" smtClean="0"/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monosaccharide sugar</a:t>
            </a:r>
          </a:p>
          <a:p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dirty="0" smtClean="0">
                <a:latin typeface="Berlin Sans FB Demi" panose="020E0802020502020306" pitchFamily="34" charset="0"/>
              </a:rPr>
              <a:t>Polymer</a:t>
            </a:r>
            <a:r>
              <a:rPr lang="en-US" altLang="en-US" sz="2400" dirty="0" smtClean="0"/>
              <a:t>: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polysaccharides</a:t>
            </a:r>
          </a:p>
          <a:p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dirty="0" smtClean="0">
                <a:latin typeface="Berlin Sans FB Demi" panose="020E0802020502020306" pitchFamily="34" charset="0"/>
              </a:rPr>
              <a:t>Food Source</a:t>
            </a:r>
            <a:r>
              <a:rPr lang="en-US" altLang="en-US" dirty="0" smtClean="0"/>
              <a:t>: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sugar, plant products</a:t>
            </a:r>
            <a:r>
              <a:rPr lang="en-US" altLang="en-US" dirty="0" smtClean="0"/>
              <a:t> (</a:t>
            </a:r>
            <a:r>
              <a:rPr lang="en-US" alt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fruits, </a:t>
            </a:r>
          </a:p>
          <a:p>
            <a:r>
              <a:rPr lang="en-US" alt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vegetables, rice, pasta)</a:t>
            </a:r>
          </a:p>
          <a:p>
            <a:r>
              <a:rPr lang="en-US" altLang="en-US" sz="2400" dirty="0" smtClean="0">
                <a:latin typeface="Berlin Sans FB Demi" panose="020E0802020502020306" pitchFamily="34" charset="0"/>
              </a:rPr>
              <a:t>Function</a:t>
            </a:r>
            <a:r>
              <a:rPr lang="en-US" altLang="en-US" dirty="0" smtClean="0"/>
              <a:t>: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quick energy</a:t>
            </a:r>
          </a:p>
          <a:p>
            <a:endParaRPr lang="en-US" altLang="en-US" dirty="0"/>
          </a:p>
        </p:txBody>
      </p:sp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391025"/>
            <a:ext cx="3429000" cy="131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9" name="Picture 27" descr="foodpyramid_bre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990600"/>
            <a:ext cx="6096000" cy="609600"/>
          </a:xfrm>
        </p:spPr>
        <p:txBody>
          <a:bodyPr/>
          <a:lstStyle/>
          <a:p>
            <a:r>
              <a:rPr lang="en-US" altLang="en-US" sz="4000" dirty="0" smtClean="0">
                <a:latin typeface="Berlin Sans FB Demi" panose="020E0802020502020306" pitchFamily="34" charset="0"/>
              </a:rPr>
              <a:t>Lipids</a:t>
            </a:r>
            <a:r>
              <a:rPr lang="en-US" altLang="en-US" sz="4000" dirty="0">
                <a:latin typeface="Berlin Sans FB Demi" panose="020E0802020502020306" pitchFamily="34" charset="0"/>
              </a:rPr>
              <a:t/>
            </a:r>
            <a:br>
              <a:rPr lang="en-US" altLang="en-US" sz="4000" dirty="0">
                <a:latin typeface="Berlin Sans FB Demi" panose="020E0802020502020306" pitchFamily="34" charset="0"/>
              </a:rPr>
            </a:br>
            <a:endParaRPr lang="en-US" altLang="en-US" sz="4000" dirty="0">
              <a:latin typeface="Berlin Sans FB Demi" panose="020E0802020502020306" pitchFamily="34" charset="0"/>
            </a:endParaRPr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1524000" y="1485900"/>
            <a:ext cx="6096000" cy="3886200"/>
          </a:xfrm>
        </p:spPr>
        <p:txBody>
          <a:bodyPr/>
          <a:lstStyle/>
          <a:p>
            <a:r>
              <a:rPr lang="en-US" altLang="en-US" sz="2400" dirty="0" smtClean="0">
                <a:latin typeface="Berlin Sans FB Demi" panose="020E0802020502020306" pitchFamily="34" charset="0"/>
              </a:rPr>
              <a:t>Monomer</a:t>
            </a:r>
            <a:r>
              <a:rPr lang="en-US" altLang="en-US" sz="2400" dirty="0" smtClean="0"/>
              <a:t>: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glycerol &amp; 3 Fatty Acids</a:t>
            </a:r>
          </a:p>
          <a:p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dirty="0" smtClean="0">
                <a:latin typeface="Berlin Sans FB Demi" panose="020E0802020502020306" pitchFamily="34" charset="0"/>
              </a:rPr>
              <a:t>Polymer</a:t>
            </a:r>
            <a:r>
              <a:rPr lang="en-US" altLang="en-US" sz="2400" dirty="0" smtClean="0"/>
              <a:t>: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lipid</a:t>
            </a:r>
          </a:p>
          <a:p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dirty="0" smtClean="0">
                <a:latin typeface="Berlin Sans FB Demi" panose="020E0802020502020306" pitchFamily="34" charset="0"/>
              </a:rPr>
              <a:t>Food Source</a:t>
            </a:r>
            <a:r>
              <a:rPr lang="en-US" altLang="en-US" sz="2400" dirty="0" smtClean="0"/>
              <a:t>: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fats, oils, waxes ( butter, margarine, and greasy food)</a:t>
            </a:r>
            <a:endParaRPr lang="en-US" altLang="en-US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altLang="en-US" sz="2400" dirty="0" smtClean="0">
              <a:latin typeface="Berlin Sans FB Demi" panose="020E0802020502020306" pitchFamily="34" charset="0"/>
            </a:endParaRPr>
          </a:p>
          <a:p>
            <a:r>
              <a:rPr lang="en-US" altLang="en-US" sz="2400" dirty="0" smtClean="0">
                <a:latin typeface="Berlin Sans FB Demi" panose="020E0802020502020306" pitchFamily="34" charset="0"/>
              </a:rPr>
              <a:t>Function</a:t>
            </a:r>
            <a:r>
              <a:rPr lang="en-US" altLang="en-US" sz="2400" dirty="0" smtClean="0"/>
              <a:t>: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 term energy storage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5" name="Picture 19" descr="foodpyramid_vegg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762000"/>
            <a:ext cx="6096000" cy="533400"/>
          </a:xfrm>
        </p:spPr>
        <p:txBody>
          <a:bodyPr/>
          <a:lstStyle/>
          <a:p>
            <a:r>
              <a:rPr lang="en-US" altLang="en-US" sz="4000" dirty="0" smtClean="0">
                <a:latin typeface="Berlin Sans FB Demi" panose="020E0802020502020306" pitchFamily="34" charset="0"/>
              </a:rPr>
              <a:t>Proteins</a:t>
            </a:r>
            <a:endParaRPr lang="en-US" altLang="en-US" sz="4000" dirty="0">
              <a:latin typeface="Berlin Sans FB Demi" panose="020E0802020502020306" pitchFamily="34" charset="0"/>
            </a:endParaRP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1524000" y="1371600"/>
            <a:ext cx="6096000" cy="3886200"/>
          </a:xfrm>
        </p:spPr>
        <p:txBody>
          <a:bodyPr/>
          <a:lstStyle/>
          <a:p>
            <a:r>
              <a:rPr lang="en-US" altLang="en-US" sz="2000" dirty="0" smtClean="0">
                <a:latin typeface="Berlin Sans FB Demi" panose="020E0802020502020306" pitchFamily="34" charset="0"/>
              </a:rPr>
              <a:t>Monomer</a:t>
            </a:r>
            <a:r>
              <a:rPr lang="en-US" altLang="en-US" sz="2000" dirty="0" smtClean="0"/>
              <a:t>: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Amino Acids</a:t>
            </a:r>
          </a:p>
          <a:p>
            <a:endParaRPr lang="en-US" altLang="en-US" sz="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000" dirty="0" smtClean="0">
                <a:latin typeface="Berlin Sans FB Demi" panose="020E0802020502020306" pitchFamily="34" charset="0"/>
              </a:rPr>
              <a:t>Polymer</a:t>
            </a:r>
            <a:r>
              <a:rPr lang="en-US" altLang="en-US" sz="2000" dirty="0" smtClean="0"/>
              <a:t>: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Polypeptides, (After the polypeptide folds into a 3 dimensional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protein</a:t>
            </a:r>
            <a:endParaRPr lang="en-US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000" dirty="0" smtClean="0">
                <a:latin typeface="Berlin Sans FB Demi" panose="020E0802020502020306" pitchFamily="34" charset="0"/>
              </a:rPr>
              <a:t>Food Source</a:t>
            </a:r>
            <a:r>
              <a:rPr lang="en-US" altLang="en-US" sz="2000" dirty="0" smtClean="0"/>
              <a:t>: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meat (Beef, chicken, fish) legumes (peanuts and soybeans) </a:t>
            </a:r>
            <a:endParaRPr lang="en-US" altLang="en-US" sz="2000" dirty="0" smtClean="0"/>
          </a:p>
          <a:p>
            <a:r>
              <a:rPr lang="en-US" altLang="en-US" sz="2000" dirty="0" smtClean="0">
                <a:latin typeface="Berlin Sans FB Demi" panose="020E0802020502020306" pitchFamily="34" charset="0"/>
              </a:rPr>
              <a:t>Function</a:t>
            </a:r>
            <a:r>
              <a:rPr lang="en-US" altLang="en-US" sz="2000" dirty="0" smtClean="0"/>
              <a:t>: 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carries out chemical reactions (enzymes)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builds bone &amp; muscle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transports materials in and out of the cells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fight some diseases.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0" name="Picture 20" descr="foodpyramid_fru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6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>
                <a:latin typeface="Berlin Sans FB Demi" panose="020E0802020502020306" pitchFamily="34" charset="0"/>
              </a:rPr>
              <a:t>Nucleic Acids</a:t>
            </a:r>
            <a:endParaRPr lang="en-US" altLang="en-US" sz="4000" dirty="0">
              <a:latin typeface="Berlin Sans FB Demi" panose="020E0802020502020306" pitchFamily="34" charset="0"/>
            </a:endParaRPr>
          </a:p>
        </p:txBody>
      </p:sp>
      <p:sp>
        <p:nvSpPr>
          <p:cNvPr id="5137" name="Rectangle 1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 smtClean="0">
                <a:latin typeface="Berlin Sans FB Demi" panose="020E0802020502020306" pitchFamily="34" charset="0"/>
              </a:rPr>
              <a:t>Monomer</a:t>
            </a:r>
            <a:r>
              <a:rPr lang="en-US" altLang="en-US" sz="2400" dirty="0" smtClean="0"/>
              <a:t>: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Nucleotide</a:t>
            </a:r>
          </a:p>
          <a:p>
            <a:endParaRPr lang="en-US" altLang="en-US" sz="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dirty="0" smtClean="0">
                <a:latin typeface="Berlin Sans FB Demi" panose="020E0802020502020306" pitchFamily="34" charset="0"/>
              </a:rPr>
              <a:t>Polymer</a:t>
            </a:r>
            <a:r>
              <a:rPr lang="en-US" altLang="en-US" sz="2400" dirty="0" smtClean="0"/>
              <a:t>: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Nucleic Acid (DNA &amp; RNA)</a:t>
            </a:r>
          </a:p>
          <a:p>
            <a:endParaRPr lang="en-US" altLang="en-US" sz="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dirty="0" smtClean="0">
                <a:latin typeface="Berlin Sans FB Demi" panose="020E0802020502020306" pitchFamily="34" charset="0"/>
              </a:rPr>
              <a:t>Function</a:t>
            </a:r>
            <a:r>
              <a:rPr lang="en-US" altLang="en-US" sz="2400" dirty="0" smtClean="0"/>
              <a:t>: 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involved in heredity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making of proteins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Carries genetic information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Berlin Sans FB Demi" panose="020E0802020502020306" pitchFamily="34" charset="0"/>
              </a:rPr>
              <a:t>Enzymes</a:t>
            </a:r>
            <a:endParaRPr lang="en-US" sz="4000" dirty="0">
              <a:latin typeface="Berlin Sans FB Demi" panose="020E0802020502020306" pitchFamily="34" charset="0"/>
            </a:endParaRPr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6172199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81881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od pyramid presentation">
  <a:themeElements>
    <a:clrScheme name="FoodPyrPres_all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odPyrPres_ally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oodPyrPres_al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odPyrPres_all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odPyrPres_all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odPyrPres_all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odPyrPres_all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odPyrPres_all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dPyrPres_all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dPyrPres_all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dPyrPres_all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dPyrPres_all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dPyrPres_all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dPyrPres_all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Food pyramid presentation</Template>
  <TotalTime>262</TotalTime>
  <Words>155</Words>
  <Application>Microsoft Office PowerPoint</Application>
  <PresentationFormat>On-screen Show (4:3)</PresentationFormat>
  <Paragraphs>41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Food pyramid presentation</vt:lpstr>
      <vt:lpstr>The  </vt:lpstr>
      <vt:lpstr>Carbohydrates</vt:lpstr>
      <vt:lpstr>Lipids </vt:lpstr>
      <vt:lpstr>Proteins</vt:lpstr>
      <vt:lpstr>Nucleic Acids</vt:lpstr>
      <vt:lpstr>Enzymes</vt:lpstr>
    </vt:vector>
  </TitlesOfParts>
  <Company>Wake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</dc:title>
  <dc:creator>edavis3</dc:creator>
  <cp:lastModifiedBy>edavis3</cp:lastModifiedBy>
  <cp:revision>7</cp:revision>
  <dcterms:created xsi:type="dcterms:W3CDTF">2015-09-24T12:50:01Z</dcterms:created>
  <dcterms:modified xsi:type="dcterms:W3CDTF">2015-09-28T14:31:21Z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TC010188041033</vt:lpwstr>
  </property>
</Properties>
</file>