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284A-78A9-4DED-A5BA-0CA63560B89C}" type="datetimeFigureOut">
              <a:rPr lang="en-US" smtClean="0"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D372-2393-4761-9867-88BE8E3A3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oper Black" pitchFamily="18" charset="0"/>
              </a:rPr>
              <a:t>amount of heat transferred = mass x change in temperature x specific heat</a:t>
            </a:r>
            <a:endParaRPr lang="en-US" sz="3200" dirty="0">
              <a:latin typeface="Cooper Black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47800" y="4110335"/>
            <a:ext cx="5791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erlin Sans FB Demi" pitchFamily="34" charset="0"/>
                <a:cs typeface="Times New Roman" pitchFamily="18" charset="0"/>
              </a:rPr>
              <a:t>q = m(∆T)Cp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 Dem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1242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itannic Bold" pitchFamily="34" charset="0"/>
              </a:rPr>
              <a:t>Step 1:  First read the question and try to understand what they are asking you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80000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Can you picture a piece of aluminum foil that is taken out of an oven.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Imagine the aluminum losing heat to its surroundings until the temperature goes from 415.0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 to  22.0 </a:t>
            </a:r>
            <a:r>
              <a:rPr kumimoji="0" lang="en-US" sz="3200" b="0" i="0" u="none" strike="noStrike" cap="none" normalizeH="0" baseline="3000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C.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8610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Berlin Sans FB Demi" pitchFamily="34" charset="0"/>
              </a:rPr>
              <a:t>Example: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Berlin Sans FB Dem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Berlin Sans FB Demi" pitchFamily="34" charset="0"/>
              </a:rPr>
              <a:t>Aluminum </a:t>
            </a:r>
            <a:r>
              <a:rPr lang="en-US" sz="2800" dirty="0">
                <a:solidFill>
                  <a:srgbClr val="000000"/>
                </a:solidFill>
                <a:latin typeface="Berlin Sans FB Demi" pitchFamily="34" charset="0"/>
              </a:rPr>
              <a:t>has a specific heat of 0.902 J/g x </a:t>
            </a:r>
            <a:r>
              <a:rPr lang="en-US" sz="2800" baseline="30000" dirty="0" err="1">
                <a:solidFill>
                  <a:srgbClr val="000000"/>
                </a:solidFill>
                <a:latin typeface="Berlin Sans FB Demi" pitchFamily="34" charset="0"/>
              </a:rPr>
              <a:t>o</a:t>
            </a:r>
            <a:r>
              <a:rPr lang="en-US" sz="2800" dirty="0" err="1">
                <a:solidFill>
                  <a:srgbClr val="000000"/>
                </a:solidFill>
                <a:latin typeface="Berlin Sans FB Demi" pitchFamily="34" charset="0"/>
              </a:rPr>
              <a:t>C.</a:t>
            </a:r>
            <a:r>
              <a:rPr lang="en-US" sz="2800" dirty="0">
                <a:solidFill>
                  <a:srgbClr val="000000"/>
                </a:solidFill>
                <a:latin typeface="Berlin Sans FB Demi" pitchFamily="34" charset="0"/>
              </a:rPr>
              <a:t>   How much heat is lost when a piece of aluminum with a mass of 23.984 g cools from a temperature of 415.0 </a:t>
            </a:r>
            <a:r>
              <a:rPr lang="en-US" sz="2800" baseline="30000" dirty="0">
                <a:solidFill>
                  <a:srgbClr val="000000"/>
                </a:solidFill>
                <a:latin typeface="Berlin Sans FB Demi" pitchFamily="34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Berlin Sans FB Demi" pitchFamily="34" charset="0"/>
              </a:rPr>
              <a:t>C to a temperature of 22.0 </a:t>
            </a:r>
            <a:r>
              <a:rPr lang="en-US" sz="2800" baseline="30000" dirty="0">
                <a:solidFill>
                  <a:srgbClr val="000000"/>
                </a:solidFill>
                <a:latin typeface="Berlin Sans FB Demi" pitchFamily="34" charset="0"/>
              </a:rPr>
              <a:t>o</a:t>
            </a:r>
            <a:r>
              <a:rPr lang="en-US" sz="2800" dirty="0">
                <a:solidFill>
                  <a:srgbClr val="000000"/>
                </a:solidFill>
                <a:latin typeface="Berlin Sans FB Demi" pitchFamily="34" charset="0"/>
              </a:rPr>
              <a:t>C?</a:t>
            </a:r>
            <a:endParaRPr lang="en-US" sz="2800" dirty="0">
              <a:solidFill>
                <a:prstClr val="black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Britannic Bold" pitchFamily="34" charset="0"/>
              </a:rPr>
              <a:t>Step 2:  Write the original formula</a:t>
            </a:r>
            <a:r>
              <a:rPr lang="en-US" sz="3200" dirty="0" smtClean="0">
                <a:solidFill>
                  <a:srgbClr val="FF0000"/>
                </a:solidFill>
                <a:latin typeface="Britannic Bold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Britannic Bold" pitchFamily="34" charset="0"/>
            </a:endParaRPr>
          </a:p>
        </p:txBody>
      </p:sp>
      <p:pic>
        <p:nvPicPr>
          <p:cNvPr id="2050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83058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286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Britannic Bold" pitchFamily="34" charset="0"/>
              </a:rPr>
              <a:t>Step 3:  List the known and unknown factors.   Looking at the units in the word problem will help you determine which is which</a:t>
            </a:r>
            <a:r>
              <a:rPr lang="en-US" sz="3200" dirty="0" smtClean="0">
                <a:solidFill>
                  <a:srgbClr val="FF0000"/>
                </a:solidFill>
                <a:latin typeface="Britannic Bold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Britannic Bold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q = ?</a:t>
            </a:r>
            <a:b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m = 23.984 g</a:t>
            </a:r>
            <a:b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Britannic Bold" pitchFamily="34" charset="0"/>
              </a:rPr>
              <a:t>∆T 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= (415.0 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 - 22.0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 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C) = 393.0 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     (remember, they asked for the </a:t>
            </a:r>
            <a:r>
              <a:rPr lang="en-US" sz="3200" b="1" dirty="0">
                <a:solidFill>
                  <a:srgbClr val="000000"/>
                </a:solidFill>
                <a:latin typeface="Britannic Bold" pitchFamily="34" charset="0"/>
              </a:rPr>
              <a:t>change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 in temperature)</a:t>
            </a:r>
            <a:b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Cp =  0.902 J/g x 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</a:t>
            </a:r>
            <a:endParaRPr lang="en-US" sz="3200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65760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Britannic Bold" pitchFamily="34" charset="0"/>
              </a:rPr>
              <a:t>q 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= ?</a:t>
            </a:r>
            <a:b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m = 23.984 g</a:t>
            </a:r>
            <a:b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DT = (415.0 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 - 22.0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 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C) = 393.0 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   </a:t>
            </a:r>
            <a:b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</a:b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Cp =  0.902 J/g x </a:t>
            </a:r>
            <a:r>
              <a:rPr lang="en-US" sz="3200" baseline="30000" dirty="0">
                <a:solidFill>
                  <a:srgbClr val="000000"/>
                </a:solidFill>
                <a:latin typeface="Britannic Bold" pitchFamily="34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Britannic Bold" pitchFamily="34" charset="0"/>
              </a:rPr>
              <a:t>C</a:t>
            </a:r>
            <a:endParaRPr lang="en-US" sz="3200" dirty="0">
              <a:latin typeface="Britannic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0000"/>
                </a:solidFill>
                <a:latin typeface="Britannic Bold" pitchFamily="34" charset="0"/>
              </a:rPr>
              <a:t>Step 4.  Substitute your values into the formula</a:t>
            </a:r>
            <a:endParaRPr lang="en-US" sz="3200" dirty="0">
              <a:solidFill>
                <a:prstClr val="black"/>
              </a:solidFill>
              <a:latin typeface="Britannic Bold" pitchFamily="34" charset="0"/>
            </a:endParaRPr>
          </a:p>
        </p:txBody>
      </p:sp>
      <p:pic>
        <p:nvPicPr>
          <p:cNvPr id="21506" name="Picture 2" descr="Image 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153400" cy="234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edavis3</dc:creator>
  <cp:lastModifiedBy>edavis3</cp:lastModifiedBy>
  <cp:revision>20</cp:revision>
  <dcterms:created xsi:type="dcterms:W3CDTF">2011-11-18T17:30:38Z</dcterms:created>
  <dcterms:modified xsi:type="dcterms:W3CDTF">2011-11-18T20:43:27Z</dcterms:modified>
</cp:coreProperties>
</file>