
<file path=[Content_Types].xml><?xml version="1.0" encoding="utf-8"?>
<Types xmlns="http://schemas.openxmlformats.org/package/2006/content-types">
  <Default Extension="jpeg" ContentType="image/jpeg"/>
  <Default Extension="jpg" ContentType="image/jpeg"/>
  <Default Extension="jpg&amp;ehk=0uoSk2Wkqtgi1pFdEhNVyA&amp;r=0&amp;pid=OfficeInsert" ContentType="image/jpeg"/>
  <Default Extension="jpg&amp;ehk=4EgJffCdZ927C2TlXtQn4g&amp;r=0&amp;pid=OfficeInsert" ContentType="image/jpeg"/>
  <Default Extension="jpg&amp;ehk=oIxJTmAA47uK9QlMNY5ixw&amp;r=0&amp;pid=OfficeInsert" ContentType="image/jpeg"/>
  <Default Extension="png" ContentType="image/png"/>
  <Default Extension="rels" ContentType="application/vnd.openxmlformats-package.relationships+xml"/>
  <Default Extension="svg" ContentType="image/svg+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81" r:id="rId3"/>
    <p:sldId id="290" r:id="rId4"/>
    <p:sldId id="293" r:id="rId5"/>
    <p:sldId id="279" r:id="rId6"/>
    <p:sldId id="257" r:id="rId7"/>
    <p:sldId id="286" r:id="rId8"/>
    <p:sldId id="291" r:id="rId9"/>
    <p:sldId id="278" r:id="rId10"/>
    <p:sldId id="287" r:id="rId11"/>
    <p:sldId id="283" r:id="rId12"/>
    <p:sldId id="270" r:id="rId13"/>
    <p:sldId id="271" r:id="rId14"/>
    <p:sldId id="272" r:id="rId15"/>
    <p:sldId id="273" r:id="rId16"/>
    <p:sldId id="260" r:id="rId17"/>
    <p:sldId id="302" r:id="rId18"/>
    <p:sldId id="261" r:id="rId19"/>
    <p:sldId id="262" r:id="rId20"/>
    <p:sldId id="263" r:id="rId21"/>
    <p:sldId id="264" r:id="rId22"/>
    <p:sldId id="265" r:id="rId23"/>
    <p:sldId id="303" r:id="rId24"/>
    <p:sldId id="282" r:id="rId25"/>
    <p:sldId id="288" r:id="rId26"/>
    <p:sldId id="285" r:id="rId27"/>
    <p:sldId id="266" r:id="rId28"/>
    <p:sldId id="267" r:id="rId29"/>
    <p:sldId id="268" r:id="rId30"/>
    <p:sldId id="274" r:id="rId31"/>
    <p:sldId id="275" r:id="rId32"/>
    <p:sldId id="292" r:id="rId33"/>
    <p:sldId id="294" r:id="rId34"/>
    <p:sldId id="295" r:id="rId35"/>
    <p:sldId id="284" r:id="rId36"/>
    <p:sldId id="300" r:id="rId37"/>
    <p:sldId id="258" r:id="rId38"/>
    <p:sldId id="301" r:id="rId39"/>
    <p:sldId id="296" r:id="rId40"/>
    <p:sldId id="297" r:id="rId41"/>
    <p:sldId id="298" r:id="rId42"/>
    <p:sldId id="29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59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03F918-0461-477C-BA1F-11C2AEA1A827}"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2DC54F4D-D818-41DB-8A33-A472D83FBC2B}">
      <dgm:prSet/>
      <dgm:spPr/>
      <dgm:t>
        <a:bodyPr/>
        <a:lstStyle/>
        <a:p>
          <a:r>
            <a:rPr lang="en-US" dirty="0">
              <a:latin typeface="Times New Roman" panose="02020603050405020304" pitchFamily="18" charset="0"/>
              <a:cs typeface="Times New Roman" panose="02020603050405020304" pitchFamily="18" charset="0"/>
            </a:rPr>
            <a:t>The independent variable (</a:t>
          </a:r>
          <a:r>
            <a:rPr lang="en-US" dirty="0">
              <a:latin typeface="Berlin Sans FB Demi" panose="020E0802020502020306" pitchFamily="34" charset="0"/>
              <a:cs typeface="Times New Roman" panose="02020603050405020304" pitchFamily="18" charset="0"/>
            </a:rPr>
            <a:t>Manipulated Variable</a:t>
          </a:r>
          <a:r>
            <a:rPr lang="en-US" dirty="0">
              <a:latin typeface="Times New Roman" panose="02020603050405020304" pitchFamily="18" charset="0"/>
              <a:cs typeface="Times New Roman" panose="02020603050405020304" pitchFamily="18" charset="0"/>
            </a:rPr>
            <a:t>) is typically the variable representing the value being manipulated or changed.</a:t>
          </a:r>
        </a:p>
      </dgm:t>
    </dgm:pt>
    <dgm:pt modelId="{764504D9-069D-4FF4-8317-8967C01A8ECE}" type="parTrans" cxnId="{632E1C74-67EC-4193-91A1-10581743D1C0}">
      <dgm:prSet/>
      <dgm:spPr/>
      <dgm:t>
        <a:bodyPr/>
        <a:lstStyle/>
        <a:p>
          <a:endParaRPr lang="en-US"/>
        </a:p>
      </dgm:t>
    </dgm:pt>
    <dgm:pt modelId="{BCF9E2B0-52A4-4FA8-978B-24DEBB5DFD5C}" type="sibTrans" cxnId="{632E1C74-67EC-4193-91A1-10581743D1C0}">
      <dgm:prSet/>
      <dgm:spPr/>
      <dgm:t>
        <a:bodyPr/>
        <a:lstStyle/>
        <a:p>
          <a:endParaRPr lang="en-US"/>
        </a:p>
      </dgm:t>
    </dgm:pt>
    <dgm:pt modelId="{F5E5B2EE-BEDE-4B61-BF51-EBA43D56D94F}">
      <dgm:prSet/>
      <dgm:spPr/>
      <dgm:t>
        <a:bodyPr/>
        <a:lstStyle/>
        <a:p>
          <a:r>
            <a:rPr lang="en-US" dirty="0">
              <a:latin typeface="Times New Roman" panose="02020603050405020304" pitchFamily="18" charset="0"/>
              <a:cs typeface="Times New Roman" panose="02020603050405020304" pitchFamily="18" charset="0"/>
            </a:rPr>
            <a:t>The dependent variable (</a:t>
          </a:r>
          <a:r>
            <a:rPr lang="en-US" dirty="0">
              <a:latin typeface="Berlin Sans FB Demi" panose="020E0802020502020306" pitchFamily="34" charset="0"/>
              <a:cs typeface="Times New Roman" panose="02020603050405020304" pitchFamily="18" charset="0"/>
            </a:rPr>
            <a:t>Responding Variable</a:t>
          </a:r>
          <a:r>
            <a:rPr lang="en-US" dirty="0">
              <a:latin typeface="Times New Roman" panose="02020603050405020304" pitchFamily="18" charset="0"/>
              <a:cs typeface="Times New Roman" panose="02020603050405020304" pitchFamily="18" charset="0"/>
            </a:rPr>
            <a:t>)  is the observed. The dependent variable is the variable that is being measured in an experiment</a:t>
          </a:r>
        </a:p>
      </dgm:t>
    </dgm:pt>
    <dgm:pt modelId="{516C73B3-EF9F-4B96-B3C1-41B1A5AA9B4E}" type="parTrans" cxnId="{3D9F993F-AADC-4EFC-A9C2-147564C4E7F8}">
      <dgm:prSet/>
      <dgm:spPr/>
      <dgm:t>
        <a:bodyPr/>
        <a:lstStyle/>
        <a:p>
          <a:endParaRPr lang="en-US"/>
        </a:p>
      </dgm:t>
    </dgm:pt>
    <dgm:pt modelId="{92201FFB-A48B-4DED-B61F-DCCAB8D5D0C3}" type="sibTrans" cxnId="{3D9F993F-AADC-4EFC-A9C2-147564C4E7F8}">
      <dgm:prSet/>
      <dgm:spPr/>
      <dgm:t>
        <a:bodyPr/>
        <a:lstStyle/>
        <a:p>
          <a:endParaRPr lang="en-US"/>
        </a:p>
      </dgm:t>
    </dgm:pt>
    <dgm:pt modelId="{A13560D6-7FA4-4278-845D-600354F79B0E}" type="pres">
      <dgm:prSet presAssocID="{6403F918-0461-477C-BA1F-11C2AEA1A827}" presName="Name0" presStyleCnt="0">
        <dgm:presLayoutVars>
          <dgm:dir/>
          <dgm:animLvl val="lvl"/>
          <dgm:resizeHandles val="exact"/>
        </dgm:presLayoutVars>
      </dgm:prSet>
      <dgm:spPr/>
    </dgm:pt>
    <dgm:pt modelId="{58FBA606-8B60-4B71-B16F-312DD01552CC}" type="pres">
      <dgm:prSet presAssocID="{F5E5B2EE-BEDE-4B61-BF51-EBA43D56D94F}" presName="boxAndChildren" presStyleCnt="0"/>
      <dgm:spPr/>
    </dgm:pt>
    <dgm:pt modelId="{8A2201E4-6791-4BD8-A167-5F688DA62B3C}" type="pres">
      <dgm:prSet presAssocID="{F5E5B2EE-BEDE-4B61-BF51-EBA43D56D94F}" presName="parentTextBox" presStyleLbl="node1" presStyleIdx="0" presStyleCnt="2"/>
      <dgm:spPr/>
    </dgm:pt>
    <dgm:pt modelId="{53FF495C-FC76-4386-9A24-1916E9773A3E}" type="pres">
      <dgm:prSet presAssocID="{BCF9E2B0-52A4-4FA8-978B-24DEBB5DFD5C}" presName="sp" presStyleCnt="0"/>
      <dgm:spPr/>
    </dgm:pt>
    <dgm:pt modelId="{5A60BA3A-47CD-4860-8692-7B080F75183C}" type="pres">
      <dgm:prSet presAssocID="{2DC54F4D-D818-41DB-8A33-A472D83FBC2B}" presName="arrowAndChildren" presStyleCnt="0"/>
      <dgm:spPr/>
    </dgm:pt>
    <dgm:pt modelId="{675157F1-9940-4BBC-B7DC-ADD17646CEB8}" type="pres">
      <dgm:prSet presAssocID="{2DC54F4D-D818-41DB-8A33-A472D83FBC2B}" presName="parentTextArrow" presStyleLbl="node1" presStyleIdx="1" presStyleCnt="2"/>
      <dgm:spPr/>
    </dgm:pt>
  </dgm:ptLst>
  <dgm:cxnLst>
    <dgm:cxn modelId="{3D9F993F-AADC-4EFC-A9C2-147564C4E7F8}" srcId="{6403F918-0461-477C-BA1F-11C2AEA1A827}" destId="{F5E5B2EE-BEDE-4B61-BF51-EBA43D56D94F}" srcOrd="1" destOrd="0" parTransId="{516C73B3-EF9F-4B96-B3C1-41B1A5AA9B4E}" sibTransId="{92201FFB-A48B-4DED-B61F-DCCAB8D5D0C3}"/>
    <dgm:cxn modelId="{A5046F4A-EAC1-43FB-830B-A25A9A66DEA7}" type="presOf" srcId="{2DC54F4D-D818-41DB-8A33-A472D83FBC2B}" destId="{675157F1-9940-4BBC-B7DC-ADD17646CEB8}" srcOrd="0" destOrd="0" presId="urn:microsoft.com/office/officeart/2005/8/layout/process4"/>
    <dgm:cxn modelId="{632E1C74-67EC-4193-91A1-10581743D1C0}" srcId="{6403F918-0461-477C-BA1F-11C2AEA1A827}" destId="{2DC54F4D-D818-41DB-8A33-A472D83FBC2B}" srcOrd="0" destOrd="0" parTransId="{764504D9-069D-4FF4-8317-8967C01A8ECE}" sibTransId="{BCF9E2B0-52A4-4FA8-978B-24DEBB5DFD5C}"/>
    <dgm:cxn modelId="{3C0F2396-078E-49A2-AF7C-CBDA9416753B}" type="presOf" srcId="{F5E5B2EE-BEDE-4B61-BF51-EBA43D56D94F}" destId="{8A2201E4-6791-4BD8-A167-5F688DA62B3C}" srcOrd="0" destOrd="0" presId="urn:microsoft.com/office/officeart/2005/8/layout/process4"/>
    <dgm:cxn modelId="{B20654CA-467B-47F5-9A9E-1C5B9AC34AD3}" type="presOf" srcId="{6403F918-0461-477C-BA1F-11C2AEA1A827}" destId="{A13560D6-7FA4-4278-845D-600354F79B0E}" srcOrd="0" destOrd="0" presId="urn:microsoft.com/office/officeart/2005/8/layout/process4"/>
    <dgm:cxn modelId="{2CB0946C-F858-43D9-9B40-89200CADD019}" type="presParOf" srcId="{A13560D6-7FA4-4278-845D-600354F79B0E}" destId="{58FBA606-8B60-4B71-B16F-312DD01552CC}" srcOrd="0" destOrd="0" presId="urn:microsoft.com/office/officeart/2005/8/layout/process4"/>
    <dgm:cxn modelId="{AAC0BD6B-3734-4909-9B60-A6DCD768F1DF}" type="presParOf" srcId="{58FBA606-8B60-4B71-B16F-312DD01552CC}" destId="{8A2201E4-6791-4BD8-A167-5F688DA62B3C}" srcOrd="0" destOrd="0" presId="urn:microsoft.com/office/officeart/2005/8/layout/process4"/>
    <dgm:cxn modelId="{C206BBD8-57A9-4363-9976-A22A6DA1FEBA}" type="presParOf" srcId="{A13560D6-7FA4-4278-845D-600354F79B0E}" destId="{53FF495C-FC76-4386-9A24-1916E9773A3E}" srcOrd="1" destOrd="0" presId="urn:microsoft.com/office/officeart/2005/8/layout/process4"/>
    <dgm:cxn modelId="{ACF781D1-D96B-4AFC-A8CA-F40D4278E3D1}" type="presParOf" srcId="{A13560D6-7FA4-4278-845D-600354F79B0E}" destId="{5A60BA3A-47CD-4860-8692-7B080F75183C}" srcOrd="2" destOrd="0" presId="urn:microsoft.com/office/officeart/2005/8/layout/process4"/>
    <dgm:cxn modelId="{12105CC1-A357-48FD-AF0C-BD8AE79E375F}" type="presParOf" srcId="{5A60BA3A-47CD-4860-8692-7B080F75183C}" destId="{675157F1-9940-4BBC-B7DC-ADD17646CEB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201E4-6791-4BD8-A167-5F688DA62B3C}">
      <dsp:nvSpPr>
        <dsp:cNvPr id="0" name=""/>
        <dsp:cNvSpPr/>
      </dsp:nvSpPr>
      <dsp:spPr>
        <a:xfrm>
          <a:off x="0" y="3081379"/>
          <a:ext cx="4869656" cy="20217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Times New Roman" panose="02020603050405020304" pitchFamily="18" charset="0"/>
              <a:cs typeface="Times New Roman" panose="02020603050405020304" pitchFamily="18" charset="0"/>
            </a:rPr>
            <a:t>The dependent variable (</a:t>
          </a:r>
          <a:r>
            <a:rPr lang="en-US" sz="2500" kern="1200" dirty="0">
              <a:latin typeface="Berlin Sans FB Demi" panose="020E0802020502020306" pitchFamily="34" charset="0"/>
              <a:cs typeface="Times New Roman" panose="02020603050405020304" pitchFamily="18" charset="0"/>
            </a:rPr>
            <a:t>Responding Variable</a:t>
          </a:r>
          <a:r>
            <a:rPr lang="en-US" sz="2500" kern="1200" dirty="0">
              <a:latin typeface="Times New Roman" panose="02020603050405020304" pitchFamily="18" charset="0"/>
              <a:cs typeface="Times New Roman" panose="02020603050405020304" pitchFamily="18" charset="0"/>
            </a:rPr>
            <a:t>)  is the observed. The dependent variable is the variable that is being measured in an experiment</a:t>
          </a:r>
        </a:p>
      </dsp:txBody>
      <dsp:txXfrm>
        <a:off x="0" y="3081379"/>
        <a:ext cx="4869656" cy="2021718"/>
      </dsp:txXfrm>
    </dsp:sp>
    <dsp:sp modelId="{675157F1-9940-4BBC-B7DC-ADD17646CEB8}">
      <dsp:nvSpPr>
        <dsp:cNvPr id="0" name=""/>
        <dsp:cNvSpPr/>
      </dsp:nvSpPr>
      <dsp:spPr>
        <a:xfrm rot="10800000">
          <a:off x="0" y="2302"/>
          <a:ext cx="4869656" cy="310940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Times New Roman" panose="02020603050405020304" pitchFamily="18" charset="0"/>
              <a:cs typeface="Times New Roman" panose="02020603050405020304" pitchFamily="18" charset="0"/>
            </a:rPr>
            <a:t>The independent variable (</a:t>
          </a:r>
          <a:r>
            <a:rPr lang="en-US" sz="2500" kern="1200" dirty="0">
              <a:latin typeface="Berlin Sans FB Demi" panose="020E0802020502020306" pitchFamily="34" charset="0"/>
              <a:cs typeface="Times New Roman" panose="02020603050405020304" pitchFamily="18" charset="0"/>
            </a:rPr>
            <a:t>Manipulated Variable</a:t>
          </a:r>
          <a:r>
            <a:rPr lang="en-US" sz="2500" kern="1200" dirty="0">
              <a:latin typeface="Times New Roman" panose="02020603050405020304" pitchFamily="18" charset="0"/>
              <a:cs typeface="Times New Roman" panose="02020603050405020304" pitchFamily="18" charset="0"/>
            </a:rPr>
            <a:t>) is typically the variable representing the value being manipulated or changed.</a:t>
          </a:r>
        </a:p>
      </dsp:txBody>
      <dsp:txXfrm rot="10800000">
        <a:off x="0" y="2302"/>
        <a:ext cx="4869656" cy="202039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7A9512-8974-49D8-BF74-042549303634}" type="datetimeFigureOut">
              <a:rPr lang="en-US" smtClean="0"/>
              <a:t>9/14/2019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3163A9-EAA2-4CB2-8942-8546B3CCDD83}" type="slidenum">
              <a:rPr lang="en-US" smtClean="0"/>
              <a:t>‹#›</a:t>
            </a:fld>
            <a:endParaRPr lang="en-US"/>
          </a:p>
        </p:txBody>
      </p:sp>
    </p:spTree>
    <p:extLst>
      <p:ext uri="{BB962C8B-B14F-4D97-AF65-F5344CB8AC3E}">
        <p14:creationId xmlns:p14="http://schemas.microsoft.com/office/powerpoint/2010/main" val="3299193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163A9-EAA2-4CB2-8942-8546B3CCDD83}" type="slidenum">
              <a:rPr lang="en-US" smtClean="0"/>
              <a:t>31</a:t>
            </a:fld>
            <a:endParaRPr lang="en-US"/>
          </a:p>
        </p:txBody>
      </p:sp>
    </p:spTree>
    <p:extLst>
      <p:ext uri="{BB962C8B-B14F-4D97-AF65-F5344CB8AC3E}">
        <p14:creationId xmlns:p14="http://schemas.microsoft.com/office/powerpoint/2010/main" val="226904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27B732F-6FE4-4AF6-AA5B-F8BEB2EE9908}" type="datetime1">
              <a:rPr lang="en-US" smtClean="0"/>
              <a:t>9/14/2019</a:t>
            </a:fld>
            <a:endParaRPr lang="en-US"/>
          </a:p>
        </p:txBody>
      </p:sp>
      <p:sp>
        <p:nvSpPr>
          <p:cNvPr id="5" name="Footer Placeholder 4"/>
          <p:cNvSpPr>
            <a:spLocks noGrp="1"/>
          </p:cNvSpPr>
          <p:nvPr>
            <p:ph type="ftr" sz="quarter" idx="11"/>
          </p:nvPr>
        </p:nvSpPr>
        <p:spPr/>
        <p:txBody>
          <a:bodyPr/>
          <a:lstStyle/>
          <a:p>
            <a:r>
              <a:rPr lang="en-US"/>
              <a:t>Forensic Science - 2019</a:t>
            </a:r>
          </a:p>
        </p:txBody>
      </p:sp>
      <p:sp>
        <p:nvSpPr>
          <p:cNvPr id="6" name="Slide Number Placeholder 5"/>
          <p:cNvSpPr>
            <a:spLocks noGrp="1"/>
          </p:cNvSpPr>
          <p:nvPr>
            <p:ph type="sldNum" sz="quarter" idx="12"/>
          </p:nvPr>
        </p:nvSpPr>
        <p:spPr/>
        <p:txBody>
          <a:bodyPr/>
          <a:lstStyle/>
          <a:p>
            <a:fld id="{E29FD212-76D2-4CF4-B98A-0536D4556C78}" type="slidenum">
              <a:rPr lang="en-US" smtClean="0"/>
              <a:t>‹#›</a:t>
            </a:fld>
            <a:endParaRPr lang="en-US"/>
          </a:p>
        </p:txBody>
      </p:sp>
    </p:spTree>
    <p:extLst>
      <p:ext uri="{BB962C8B-B14F-4D97-AF65-F5344CB8AC3E}">
        <p14:creationId xmlns:p14="http://schemas.microsoft.com/office/powerpoint/2010/main" val="3208932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B8565B-377A-4616-89ED-975144533660}" type="datetime1">
              <a:rPr lang="en-US" smtClean="0"/>
              <a:t>9/14/2019</a:t>
            </a:fld>
            <a:endParaRPr lang="en-US"/>
          </a:p>
        </p:txBody>
      </p:sp>
      <p:sp>
        <p:nvSpPr>
          <p:cNvPr id="5" name="Footer Placeholder 4"/>
          <p:cNvSpPr>
            <a:spLocks noGrp="1"/>
          </p:cNvSpPr>
          <p:nvPr>
            <p:ph type="ftr" sz="quarter" idx="11"/>
          </p:nvPr>
        </p:nvSpPr>
        <p:spPr/>
        <p:txBody>
          <a:bodyPr/>
          <a:lstStyle/>
          <a:p>
            <a:r>
              <a:rPr lang="en-US"/>
              <a:t>Forensic Science - 2019</a:t>
            </a:r>
          </a:p>
        </p:txBody>
      </p:sp>
      <p:sp>
        <p:nvSpPr>
          <p:cNvPr id="6" name="Slide Number Placeholder 5"/>
          <p:cNvSpPr>
            <a:spLocks noGrp="1"/>
          </p:cNvSpPr>
          <p:nvPr>
            <p:ph type="sldNum" sz="quarter" idx="12"/>
          </p:nvPr>
        </p:nvSpPr>
        <p:spPr/>
        <p:txBody>
          <a:bodyPr/>
          <a:lstStyle/>
          <a:p>
            <a:fld id="{E29FD212-76D2-4CF4-B98A-0536D4556C78}" type="slidenum">
              <a:rPr lang="en-US" smtClean="0"/>
              <a:t>‹#›</a:t>
            </a:fld>
            <a:endParaRPr lang="en-US"/>
          </a:p>
        </p:txBody>
      </p:sp>
    </p:spTree>
    <p:extLst>
      <p:ext uri="{BB962C8B-B14F-4D97-AF65-F5344CB8AC3E}">
        <p14:creationId xmlns:p14="http://schemas.microsoft.com/office/powerpoint/2010/main" val="4005402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3F60D7-7E6D-4A7C-81D7-1539F4F91D0E}" type="datetime1">
              <a:rPr lang="en-US" smtClean="0"/>
              <a:t>9/14/2019</a:t>
            </a:fld>
            <a:endParaRPr lang="en-US"/>
          </a:p>
        </p:txBody>
      </p:sp>
      <p:sp>
        <p:nvSpPr>
          <p:cNvPr id="5" name="Footer Placeholder 4"/>
          <p:cNvSpPr>
            <a:spLocks noGrp="1"/>
          </p:cNvSpPr>
          <p:nvPr>
            <p:ph type="ftr" sz="quarter" idx="11"/>
          </p:nvPr>
        </p:nvSpPr>
        <p:spPr/>
        <p:txBody>
          <a:bodyPr/>
          <a:lstStyle/>
          <a:p>
            <a:r>
              <a:rPr lang="en-US"/>
              <a:t>Forensic Science - 2019</a:t>
            </a:r>
          </a:p>
        </p:txBody>
      </p:sp>
      <p:sp>
        <p:nvSpPr>
          <p:cNvPr id="6" name="Slide Number Placeholder 5"/>
          <p:cNvSpPr>
            <a:spLocks noGrp="1"/>
          </p:cNvSpPr>
          <p:nvPr>
            <p:ph type="sldNum" sz="quarter" idx="12"/>
          </p:nvPr>
        </p:nvSpPr>
        <p:spPr/>
        <p:txBody>
          <a:bodyPr/>
          <a:lstStyle/>
          <a:p>
            <a:fld id="{E29FD212-76D2-4CF4-B98A-0536D4556C78}" type="slidenum">
              <a:rPr lang="en-US" smtClean="0"/>
              <a:t>‹#›</a:t>
            </a:fld>
            <a:endParaRPr lang="en-US"/>
          </a:p>
        </p:txBody>
      </p:sp>
    </p:spTree>
    <p:extLst>
      <p:ext uri="{BB962C8B-B14F-4D97-AF65-F5344CB8AC3E}">
        <p14:creationId xmlns:p14="http://schemas.microsoft.com/office/powerpoint/2010/main" val="3211297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F92BB1-4955-4F43-997B-6C99858E97A4}" type="datetime1">
              <a:rPr lang="en-US" smtClean="0"/>
              <a:t>9/14/2019</a:t>
            </a:fld>
            <a:endParaRPr lang="en-US" dirty="0"/>
          </a:p>
        </p:txBody>
      </p:sp>
      <p:sp>
        <p:nvSpPr>
          <p:cNvPr id="5" name="Footer Placeholder 4"/>
          <p:cNvSpPr>
            <a:spLocks noGrp="1"/>
          </p:cNvSpPr>
          <p:nvPr>
            <p:ph type="ftr" sz="quarter" idx="11"/>
          </p:nvPr>
        </p:nvSpPr>
        <p:spPr/>
        <p:txBody>
          <a:bodyPr/>
          <a:lstStyle/>
          <a:p>
            <a:r>
              <a:rPr lang="en-US"/>
              <a:t>Forensic Science - 2019</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4229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CFF35B-6375-4EF1-A45A-A69852007CD8}" type="datetime1">
              <a:rPr lang="en-US" smtClean="0"/>
              <a:t>9/14/2019</a:t>
            </a:fld>
            <a:endParaRPr lang="en-US"/>
          </a:p>
        </p:txBody>
      </p:sp>
      <p:sp>
        <p:nvSpPr>
          <p:cNvPr id="5" name="Footer Placeholder 4"/>
          <p:cNvSpPr>
            <a:spLocks noGrp="1"/>
          </p:cNvSpPr>
          <p:nvPr>
            <p:ph type="ftr" sz="quarter" idx="11"/>
          </p:nvPr>
        </p:nvSpPr>
        <p:spPr/>
        <p:txBody>
          <a:bodyPr/>
          <a:lstStyle/>
          <a:p>
            <a:r>
              <a:rPr lang="en-US"/>
              <a:t>Forensic Science - 2019</a:t>
            </a:r>
          </a:p>
        </p:txBody>
      </p:sp>
      <p:sp>
        <p:nvSpPr>
          <p:cNvPr id="6" name="Slide Number Placeholder 5"/>
          <p:cNvSpPr>
            <a:spLocks noGrp="1"/>
          </p:cNvSpPr>
          <p:nvPr>
            <p:ph type="sldNum" sz="quarter" idx="12"/>
          </p:nvPr>
        </p:nvSpPr>
        <p:spPr/>
        <p:txBody>
          <a:bodyPr/>
          <a:lstStyle/>
          <a:p>
            <a:fld id="{E29FD212-76D2-4CF4-B98A-0536D4556C78}" type="slidenum">
              <a:rPr lang="en-US" smtClean="0"/>
              <a:t>‹#›</a:t>
            </a:fld>
            <a:endParaRPr lang="en-US"/>
          </a:p>
        </p:txBody>
      </p:sp>
    </p:spTree>
    <p:extLst>
      <p:ext uri="{BB962C8B-B14F-4D97-AF65-F5344CB8AC3E}">
        <p14:creationId xmlns:p14="http://schemas.microsoft.com/office/powerpoint/2010/main" val="2558738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E7065F-3C22-4F35-B374-F7A59FD98A75}" type="datetime1">
              <a:rPr lang="en-US" smtClean="0"/>
              <a:t>9/14/2019</a:t>
            </a:fld>
            <a:endParaRPr lang="en-US"/>
          </a:p>
        </p:txBody>
      </p:sp>
      <p:sp>
        <p:nvSpPr>
          <p:cNvPr id="5" name="Footer Placeholder 4"/>
          <p:cNvSpPr>
            <a:spLocks noGrp="1"/>
          </p:cNvSpPr>
          <p:nvPr>
            <p:ph type="ftr" sz="quarter" idx="11"/>
          </p:nvPr>
        </p:nvSpPr>
        <p:spPr/>
        <p:txBody>
          <a:bodyPr/>
          <a:lstStyle/>
          <a:p>
            <a:r>
              <a:rPr lang="en-US"/>
              <a:t>Forensic Science - 2019</a:t>
            </a:r>
          </a:p>
        </p:txBody>
      </p:sp>
      <p:sp>
        <p:nvSpPr>
          <p:cNvPr id="6" name="Slide Number Placeholder 5"/>
          <p:cNvSpPr>
            <a:spLocks noGrp="1"/>
          </p:cNvSpPr>
          <p:nvPr>
            <p:ph type="sldNum" sz="quarter" idx="12"/>
          </p:nvPr>
        </p:nvSpPr>
        <p:spPr/>
        <p:txBody>
          <a:bodyPr/>
          <a:lstStyle/>
          <a:p>
            <a:fld id="{E29FD212-76D2-4CF4-B98A-0536D4556C78}" type="slidenum">
              <a:rPr lang="en-US" smtClean="0"/>
              <a:t>‹#›</a:t>
            </a:fld>
            <a:endParaRPr lang="en-US"/>
          </a:p>
        </p:txBody>
      </p:sp>
    </p:spTree>
    <p:extLst>
      <p:ext uri="{BB962C8B-B14F-4D97-AF65-F5344CB8AC3E}">
        <p14:creationId xmlns:p14="http://schemas.microsoft.com/office/powerpoint/2010/main" val="2296848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C9EDDB-1E2E-42F9-98E4-CD79713B1B50}" type="datetime1">
              <a:rPr lang="en-US" smtClean="0"/>
              <a:t>9/14/2019</a:t>
            </a:fld>
            <a:endParaRPr lang="en-US"/>
          </a:p>
        </p:txBody>
      </p:sp>
      <p:sp>
        <p:nvSpPr>
          <p:cNvPr id="6" name="Footer Placeholder 5"/>
          <p:cNvSpPr>
            <a:spLocks noGrp="1"/>
          </p:cNvSpPr>
          <p:nvPr>
            <p:ph type="ftr" sz="quarter" idx="11"/>
          </p:nvPr>
        </p:nvSpPr>
        <p:spPr/>
        <p:txBody>
          <a:bodyPr/>
          <a:lstStyle/>
          <a:p>
            <a:r>
              <a:rPr lang="en-US"/>
              <a:t>Forensic Science - 2019</a:t>
            </a:r>
          </a:p>
        </p:txBody>
      </p:sp>
      <p:sp>
        <p:nvSpPr>
          <p:cNvPr id="7" name="Slide Number Placeholder 6"/>
          <p:cNvSpPr>
            <a:spLocks noGrp="1"/>
          </p:cNvSpPr>
          <p:nvPr>
            <p:ph type="sldNum" sz="quarter" idx="12"/>
          </p:nvPr>
        </p:nvSpPr>
        <p:spPr/>
        <p:txBody>
          <a:bodyPr/>
          <a:lstStyle/>
          <a:p>
            <a:fld id="{E29FD212-76D2-4CF4-B98A-0536D4556C78}" type="slidenum">
              <a:rPr lang="en-US" smtClean="0"/>
              <a:t>‹#›</a:t>
            </a:fld>
            <a:endParaRPr lang="en-US"/>
          </a:p>
        </p:txBody>
      </p:sp>
    </p:spTree>
    <p:extLst>
      <p:ext uri="{BB962C8B-B14F-4D97-AF65-F5344CB8AC3E}">
        <p14:creationId xmlns:p14="http://schemas.microsoft.com/office/powerpoint/2010/main" val="118967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4615B9-68C6-452A-AFAC-B36152327D53}" type="datetime1">
              <a:rPr lang="en-US" smtClean="0"/>
              <a:t>9/14/2019</a:t>
            </a:fld>
            <a:endParaRPr lang="en-US"/>
          </a:p>
        </p:txBody>
      </p:sp>
      <p:sp>
        <p:nvSpPr>
          <p:cNvPr id="8" name="Footer Placeholder 7"/>
          <p:cNvSpPr>
            <a:spLocks noGrp="1"/>
          </p:cNvSpPr>
          <p:nvPr>
            <p:ph type="ftr" sz="quarter" idx="11"/>
          </p:nvPr>
        </p:nvSpPr>
        <p:spPr/>
        <p:txBody>
          <a:bodyPr/>
          <a:lstStyle/>
          <a:p>
            <a:r>
              <a:rPr lang="en-US"/>
              <a:t>Forensic Science - 2019</a:t>
            </a:r>
          </a:p>
        </p:txBody>
      </p:sp>
      <p:sp>
        <p:nvSpPr>
          <p:cNvPr id="9" name="Slide Number Placeholder 8"/>
          <p:cNvSpPr>
            <a:spLocks noGrp="1"/>
          </p:cNvSpPr>
          <p:nvPr>
            <p:ph type="sldNum" sz="quarter" idx="12"/>
          </p:nvPr>
        </p:nvSpPr>
        <p:spPr/>
        <p:txBody>
          <a:bodyPr/>
          <a:lstStyle/>
          <a:p>
            <a:fld id="{E29FD212-76D2-4CF4-B98A-0536D4556C78}" type="slidenum">
              <a:rPr lang="en-US" smtClean="0"/>
              <a:t>‹#›</a:t>
            </a:fld>
            <a:endParaRPr lang="en-US"/>
          </a:p>
        </p:txBody>
      </p:sp>
    </p:spTree>
    <p:extLst>
      <p:ext uri="{BB962C8B-B14F-4D97-AF65-F5344CB8AC3E}">
        <p14:creationId xmlns:p14="http://schemas.microsoft.com/office/powerpoint/2010/main" val="2810686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57B180-4317-46A9-8E64-0AB0659361C4}" type="datetime1">
              <a:rPr lang="en-US" smtClean="0"/>
              <a:t>9/14/2019</a:t>
            </a:fld>
            <a:endParaRPr lang="en-US"/>
          </a:p>
        </p:txBody>
      </p:sp>
      <p:sp>
        <p:nvSpPr>
          <p:cNvPr id="4" name="Footer Placeholder 3"/>
          <p:cNvSpPr>
            <a:spLocks noGrp="1"/>
          </p:cNvSpPr>
          <p:nvPr>
            <p:ph type="ftr" sz="quarter" idx="11"/>
          </p:nvPr>
        </p:nvSpPr>
        <p:spPr/>
        <p:txBody>
          <a:bodyPr/>
          <a:lstStyle/>
          <a:p>
            <a:r>
              <a:rPr lang="en-US"/>
              <a:t>Forensic Science - 2019</a:t>
            </a:r>
          </a:p>
        </p:txBody>
      </p:sp>
      <p:sp>
        <p:nvSpPr>
          <p:cNvPr id="5" name="Slide Number Placeholder 4"/>
          <p:cNvSpPr>
            <a:spLocks noGrp="1"/>
          </p:cNvSpPr>
          <p:nvPr>
            <p:ph type="sldNum" sz="quarter" idx="12"/>
          </p:nvPr>
        </p:nvSpPr>
        <p:spPr/>
        <p:txBody>
          <a:bodyPr/>
          <a:lstStyle/>
          <a:p>
            <a:fld id="{E29FD212-76D2-4CF4-B98A-0536D4556C78}" type="slidenum">
              <a:rPr lang="en-US" smtClean="0"/>
              <a:t>‹#›</a:t>
            </a:fld>
            <a:endParaRPr lang="en-US"/>
          </a:p>
        </p:txBody>
      </p:sp>
    </p:spTree>
    <p:extLst>
      <p:ext uri="{BB962C8B-B14F-4D97-AF65-F5344CB8AC3E}">
        <p14:creationId xmlns:p14="http://schemas.microsoft.com/office/powerpoint/2010/main" val="770222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D41FF-24A7-4F35-8239-BF1A431A05EA}" type="datetime1">
              <a:rPr lang="en-US" smtClean="0"/>
              <a:t>9/14/2019</a:t>
            </a:fld>
            <a:endParaRPr lang="en-US"/>
          </a:p>
        </p:txBody>
      </p:sp>
      <p:sp>
        <p:nvSpPr>
          <p:cNvPr id="3" name="Footer Placeholder 2"/>
          <p:cNvSpPr>
            <a:spLocks noGrp="1"/>
          </p:cNvSpPr>
          <p:nvPr>
            <p:ph type="ftr" sz="quarter" idx="11"/>
          </p:nvPr>
        </p:nvSpPr>
        <p:spPr/>
        <p:txBody>
          <a:bodyPr/>
          <a:lstStyle/>
          <a:p>
            <a:r>
              <a:rPr lang="en-US"/>
              <a:t>Forensic Science - 2019</a:t>
            </a:r>
          </a:p>
        </p:txBody>
      </p:sp>
      <p:sp>
        <p:nvSpPr>
          <p:cNvPr id="4" name="Slide Number Placeholder 3"/>
          <p:cNvSpPr>
            <a:spLocks noGrp="1"/>
          </p:cNvSpPr>
          <p:nvPr>
            <p:ph type="sldNum" sz="quarter" idx="12"/>
          </p:nvPr>
        </p:nvSpPr>
        <p:spPr/>
        <p:txBody>
          <a:bodyPr/>
          <a:lstStyle/>
          <a:p>
            <a:fld id="{E29FD212-76D2-4CF4-B98A-0536D4556C78}" type="slidenum">
              <a:rPr lang="en-US" smtClean="0"/>
              <a:t>‹#›</a:t>
            </a:fld>
            <a:endParaRPr lang="en-US"/>
          </a:p>
        </p:txBody>
      </p:sp>
    </p:spTree>
    <p:extLst>
      <p:ext uri="{BB962C8B-B14F-4D97-AF65-F5344CB8AC3E}">
        <p14:creationId xmlns:p14="http://schemas.microsoft.com/office/powerpoint/2010/main" val="2970687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AF7808-3BA1-472F-AE62-237BD8D8E25A}" type="datetime1">
              <a:rPr lang="en-US" smtClean="0"/>
              <a:t>9/14/2019</a:t>
            </a:fld>
            <a:endParaRPr lang="en-US"/>
          </a:p>
        </p:txBody>
      </p:sp>
      <p:sp>
        <p:nvSpPr>
          <p:cNvPr id="6" name="Footer Placeholder 5"/>
          <p:cNvSpPr>
            <a:spLocks noGrp="1"/>
          </p:cNvSpPr>
          <p:nvPr>
            <p:ph type="ftr" sz="quarter" idx="11"/>
          </p:nvPr>
        </p:nvSpPr>
        <p:spPr/>
        <p:txBody>
          <a:bodyPr/>
          <a:lstStyle/>
          <a:p>
            <a:r>
              <a:rPr lang="en-US"/>
              <a:t>Forensic Science - 2019</a:t>
            </a:r>
          </a:p>
        </p:txBody>
      </p:sp>
      <p:sp>
        <p:nvSpPr>
          <p:cNvPr id="7" name="Slide Number Placeholder 6"/>
          <p:cNvSpPr>
            <a:spLocks noGrp="1"/>
          </p:cNvSpPr>
          <p:nvPr>
            <p:ph type="sldNum" sz="quarter" idx="12"/>
          </p:nvPr>
        </p:nvSpPr>
        <p:spPr/>
        <p:txBody>
          <a:bodyPr/>
          <a:lstStyle/>
          <a:p>
            <a:fld id="{E29FD212-76D2-4CF4-B98A-0536D4556C78}" type="slidenum">
              <a:rPr lang="en-US" smtClean="0"/>
              <a:t>‹#›</a:t>
            </a:fld>
            <a:endParaRPr lang="en-US"/>
          </a:p>
        </p:txBody>
      </p:sp>
    </p:spTree>
    <p:extLst>
      <p:ext uri="{BB962C8B-B14F-4D97-AF65-F5344CB8AC3E}">
        <p14:creationId xmlns:p14="http://schemas.microsoft.com/office/powerpoint/2010/main" val="1587241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8B3B0A-C522-4B98-8F0B-021741D238A7}" type="datetime1">
              <a:rPr lang="en-US" smtClean="0"/>
              <a:t>9/14/2019</a:t>
            </a:fld>
            <a:endParaRPr lang="en-US"/>
          </a:p>
        </p:txBody>
      </p:sp>
      <p:sp>
        <p:nvSpPr>
          <p:cNvPr id="6" name="Footer Placeholder 5"/>
          <p:cNvSpPr>
            <a:spLocks noGrp="1"/>
          </p:cNvSpPr>
          <p:nvPr>
            <p:ph type="ftr" sz="quarter" idx="11"/>
          </p:nvPr>
        </p:nvSpPr>
        <p:spPr/>
        <p:txBody>
          <a:bodyPr/>
          <a:lstStyle/>
          <a:p>
            <a:r>
              <a:rPr lang="en-US"/>
              <a:t>Forensic Science - 2019</a:t>
            </a:r>
          </a:p>
        </p:txBody>
      </p:sp>
      <p:sp>
        <p:nvSpPr>
          <p:cNvPr id="7" name="Slide Number Placeholder 6"/>
          <p:cNvSpPr>
            <a:spLocks noGrp="1"/>
          </p:cNvSpPr>
          <p:nvPr>
            <p:ph type="sldNum" sz="quarter" idx="12"/>
          </p:nvPr>
        </p:nvSpPr>
        <p:spPr/>
        <p:txBody>
          <a:bodyPr/>
          <a:lstStyle/>
          <a:p>
            <a:fld id="{E29FD212-76D2-4CF4-B98A-0536D4556C78}" type="slidenum">
              <a:rPr lang="en-US" smtClean="0"/>
              <a:t>‹#›</a:t>
            </a:fld>
            <a:endParaRPr lang="en-US"/>
          </a:p>
        </p:txBody>
      </p:sp>
    </p:spTree>
    <p:extLst>
      <p:ext uri="{BB962C8B-B14F-4D97-AF65-F5344CB8AC3E}">
        <p14:creationId xmlns:p14="http://schemas.microsoft.com/office/powerpoint/2010/main" val="2420571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A30C12-01F5-4F8E-8FA8-D1E559E17D62}" type="datetime1">
              <a:rPr lang="en-US" smtClean="0"/>
              <a:t>9/14/2019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Forensic Science - 2019</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9FD212-76D2-4CF4-B98A-0536D4556C78}" type="slidenum">
              <a:rPr lang="en-US" smtClean="0"/>
              <a:t>‹#›</a:t>
            </a:fld>
            <a:endParaRPr lang="en-US"/>
          </a:p>
        </p:txBody>
      </p:sp>
    </p:spTree>
    <p:extLst>
      <p:ext uri="{BB962C8B-B14F-4D97-AF65-F5344CB8AC3E}">
        <p14:creationId xmlns:p14="http://schemas.microsoft.com/office/powerpoint/2010/main" val="1548685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en.wikipedia.org/wiki/File:Forensic_Investigators_LOGO.png" TargetMode="External"/><Relationship Id="rId7" Type="http://schemas.openxmlformats.org/officeDocument/2006/relationships/hyperlink" Target="https://pixabay.com/en/fingerprint-forensics-finger-160979/"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pxhere.com/en/photo/772978" TargetMode="External"/><Relationship Id="rId4" Type="http://schemas.openxmlformats.org/officeDocument/2006/relationships/image" Target="../media/image2.jpeg"/><Relationship Id="rId9" Type="http://schemas.openxmlformats.org/officeDocument/2006/relationships/hyperlink" Target="http://earthsbirthday.org/home/observe-describe-draw"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hyperlink" Target="http://centralinnocence.wikispaces.com/Eyewitness+Identification+2011-4" TargetMode="External"/><Relationship Id="rId2" Type="http://schemas.openxmlformats.org/officeDocument/2006/relationships/image" Target="../media/image25.jpg&amp;ehk=0uoSk2Wkqtgi1pFdEhNVyA&amp;r=0&amp;pid=OfficeInsert"/><Relationship Id="rId1" Type="http://schemas.openxmlformats.org/officeDocument/2006/relationships/slideLayout" Target="../slideLayouts/slideLayout12.xml"/><Relationship Id="rId4" Type="http://schemas.openxmlformats.org/officeDocument/2006/relationships/hyperlink" Target="https://en.wikipedia.org/wiki/Sens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video" Target="https://www.youtube.com/embed/SuVyi69OCQw?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https://www.maxpixel.net/Discovery-Current-Crime-Crime-Scene-Investigations-1661910" TargetMode="External"/><Relationship Id="rId5" Type="http://schemas.openxmlformats.org/officeDocument/2006/relationships/image" Target="../media/image35.jpeg"/><Relationship Id="rId4" Type="http://schemas.openxmlformats.org/officeDocument/2006/relationships/hyperlink" Target="http://www.publicdomainpictures.net/view-image.php?image=23401&amp;picture=detective-ace-at-your-service-maa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hyperlink" Target="https://en.wikipedia.org/wiki/Forensic_Investigators"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colbycriminaljustice.wikidot.com/criminal-investigations-2015-2016"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leadinglearner.me/2014/01/11/outstandingin10plus10-mid-year-report/" TargetMode="External"/><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hyperlink" Target="http://2012books.lardbucket.org/books/sociological-inquiry-principles-qualitative-and-quantitative-methods/s05-03-inductive-or-deductive-two-dif.html" TargetMode="External"/><Relationship Id="rId4" Type="http://schemas.openxmlformats.org/officeDocument/2006/relationships/image" Target="../media/image39.jpg"/></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6.xml"/><Relationship Id="rId1" Type="http://schemas.openxmlformats.org/officeDocument/2006/relationships/video" Target="https://www.youtube.com/embed/pkB38ez4DPM?feature=oembed"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colbycriminaljustice.wikidot.com/2012-victimology" TargetMode="External"/><Relationship Id="rId2" Type="http://schemas.openxmlformats.org/officeDocument/2006/relationships/image" Target="../media/image41.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southowdom.wikispaces.com/Geology+2013" TargetMode="External"/><Relationship Id="rId2" Type="http://schemas.openxmlformats.org/officeDocument/2006/relationships/image" Target="../media/image44.jpg&amp;ehk=4EgJffCdZ927C2TlXtQn4g&amp;r=0&amp;pid=OfficeInsert"/><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g&amp;ehk=4EgJffCdZ927C2TlXtQn4g&amp;r=0&amp;pid=OfficeInsert"/><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Evidence" TargetMode="External"/><Relationship Id="rId3" Type="http://schemas.openxmlformats.org/officeDocument/2006/relationships/hyperlink" Target="https://en.wikipedia.org/wiki/Criminal_law" TargetMode="External"/><Relationship Id="rId7" Type="http://schemas.openxmlformats.org/officeDocument/2006/relationships/hyperlink" Target="https://en.wikipedia.org/wiki/Criminal_procedure" TargetMode="External"/><Relationship Id="rId2" Type="http://schemas.openxmlformats.org/officeDocument/2006/relationships/hyperlink" Target="https://en.wikipedia.org/wiki/Science" TargetMode="External"/><Relationship Id="rId1" Type="http://schemas.openxmlformats.org/officeDocument/2006/relationships/slideLayout" Target="../slideLayouts/slideLayout2.xml"/><Relationship Id="rId6" Type="http://schemas.openxmlformats.org/officeDocument/2006/relationships/hyperlink" Target="https://en.wikipedia.org/wiki/Admissible_evidence" TargetMode="External"/><Relationship Id="rId5" Type="http://schemas.openxmlformats.org/officeDocument/2006/relationships/hyperlink" Target="https://en.wikipedia.org/wiki/Criminal_investigation" TargetMode="External"/><Relationship Id="rId10" Type="http://schemas.openxmlformats.org/officeDocument/2006/relationships/hyperlink" Target="http://colbycriminaljustice.wikidot.com/deleted:forensic-sciences" TargetMode="External"/><Relationship Id="rId4" Type="http://schemas.openxmlformats.org/officeDocument/2006/relationships/hyperlink" Target="https://en.wikipedia.org/wiki/Civil_law_(legal_system)" TargetMode="External"/><Relationship Id="rId9" Type="http://schemas.openxmlformats.org/officeDocument/2006/relationships/image" Target="../media/image9.jpg"/></Relationships>
</file>

<file path=ppt/slides/_rels/slide3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3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publicdomainpictures.net/view-image.php?image=194678&amp;picture=orange-fruit-clementines" TargetMode="External"/><Relationship Id="rId7" Type="http://schemas.openxmlformats.org/officeDocument/2006/relationships/hyperlink" Target="https://en.wikipedia.org/wiki/File:Orange_and_cross_section.jpg" TargetMode="External"/><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hyperlink" Target="https://www.pexels.com/photo/citrus-fruit-food-fruit-oranges-207085/" TargetMode="External"/><Relationship Id="rId4" Type="http://schemas.openxmlformats.org/officeDocument/2006/relationships/image" Target="../media/image51.jpeg"/></Relationships>
</file>

<file path=ppt/slides/_rels/slide33.xml.rels><?xml version="1.0" encoding="UTF-8" standalone="yes"?>
<Relationships xmlns="http://schemas.openxmlformats.org/package/2006/relationships"><Relationship Id="rId3" Type="http://schemas.openxmlformats.org/officeDocument/2006/relationships/hyperlink" Target="http://whatislove-2010.blogspot.com/2011/08/facts-not-fiction.html" TargetMode="External"/><Relationship Id="rId2" Type="http://schemas.openxmlformats.org/officeDocument/2006/relationships/image" Target="../media/image53.jpg"/><Relationship Id="rId1" Type="http://schemas.openxmlformats.org/officeDocument/2006/relationships/slideLayout" Target="../slideLayouts/slideLayout12.xml"/><Relationship Id="rId5" Type="http://schemas.openxmlformats.org/officeDocument/2006/relationships/hyperlink" Target="https://fabiusmaximus.com/2015/09/25/martin-van-creveld-looks-at-the-propaganda-fog-the-covers-modern-war/" TargetMode="External"/><Relationship Id="rId4" Type="http://schemas.openxmlformats.org/officeDocument/2006/relationships/image" Target="../media/image54.jpg"/></Relationships>
</file>

<file path=ppt/slides/_rels/slide34.xml.rels><?xml version="1.0" encoding="UTF-8" standalone="yes"?>
<Relationships xmlns="http://schemas.openxmlformats.org/package/2006/relationships"><Relationship Id="rId3" Type="http://schemas.openxmlformats.org/officeDocument/2006/relationships/hyperlink" Target="http://theconversation.com/what-this-photograph-might-tell-investigators-about-what-really-happened-to-mh17-29560" TargetMode="External"/><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hyperlink" Target="https://www.flickr.com/photos/westmidlandspolice/6773972020/" TargetMode="External"/><Relationship Id="rId4" Type="http://schemas.openxmlformats.org/officeDocument/2006/relationships/image" Target="../media/image56.jpg"/></Relationships>
</file>

<file path=ppt/slides/_rels/slide35.xml.rels><?xml version="1.0" encoding="UTF-8" standalone="yes"?>
<Relationships xmlns="http://schemas.openxmlformats.org/package/2006/relationships"><Relationship Id="rId3" Type="http://schemas.openxmlformats.org/officeDocument/2006/relationships/hyperlink" Target="https://southowdom.wikispaces.com/Geology+2013" TargetMode="External"/><Relationship Id="rId2" Type="http://schemas.openxmlformats.org/officeDocument/2006/relationships/image" Target="../media/image44.jpg&amp;ehk=4EgJffCdZ927C2TlXtQn4g&amp;r=0&amp;pid=OfficeInsert"/><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6.xml"/><Relationship Id="rId1" Type="http://schemas.openxmlformats.org/officeDocument/2006/relationships/video" Target="https://www.youtube.com/embed/Ahg6qcgoay4"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themichaelteaching.com/tcard/observation-35/" TargetMode="External"/><Relationship Id="rId2" Type="http://schemas.openxmlformats.org/officeDocument/2006/relationships/image" Target="../media/image59.jpg&amp;ehk=oIxJTmAA47uK9QlMNY5ixw&amp;r=0&amp;pid=OfficeInsert"/><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6.xml"/><Relationship Id="rId1" Type="http://schemas.openxmlformats.org/officeDocument/2006/relationships/video" Target="https://www.youtube.com/embed/D5sk504Yc94"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hyperlink" Target="https://gavinpublishers.com/journals/archive/forensic-studies-ISSN-2577-1523" TargetMode="External"/><Relationship Id="rId5" Type="http://schemas.openxmlformats.org/officeDocument/2006/relationships/image" Target="../media/image63.jpeg"/><Relationship Id="rId4" Type="http://schemas.openxmlformats.org/officeDocument/2006/relationships/hyperlink" Target="http://www.irjcm.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6.xml"/><Relationship Id="rId1" Type="http://schemas.openxmlformats.org/officeDocument/2006/relationships/video" Target="https://www.youtube.com/embed/h3-Pj-zbEq8"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pixabay.com/en/fingerprint-touch-crime-criminal-150159/" TargetMode="External"/><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hyperlink" Target="https://asacredrebel.wordpress.com/2014/08/02/seek-3/" TargetMode="External"/><Relationship Id="rId4" Type="http://schemas.openxmlformats.org/officeDocument/2006/relationships/image" Target="../media/image65.jpeg"/></Relationships>
</file>

<file path=ppt/slides/_rels/slide41.xml.rels><?xml version="1.0" encoding="UTF-8" standalone="yes"?>
<Relationships xmlns="http://schemas.openxmlformats.org/package/2006/relationships"><Relationship Id="rId3" Type="http://schemas.openxmlformats.org/officeDocument/2006/relationships/hyperlink" Target="http://nobaproject.com/modules/eyewitness-testimony-and-memory-biases" TargetMode="External"/><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Layout" Target="../slideLayouts/slideLayout6.xml"/><Relationship Id="rId1" Type="http://schemas.openxmlformats.org/officeDocument/2006/relationships/video" Target="https://www.youtube.com/embed/a43pJhQFjD4"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propublica.org/atpropublica/hell-and-high-water-wins-the-knight-risser-prize-for-environmental-journalism" TargetMode="External"/><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www.dvidshub.net/image/274648/csi-iraq-evidence-collection-course-helps-ips-close-cases" TargetMode="External"/><Relationship Id="rId5" Type="http://schemas.openxmlformats.org/officeDocument/2006/relationships/image" Target="../media/image13.jpeg"/><Relationship Id="rId4" Type="http://schemas.openxmlformats.org/officeDocument/2006/relationships/hyperlink" Target="https://commons.wikimedia.org/wiki/File:FBI_Evidence_Response_Team_2.jp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vimeo.com/88266897" TargetMode="Externa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hyperlink" Target="https://www.techzim.co.zw/2014/01/aibst-brings-forensic-science-and-dna-testing-to-zimbabwe/" TargetMode="External"/><Relationship Id="rId5" Type="http://schemas.openxmlformats.org/officeDocument/2006/relationships/image" Target="../media/image16.jpg"/><Relationship Id="rId4" Type="http://schemas.openxmlformats.org/officeDocument/2006/relationships/hyperlink" Target="http://dictionary.reference.com/browse/predicti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versity.org/wiki/Forensics" TargetMode="External"/><Relationship Id="rId7" Type="http://schemas.openxmlformats.org/officeDocument/2006/relationships/hyperlink" Target="http://www.nagpurtoday.in/a-career-in-forensics" TargetMode="External"/><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hyperlink" Target="http://theconversation.com/footwear-forensics-device-could-catch-criminals-who-put-a-foot-wrong-54984" TargetMode="Externa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7F525-F710-4135-ACE9-1EA3C272CCD8}"/>
              </a:ext>
            </a:extLst>
          </p:cNvPr>
          <p:cNvSpPr>
            <a:spLocks noGrp="1"/>
          </p:cNvSpPr>
          <p:nvPr>
            <p:ph type="ctrTitle"/>
          </p:nvPr>
        </p:nvSpPr>
        <p:spPr>
          <a:xfrm>
            <a:off x="3766365" y="4004732"/>
            <a:ext cx="4848966" cy="1324235"/>
          </a:xfrm>
        </p:spPr>
        <p:txBody>
          <a:bodyPr>
            <a:normAutofit/>
          </a:bodyPr>
          <a:lstStyle/>
          <a:p>
            <a:pPr algn="l">
              <a:lnSpc>
                <a:spcPct val="90000"/>
              </a:lnSpc>
            </a:pPr>
            <a:r>
              <a:rPr lang="en-US" sz="4200" dirty="0">
                <a:latin typeface="Berlin Sans FB Demi" panose="020E0802020502020306" pitchFamily="34" charset="0"/>
              </a:rPr>
              <a:t>Chapter 1 </a:t>
            </a:r>
            <a:br>
              <a:rPr lang="en-US" sz="4200" dirty="0">
                <a:latin typeface="Berlin Sans FB Demi" panose="020E0802020502020306" pitchFamily="34" charset="0"/>
              </a:rPr>
            </a:br>
            <a:r>
              <a:rPr lang="en-US" sz="4200" dirty="0">
                <a:latin typeface="Berlin Sans FB Demi" panose="020E0802020502020306" pitchFamily="34" charset="0"/>
              </a:rPr>
              <a:t>Observation Skills</a:t>
            </a:r>
          </a:p>
        </p:txBody>
      </p:sp>
      <p:sp>
        <p:nvSpPr>
          <p:cNvPr id="34" name="Rectangle 33">
            <a:extLst>
              <a:ext uri="{FF2B5EF4-FFF2-40B4-BE49-F238E27FC236}">
                <a16:creationId xmlns:a16="http://schemas.microsoft.com/office/drawing/2014/main" id="{2BE2D1B8-0887-4D2B-8C42-999040132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38225" y="321733"/>
            <a:ext cx="3096928" cy="606001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object, antenna&#10;&#10;Description generated with very high confidence">
            <a:extLst>
              <a:ext uri="{FF2B5EF4-FFF2-40B4-BE49-F238E27FC236}">
                <a16:creationId xmlns:a16="http://schemas.microsoft.com/office/drawing/2014/main" id="{4EB0F0C1-FAAC-47E7-AC2B-2008662A2A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9524" y="1489199"/>
            <a:ext cx="2612645" cy="918384"/>
          </a:xfrm>
          <a:prstGeom prst="rect">
            <a:avLst/>
          </a:prstGeom>
        </p:spPr>
      </p:pic>
      <p:sp>
        <p:nvSpPr>
          <p:cNvPr id="36" name="Rectangle 35">
            <a:extLst>
              <a:ext uri="{FF2B5EF4-FFF2-40B4-BE49-F238E27FC236}">
                <a16:creationId xmlns:a16="http://schemas.microsoft.com/office/drawing/2014/main" id="{FA085277-BAF7-40CC-A608-B030CA969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608601" y="321733"/>
            <a:ext cx="2531610" cy="325966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ground, animal, invertebrate&#10;&#10;Description generated with high confidence">
            <a:extLst>
              <a:ext uri="{FF2B5EF4-FFF2-40B4-BE49-F238E27FC236}">
                <a16:creationId xmlns:a16="http://schemas.microsoft.com/office/drawing/2014/main" id="{D08EE1C1-B9CE-465A-BA44-A6B99749F26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909253" y="628649"/>
            <a:ext cx="1920224" cy="2639484"/>
          </a:xfrm>
          <a:prstGeom prst="rect">
            <a:avLst/>
          </a:prstGeom>
        </p:spPr>
      </p:pic>
      <p:sp>
        <p:nvSpPr>
          <p:cNvPr id="38" name="Rectangle 37">
            <a:extLst>
              <a:ext uri="{FF2B5EF4-FFF2-40B4-BE49-F238E27FC236}">
                <a16:creationId xmlns:a16="http://schemas.microsoft.com/office/drawing/2014/main" id="{64009F90-86BF-44AE-B0EB-D68140E0E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381511" y="321733"/>
            <a:ext cx="2531609" cy="325966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logo&#10;&#10;Description generated with very high confidence">
            <a:extLst>
              <a:ext uri="{FF2B5EF4-FFF2-40B4-BE49-F238E27FC236}">
                <a16:creationId xmlns:a16="http://schemas.microsoft.com/office/drawing/2014/main" id="{17373B15-55E0-4F29-A2E2-25CABFD25A23}"/>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776035" y="628649"/>
            <a:ext cx="1775053" cy="2639484"/>
          </a:xfrm>
          <a:prstGeom prst="rect">
            <a:avLst/>
          </a:prstGeom>
        </p:spPr>
      </p:pic>
      <p:pic>
        <p:nvPicPr>
          <p:cNvPr id="8" name="Picture 7">
            <a:extLst>
              <a:ext uri="{FF2B5EF4-FFF2-40B4-BE49-F238E27FC236}">
                <a16:creationId xmlns:a16="http://schemas.microsoft.com/office/drawing/2014/main" id="{87E536E8-9C06-48BE-A822-CDCC2988292E}"/>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79524" y="3733800"/>
            <a:ext cx="2612645" cy="2133599"/>
          </a:xfrm>
          <a:prstGeom prst="rect">
            <a:avLst/>
          </a:prstGeom>
        </p:spPr>
      </p:pic>
      <p:cxnSp>
        <p:nvCxnSpPr>
          <p:cNvPr id="40" name="Straight Connector 39">
            <a:extLst>
              <a:ext uri="{FF2B5EF4-FFF2-40B4-BE49-F238E27FC236}">
                <a16:creationId xmlns:a16="http://schemas.microsoft.com/office/drawing/2014/main" id="{14254369-4B26-4D6A-A4CD-BE3438297C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53715" y="5443086"/>
            <a:ext cx="4800600" cy="0"/>
          </a:xfrm>
          <a:prstGeom prst="line">
            <a:avLst/>
          </a:prstGeom>
          <a:ln w="2222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a:xfrm>
            <a:off x="2737184" y="6517217"/>
            <a:ext cx="3669631" cy="306928"/>
          </a:xfrm>
        </p:spPr>
        <p:txBody>
          <a:bodyPr>
            <a:normAutofit/>
          </a:bodyPr>
          <a:lstStyle/>
          <a:p>
            <a:pPr>
              <a:spcAft>
                <a:spcPts val="600"/>
              </a:spcAft>
            </a:pPr>
            <a:r>
              <a:rPr lang="en-US" dirty="0">
                <a:latin typeface="Berlin Sans FB Demi" panose="020E0802020502020306" pitchFamily="34" charset="0"/>
              </a:rPr>
              <a:t>Forensic Science - 2019</a:t>
            </a:r>
          </a:p>
        </p:txBody>
      </p:sp>
      <p:sp>
        <p:nvSpPr>
          <p:cNvPr id="6" name="Slide Number Placeholder 5"/>
          <p:cNvSpPr>
            <a:spLocks noGrp="1"/>
          </p:cNvSpPr>
          <p:nvPr>
            <p:ph type="sldNum" sz="quarter" idx="12"/>
          </p:nvPr>
        </p:nvSpPr>
        <p:spPr>
          <a:xfrm>
            <a:off x="6793029" y="6517217"/>
            <a:ext cx="2057400" cy="306928"/>
          </a:xfrm>
        </p:spPr>
        <p:txBody>
          <a:bodyPr>
            <a:normAutofit/>
          </a:bodyPr>
          <a:lstStyle/>
          <a:p>
            <a:pPr>
              <a:spcAft>
                <a:spcPts val="600"/>
              </a:spcAft>
            </a:pPr>
            <a:fld id="{6D22F896-40B5-4ADD-8801-0D06FADFA095}" type="slidenum">
              <a:rPr lang="en-US"/>
              <a:pPr>
                <a:spcAft>
                  <a:spcPts val="600"/>
                </a:spcAft>
              </a:pPr>
              <a:t>1</a:t>
            </a:fld>
            <a:endParaRPr lang="en-US"/>
          </a:p>
        </p:txBody>
      </p:sp>
      <p:sp>
        <p:nvSpPr>
          <p:cNvPr id="4" name="Rectangle 3">
            <a:extLst>
              <a:ext uri="{FF2B5EF4-FFF2-40B4-BE49-F238E27FC236}">
                <a16:creationId xmlns:a16="http://schemas.microsoft.com/office/drawing/2014/main" id="{7CFF9B76-4052-40DC-B656-BAEF0BEF90CE}"/>
              </a:ext>
            </a:extLst>
          </p:cNvPr>
          <p:cNvSpPr/>
          <p:nvPr/>
        </p:nvSpPr>
        <p:spPr>
          <a:xfrm>
            <a:off x="8043663" y="6154184"/>
            <a:ext cx="829073" cy="276999"/>
          </a:xfrm>
          <a:prstGeom prst="rect">
            <a:avLst/>
          </a:prstGeom>
        </p:spPr>
        <p:txBody>
          <a:bodyPr wrap="none">
            <a:spAutoFit/>
          </a:bodyPr>
          <a:lstStyle/>
          <a:p>
            <a:pPr>
              <a:spcAft>
                <a:spcPts val="600"/>
              </a:spcAft>
            </a:pPr>
            <a:r>
              <a:rPr lang="en-US" sz="1200" dirty="0">
                <a:latin typeface="Berlin Sans FB Demi" panose="020E0802020502020306" pitchFamily="34" charset="0"/>
              </a:rPr>
              <a:t>Mr. Davis</a:t>
            </a:r>
            <a:endParaRPr lang="en-US" sz="1200">
              <a:latin typeface="Berlin Sans FB Demi" panose="020E0802020502020306" pitchFamily="34" charset="0"/>
            </a:endParaRPr>
          </a:p>
        </p:txBody>
      </p:sp>
    </p:spTree>
    <p:extLst>
      <p:ext uri="{BB962C8B-B14F-4D97-AF65-F5344CB8AC3E}">
        <p14:creationId xmlns:p14="http://schemas.microsoft.com/office/powerpoint/2010/main" val="220915245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8F694-0853-4B4A-A02E-C7FED15ABFC7}"/>
              </a:ext>
            </a:extLst>
          </p:cNvPr>
          <p:cNvSpPr>
            <a:spLocks noGrp="1"/>
          </p:cNvSpPr>
          <p:nvPr>
            <p:ph type="title"/>
          </p:nvPr>
        </p:nvSpPr>
        <p:spPr>
          <a:xfrm>
            <a:off x="628650" y="723578"/>
            <a:ext cx="3446303" cy="1645501"/>
          </a:xfrm>
        </p:spPr>
        <p:txBody>
          <a:bodyPr>
            <a:normAutofit/>
          </a:bodyPr>
          <a:lstStyle/>
          <a:p>
            <a:r>
              <a:rPr lang="en-US" altLang="en-US">
                <a:latin typeface="Berlin Sans FB Demi" panose="020E0802020502020306" pitchFamily="34" charset="0"/>
                <a:cs typeface="Times New Roman" panose="02020603050405020304" pitchFamily="18" charset="0"/>
              </a:rPr>
              <a:t>Eyewitness</a:t>
            </a:r>
            <a:endParaRPr lang="en-US" dirty="0"/>
          </a:p>
        </p:txBody>
      </p:sp>
      <p:sp>
        <p:nvSpPr>
          <p:cNvPr id="3" name="Content Placeholder 2">
            <a:extLst>
              <a:ext uri="{FF2B5EF4-FFF2-40B4-BE49-F238E27FC236}">
                <a16:creationId xmlns:a16="http://schemas.microsoft.com/office/drawing/2014/main" id="{DD766A54-1CED-4D99-B1C6-3B752DF4E391}"/>
              </a:ext>
            </a:extLst>
          </p:cNvPr>
          <p:cNvSpPr>
            <a:spLocks noGrp="1"/>
          </p:cNvSpPr>
          <p:nvPr>
            <p:ph idx="1"/>
          </p:nvPr>
        </p:nvSpPr>
        <p:spPr>
          <a:xfrm>
            <a:off x="0" y="2548467"/>
            <a:ext cx="4431180" cy="3628495"/>
          </a:xfrm>
        </p:spPr>
        <p:txBody>
          <a:bodyPr>
            <a:normAutofit/>
          </a:bodyPr>
          <a:lstStyle/>
          <a:p>
            <a:pPr lvl="0"/>
            <a:r>
              <a:rPr lang="en-US" altLang="en-US" sz="2400" dirty="0">
                <a:latin typeface="Times New Roman" panose="02020603050405020304" pitchFamily="18" charset="0"/>
                <a:cs typeface="Times New Roman" panose="02020603050405020304" pitchFamily="18" charset="0"/>
              </a:rPr>
              <a:t>a person who has personally seen something happen and so can give a first-hand description of it.</a:t>
            </a:r>
          </a:p>
          <a:p>
            <a:pPr lvl="0"/>
            <a:r>
              <a:rPr lang="en-US" altLang="en-US"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observer, onlooker, witness, bystander, spectator, watcher, Passerby.)</a:t>
            </a:r>
            <a:endParaRPr lang="en-US" altLang="en-US" sz="2400" dirty="0">
              <a:latin typeface="Times New Roman" panose="02020603050405020304" pitchFamily="18" charset="0"/>
              <a:cs typeface="Times New Roman" panose="02020603050405020304" pitchFamily="18" charset="0"/>
            </a:endParaRPr>
          </a:p>
          <a:p>
            <a:endParaRPr lang="en-US" sz="1700" dirty="0"/>
          </a:p>
        </p:txBody>
      </p:sp>
      <p:sp>
        <p:nvSpPr>
          <p:cNvPr id="11" name="Rectangle 10">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8243" y="3474720"/>
            <a:ext cx="4575685"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9688" y="0"/>
            <a:ext cx="4644311"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225171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a:extLst>
              <a:ext uri="{FF2B5EF4-FFF2-40B4-BE49-F238E27FC236}">
                <a16:creationId xmlns:a16="http://schemas.microsoft.com/office/drawing/2014/main" id="{BC327C93-A54D-418B-98A5-1392750AB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5681" y="1022244"/>
            <a:ext cx="1773237" cy="133879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2218" y="0"/>
            <a:ext cx="2251710"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3">
            <a:extLst>
              <a:ext uri="{FF2B5EF4-FFF2-40B4-BE49-F238E27FC236}">
                <a16:creationId xmlns:a16="http://schemas.microsoft.com/office/drawing/2014/main" id="{3A3A1564-5E4E-450B-A35A-5E544449C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8346" y="1022244"/>
            <a:ext cx="2099453" cy="134683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a:extLst>
              <a:ext uri="{FF2B5EF4-FFF2-40B4-BE49-F238E27FC236}">
                <a16:creationId xmlns:a16="http://schemas.microsoft.com/office/drawing/2014/main" id="{310F46A4-7770-4DA9-8D04-553F20D675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5680" y="3733800"/>
            <a:ext cx="4175919" cy="297179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6">
            <a:extLst>
              <a:ext uri="{FF2B5EF4-FFF2-40B4-BE49-F238E27FC236}">
                <a16:creationId xmlns:a16="http://schemas.microsoft.com/office/drawing/2014/main" id="{C9F786B5-555A-442A-904B-278AF1FC55CD}"/>
              </a:ext>
            </a:extLst>
          </p:cNvPr>
          <p:cNvSpPr>
            <a:spLocks noGrp="1"/>
          </p:cNvSpPr>
          <p:nvPr>
            <p:ph type="ftr" sz="quarter" idx="11"/>
          </p:nvPr>
        </p:nvSpPr>
        <p:spPr>
          <a:xfrm>
            <a:off x="1367844" y="6340474"/>
            <a:ext cx="2895600" cy="365125"/>
          </a:xfrm>
        </p:spPr>
        <p:txBody>
          <a:bodyPr/>
          <a:lstStyle/>
          <a:p>
            <a:r>
              <a:rPr lang="en-US" dirty="0"/>
              <a:t>Forensic Science - 2019</a:t>
            </a:r>
          </a:p>
        </p:txBody>
      </p:sp>
      <p:sp>
        <p:nvSpPr>
          <p:cNvPr id="8" name="Slide Number Placeholder 7">
            <a:extLst>
              <a:ext uri="{FF2B5EF4-FFF2-40B4-BE49-F238E27FC236}">
                <a16:creationId xmlns:a16="http://schemas.microsoft.com/office/drawing/2014/main" id="{7C39DB59-1FF8-4676-ACD8-E1144AB0ACAF}"/>
              </a:ext>
            </a:extLst>
          </p:cNvPr>
          <p:cNvSpPr>
            <a:spLocks noGrp="1"/>
          </p:cNvSpPr>
          <p:nvPr>
            <p:ph type="sldNum" sz="quarter" idx="12"/>
          </p:nvPr>
        </p:nvSpPr>
        <p:spPr/>
        <p:txBody>
          <a:bodyPr/>
          <a:lstStyle/>
          <a:p>
            <a:fld id="{E29FD212-76D2-4CF4-B98A-0536D4556C78}" type="slidenum">
              <a:rPr lang="en-US" smtClean="0"/>
              <a:t>10</a:t>
            </a:fld>
            <a:endParaRPr lang="en-US"/>
          </a:p>
        </p:txBody>
      </p:sp>
    </p:spTree>
    <p:extLst>
      <p:ext uri="{BB962C8B-B14F-4D97-AF65-F5344CB8AC3E}">
        <p14:creationId xmlns:p14="http://schemas.microsoft.com/office/powerpoint/2010/main" val="225606570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BC55728E-B2D8-49C3-B4FC-881BA0EC1E1F}"/>
              </a:ext>
            </a:extLst>
          </p:cNvPr>
          <p:cNvSpPr>
            <a:spLocks noGrp="1"/>
          </p:cNvSpPr>
          <p:nvPr>
            <p:ph type="title"/>
          </p:nvPr>
        </p:nvSpPr>
        <p:spPr>
          <a:xfrm>
            <a:off x="393192" y="4767072"/>
            <a:ext cx="4945641" cy="1625210"/>
          </a:xfrm>
        </p:spPr>
        <p:txBody>
          <a:bodyPr>
            <a:normAutofit/>
          </a:bodyPr>
          <a:lstStyle/>
          <a:p>
            <a:pPr algn="r"/>
            <a:r>
              <a:rPr lang="en-US" sz="4100">
                <a:solidFill>
                  <a:srgbClr val="FFFFFF"/>
                </a:solidFill>
                <a:latin typeface="Berlin Sans FB Demi" panose="020E0802020502020306" pitchFamily="34" charset="0"/>
              </a:rPr>
              <a:t>Eyewitness Accounts</a:t>
            </a:r>
            <a:br>
              <a:rPr lang="en-US" sz="4100">
                <a:solidFill>
                  <a:srgbClr val="FFFFFF"/>
                </a:solidFill>
                <a:latin typeface="Berlin Sans FB Demi" panose="020E0802020502020306" pitchFamily="34" charset="0"/>
              </a:rPr>
            </a:br>
            <a:endParaRPr lang="en-US" sz="4100">
              <a:solidFill>
                <a:srgbClr val="FFFFFF"/>
              </a:solidFill>
              <a:latin typeface="Berlin Sans FB Demi" panose="020E0802020502020306" pitchFamily="34" charset="0"/>
            </a:endParaRPr>
          </a:p>
        </p:txBody>
      </p:sp>
      <p:pic>
        <p:nvPicPr>
          <p:cNvPr id="6" name="Picture 5" descr="A group of people&#10;&#10;Description generated with very high confidence">
            <a:extLst>
              <a:ext uri="{FF2B5EF4-FFF2-40B4-BE49-F238E27FC236}">
                <a16:creationId xmlns:a16="http://schemas.microsoft.com/office/drawing/2014/main" id="{63CA739F-0460-41B2-8860-5614F9647D1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7631" r="-2" b="-2"/>
          <a:stretch/>
        </p:blipFill>
        <p:spPr>
          <a:xfrm>
            <a:off x="245660" y="321733"/>
            <a:ext cx="5293729" cy="4107392"/>
          </a:xfrm>
          <a:prstGeom prst="rect">
            <a:avLst/>
          </a:prstGeom>
        </p:spPr>
      </p:pic>
      <p:sp>
        <p:nvSpPr>
          <p:cNvPr id="2" name="Footer Placeholder 1"/>
          <p:cNvSpPr>
            <a:spLocks noGrp="1"/>
          </p:cNvSpPr>
          <p:nvPr>
            <p:ph type="ftr" sz="quarter" idx="11"/>
          </p:nvPr>
        </p:nvSpPr>
        <p:spPr>
          <a:xfrm>
            <a:off x="393192" y="6535157"/>
            <a:ext cx="4945641" cy="274320"/>
          </a:xfrm>
        </p:spPr>
        <p:txBody>
          <a:bodyPr>
            <a:normAutofit/>
          </a:bodyPr>
          <a:lstStyle/>
          <a:p>
            <a:pPr algn="r">
              <a:spcAft>
                <a:spcPts val="600"/>
              </a:spcAft>
            </a:pPr>
            <a:r>
              <a:rPr lang="en-US" sz="1000">
                <a:solidFill>
                  <a:prstClr val="black">
                    <a:tint val="75000"/>
                  </a:prstClr>
                </a:solidFill>
                <a:latin typeface="Berlin Sans FB Demi" panose="020E0802020502020306" pitchFamily="34" charset="0"/>
              </a:rPr>
              <a:t>Forensic Science - 2019</a:t>
            </a:r>
          </a:p>
        </p:txBody>
      </p:sp>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3D13B7E7-6F51-4F9E-8DA4-B7AE617E055D}"/>
              </a:ext>
            </a:extLst>
          </p:cNvPr>
          <p:cNvSpPr>
            <a:spLocks noGrp="1"/>
          </p:cNvSpPr>
          <p:nvPr>
            <p:ph sz="quarter" idx="13"/>
          </p:nvPr>
        </p:nvSpPr>
        <p:spPr>
          <a:xfrm>
            <a:off x="5686922" y="533400"/>
            <a:ext cx="3171328" cy="5858881"/>
          </a:xfrm>
        </p:spPr>
        <p:txBody>
          <a:bodyPr anchor="ctr">
            <a:normAutofit fontScale="77500" lnSpcReduction="20000"/>
          </a:bodyPr>
          <a:lstStyle/>
          <a:p>
            <a:pPr>
              <a:lnSpc>
                <a:spcPct val="90000"/>
              </a:lnSpc>
            </a:pPr>
            <a:r>
              <a:rPr lang="en-US" sz="2400" dirty="0">
                <a:solidFill>
                  <a:srgbClr val="FFFFFF"/>
                </a:solidFill>
                <a:latin typeface="Berlin Sans FB Demi" panose="020E0802020502020306" pitchFamily="34" charset="0"/>
                <a:cs typeface="Times New Roman" panose="02020603050405020304" pitchFamily="18" charset="0"/>
              </a:rPr>
              <a:t>Eyewitness </a:t>
            </a:r>
            <a:r>
              <a:rPr lang="en-US" sz="2400" dirty="0">
                <a:solidFill>
                  <a:srgbClr val="FFFFFF"/>
                </a:solidFill>
                <a:latin typeface="Times New Roman" panose="02020603050405020304" pitchFamily="18" charset="0"/>
                <a:cs typeface="Times New Roman" panose="02020603050405020304" pitchFamily="18" charset="0"/>
              </a:rPr>
              <a:t>– a person who has seen someone or something related to a crime and can communicate his or her observations. </a:t>
            </a:r>
          </a:p>
          <a:p>
            <a:pPr>
              <a:lnSpc>
                <a:spcPct val="90000"/>
              </a:lnSpc>
            </a:pPr>
            <a:endParaRPr lang="en-US" sz="1400" dirty="0">
              <a:solidFill>
                <a:srgbClr val="FFFFFF"/>
              </a:solidFill>
              <a:latin typeface="Times New Roman" panose="02020603050405020304" pitchFamily="18" charset="0"/>
              <a:cs typeface="Times New Roman" panose="02020603050405020304" pitchFamily="18" charset="0"/>
            </a:endParaRPr>
          </a:p>
          <a:p>
            <a:pPr>
              <a:lnSpc>
                <a:spcPct val="90000"/>
              </a:lnSpc>
            </a:pPr>
            <a:r>
              <a:rPr lang="en-US" sz="2600" dirty="0">
                <a:solidFill>
                  <a:srgbClr val="FFFFFF"/>
                </a:solidFill>
                <a:latin typeface="Times New Roman" panose="02020603050405020304" pitchFamily="18" charset="0"/>
                <a:cs typeface="Times New Roman" panose="02020603050405020304" pitchFamily="18" charset="0"/>
              </a:rPr>
              <a:t>A percipient witness or </a:t>
            </a:r>
            <a:r>
              <a:rPr lang="en-US" sz="2600" i="1" dirty="0">
                <a:solidFill>
                  <a:srgbClr val="FFFFFF"/>
                </a:solidFill>
                <a:latin typeface="Berlin Sans FB Demi" panose="020E0802020502020306" pitchFamily="34" charset="0"/>
                <a:cs typeface="Times New Roman" panose="02020603050405020304" pitchFamily="18" charset="0"/>
              </a:rPr>
              <a:t>eyewitness</a:t>
            </a:r>
            <a:r>
              <a:rPr lang="en-US" sz="2600" dirty="0">
                <a:solidFill>
                  <a:srgbClr val="FFFFFF"/>
                </a:solidFill>
                <a:latin typeface="Times New Roman" panose="02020603050405020304" pitchFamily="18" charset="0"/>
                <a:cs typeface="Times New Roman" panose="02020603050405020304" pitchFamily="18" charset="0"/>
              </a:rPr>
              <a:t> is one who testifies what they perceived through his or her </a:t>
            </a:r>
            <a:r>
              <a:rPr lang="en-US" sz="2600" b="1" dirty="0">
                <a:solidFill>
                  <a:schemeClr val="bg1"/>
                </a:solidFill>
                <a:latin typeface="Times New Roman" panose="02020603050405020304" pitchFamily="18" charset="0"/>
                <a:cs typeface="Times New Roman" panose="02020603050405020304" pitchFamily="18" charset="0"/>
                <a:hlinkClick r:id="rId4" tooltip="Sense">
                  <a:extLst>
                    <a:ext uri="{A12FA001-AC4F-418D-AE19-62706E023703}">
                      <ahyp:hlinkClr xmlns:ahyp="http://schemas.microsoft.com/office/drawing/2018/hyperlinkcolor" val="tx"/>
                    </a:ext>
                  </a:extLst>
                </a:hlinkClick>
              </a:rPr>
              <a:t>senses</a:t>
            </a:r>
            <a:r>
              <a:rPr lang="en-US" sz="2600" dirty="0">
                <a:solidFill>
                  <a:srgbClr val="FFFFFF"/>
                </a:solidFill>
                <a:latin typeface="Times New Roman" panose="02020603050405020304" pitchFamily="18" charset="0"/>
                <a:cs typeface="Times New Roman" panose="02020603050405020304" pitchFamily="18" charset="0"/>
              </a:rPr>
              <a:t> (ex: seeing, hearing, smelling, touching). That perception might be either with the unaided human sense or with the aid of an instrument, ex: microscope or stethoscope, or by other scientific means, ex: a chemical reagent which changes color in the presence of a particular substance</a:t>
            </a:r>
            <a:r>
              <a:rPr lang="en-US" sz="1400" dirty="0">
                <a:solidFill>
                  <a:srgbClr val="FFFFFF"/>
                </a:solidFill>
                <a:latin typeface="Times New Roman" panose="02020603050405020304" pitchFamily="18" charset="0"/>
                <a:cs typeface="Times New Roman" panose="02020603050405020304" pitchFamily="18" charset="0"/>
              </a:rPr>
              <a:t>.</a:t>
            </a:r>
          </a:p>
          <a:p>
            <a:pPr>
              <a:lnSpc>
                <a:spcPct val="90000"/>
              </a:lnSpc>
            </a:pPr>
            <a:endParaRPr lang="en-US" sz="1400" dirty="0">
              <a:solidFill>
                <a:srgbClr val="FFFFFF"/>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a:xfrm>
            <a:off x="8127999" y="6535157"/>
            <a:ext cx="730251" cy="274320"/>
          </a:xfrm>
        </p:spPr>
        <p:txBody>
          <a:bodyPr>
            <a:normAutofit/>
          </a:bodyPr>
          <a:lstStyle/>
          <a:p>
            <a:pPr>
              <a:spcAft>
                <a:spcPts val="600"/>
              </a:spcAft>
            </a:pPr>
            <a:fld id="{6D22F896-40B5-4ADD-8801-0D06FADFA095}" type="slidenum">
              <a:rPr lang="en-US" sz="1000">
                <a:solidFill>
                  <a:prstClr val="black">
                    <a:tint val="75000"/>
                  </a:prstClr>
                </a:solidFill>
              </a:rPr>
              <a:pPr>
                <a:spcAft>
                  <a:spcPts val="600"/>
                </a:spcAft>
              </a:pPr>
              <a:t>11</a:t>
            </a:fld>
            <a:endParaRPr lang="en-US" sz="1000">
              <a:solidFill>
                <a:prstClr val="black">
                  <a:tint val="75000"/>
                </a:prstClr>
              </a:solidFill>
            </a:endParaRPr>
          </a:p>
        </p:txBody>
      </p:sp>
    </p:spTree>
    <p:extLst>
      <p:ext uri="{BB962C8B-B14F-4D97-AF65-F5344CB8AC3E}">
        <p14:creationId xmlns:p14="http://schemas.microsoft.com/office/powerpoint/2010/main" val="1415327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6"/>
        <p:cNvGrpSpPr/>
        <p:nvPr/>
      </p:nvGrpSpPr>
      <p:grpSpPr>
        <a:xfrm>
          <a:off x="0" y="0"/>
          <a:ext cx="0" cy="0"/>
          <a:chOff x="0" y="0"/>
          <a:chExt cx="0" cy="0"/>
        </a:xfrm>
      </p:grpSpPr>
      <p:sp>
        <p:nvSpPr>
          <p:cNvPr id="105" name="Rectangle 104">
            <a:extLst>
              <a:ext uri="{FF2B5EF4-FFF2-40B4-BE49-F238E27FC236}">
                <a16:creationId xmlns:a16="http://schemas.microsoft.com/office/drawing/2014/main" id="{30992ED3-FA99-4FAD-A3CA-2B9B3BB8B4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902" y="643467"/>
            <a:ext cx="2568323" cy="557318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7" name="Shape 97"/>
          <p:cNvSpPr txBox="1">
            <a:spLocks noGrp="1"/>
          </p:cNvSpPr>
          <p:nvPr>
            <p:ph type="title"/>
          </p:nvPr>
        </p:nvSpPr>
        <p:spPr>
          <a:xfrm>
            <a:off x="6288343" y="996950"/>
            <a:ext cx="2227007" cy="5028490"/>
          </a:xfrm>
          <a:prstGeom prst="rect">
            <a:avLst/>
          </a:prstGeom>
        </p:spPr>
        <p:txBody>
          <a:bodyPr lIns="91425" tIns="45700" rIns="91425" bIns="45700" anchor="ctr" anchorCtr="0">
            <a:normAutofit/>
          </a:bodyPr>
          <a:lstStyle/>
          <a:p>
            <a:pPr marL="0" marR="0" lvl="0" indent="0" rtl="0">
              <a:spcBef>
                <a:spcPts val="0"/>
              </a:spcBef>
              <a:spcAft>
                <a:spcPts val="0"/>
              </a:spcAft>
              <a:buSzPct val="25000"/>
              <a:buNone/>
            </a:pPr>
            <a:r>
              <a:rPr lang="en-US" b="1" i="0" u="none" strike="noStrike" cap="none">
                <a:solidFill>
                  <a:srgbClr val="FFFFFF"/>
                </a:solidFill>
                <a:latin typeface="Berlin Sans FB Demi" panose="020E0802020502020306" pitchFamily="34" charset="0"/>
                <a:ea typeface="Arial"/>
                <a:cs typeface="Arial"/>
                <a:sym typeface="Arial"/>
              </a:rPr>
              <a:t>The Cycle of Science</a:t>
            </a:r>
          </a:p>
        </p:txBody>
      </p:sp>
      <p:pic>
        <p:nvPicPr>
          <p:cNvPr id="100" name="Shape 100"/>
          <p:cNvPicPr preferRelativeResize="0"/>
          <p:nvPr/>
        </p:nvPicPr>
        <p:blipFill rotWithShape="1">
          <a:blip r:embed="rId3"/>
          <a:srcRect/>
          <a:stretch/>
        </p:blipFill>
        <p:spPr>
          <a:xfrm>
            <a:off x="610754" y="931271"/>
            <a:ext cx="5040237" cy="2532718"/>
          </a:xfrm>
          <a:prstGeom prst="rect">
            <a:avLst/>
          </a:prstGeom>
          <a:noFill/>
        </p:spPr>
      </p:pic>
      <p:sp>
        <p:nvSpPr>
          <p:cNvPr id="98" name="Shape 98"/>
          <p:cNvSpPr txBox="1">
            <a:spLocks noGrp="1"/>
          </p:cNvSpPr>
          <p:nvPr>
            <p:ph idx="1"/>
          </p:nvPr>
        </p:nvSpPr>
        <p:spPr>
          <a:xfrm>
            <a:off x="610754" y="3905965"/>
            <a:ext cx="5047740" cy="2308567"/>
          </a:xfrm>
          <a:prstGeom prst="rect">
            <a:avLst/>
          </a:prstGeom>
        </p:spPr>
        <p:txBody>
          <a:bodyPr lIns="91425" tIns="45700" rIns="91425" bIns="45700" anchorCtr="0">
            <a:normAutofit/>
          </a:bodyPr>
          <a:lstStyle/>
          <a:p>
            <a:pPr marL="342900" marR="0" lvl="0" indent="-342900" rtl="0">
              <a:spcBef>
                <a:spcPts val="0"/>
              </a:spcBef>
              <a:spcAft>
                <a:spcPts val="0"/>
              </a:spcAft>
              <a:buClr>
                <a:schemeClr val="dk1"/>
              </a:buClr>
              <a:buSzPct val="100000"/>
              <a:buFont typeface="Arial"/>
              <a:buChar char="•"/>
            </a:pPr>
            <a:r>
              <a:rPr lang="en-US" sz="2100" b="0" i="0" u="none" strike="noStrike" cap="none">
                <a:latin typeface="Arial"/>
                <a:ea typeface="Arial"/>
                <a:cs typeface="Arial"/>
                <a:sym typeface="Arial"/>
              </a:rPr>
              <a:t>Scientific reasoning must use both </a:t>
            </a:r>
            <a:r>
              <a:rPr lang="en-US" sz="2100" b="1" i="0" u="none" strike="noStrike" cap="none">
                <a:latin typeface="Arial"/>
                <a:ea typeface="Arial"/>
                <a:cs typeface="Arial"/>
                <a:sym typeface="Arial"/>
              </a:rPr>
              <a:t>inductive</a:t>
            </a:r>
            <a:r>
              <a:rPr lang="en-US" sz="2100" b="0" i="0" u="none" strike="noStrike" cap="none">
                <a:latin typeface="Arial"/>
                <a:ea typeface="Arial"/>
                <a:cs typeface="Arial"/>
                <a:sym typeface="Arial"/>
              </a:rPr>
              <a:t> and </a:t>
            </a:r>
            <a:r>
              <a:rPr lang="en-US" sz="2100" b="1" i="0" u="none" strike="noStrike" cap="none">
                <a:latin typeface="Arial"/>
                <a:ea typeface="Arial"/>
                <a:cs typeface="Arial"/>
                <a:sym typeface="Arial"/>
              </a:rPr>
              <a:t>deductive reasoning</a:t>
            </a:r>
          </a:p>
          <a:p>
            <a:pPr marL="342900" marR="0" lvl="0" indent="-342900" rtl="0">
              <a:spcBef>
                <a:spcPts val="640"/>
              </a:spcBef>
              <a:spcAft>
                <a:spcPts val="0"/>
              </a:spcAft>
              <a:buClr>
                <a:schemeClr val="dk1"/>
              </a:buClr>
              <a:buSzPct val="100000"/>
              <a:buFont typeface="Arial"/>
              <a:buNone/>
            </a:pPr>
            <a:endParaRPr lang="en-US" sz="2100" b="0" i="0" u="none" strike="noStrike" cap="none">
              <a:latin typeface="Arial"/>
              <a:ea typeface="Arial"/>
              <a:cs typeface="Arial"/>
              <a:sym typeface="Arial"/>
            </a:endParaRPr>
          </a:p>
        </p:txBody>
      </p:sp>
      <p:sp>
        <p:nvSpPr>
          <p:cNvPr id="99" name="Shape 99"/>
          <p:cNvSpPr txBox="1">
            <a:spLocks noGrp="1"/>
          </p:cNvSpPr>
          <p:nvPr>
            <p:ph type="sldNum" sz="quarter" idx="12"/>
          </p:nvPr>
        </p:nvSpPr>
        <p:spPr>
          <a:xfrm>
            <a:off x="7977187" y="6356350"/>
            <a:ext cx="538163" cy="365125"/>
          </a:xfrm>
          <a:prstGeom prst="rect">
            <a:avLst/>
          </a:prstGeom>
        </p:spPr>
        <p:txBody>
          <a:bodyPr lIns="91425" tIns="45700" rIns="91425" bIns="45700" anchorCtr="0">
            <a:normAutofit/>
          </a:bodyPr>
          <a:lstStyle/>
          <a:p>
            <a:pPr marL="0" marR="0" lvl="0" indent="0" rtl="0">
              <a:spcBef>
                <a:spcPts val="0"/>
              </a:spcBef>
              <a:spcAft>
                <a:spcPts val="600"/>
              </a:spcAft>
              <a:buSzPct val="25000"/>
              <a:buNone/>
            </a:pPr>
            <a:fld id="{00000000-1234-1234-1234-123412341234}" type="slidenum">
              <a:rPr lang="en-US" sz="1000" b="0" i="0" u="none" strike="noStrike" cap="none">
                <a:solidFill>
                  <a:prstClr val="black">
                    <a:tint val="75000"/>
                  </a:prstClr>
                </a:solidFill>
                <a:latin typeface="Calibri"/>
                <a:ea typeface="Calibri"/>
                <a:cs typeface="Calibri"/>
                <a:sym typeface="Calibri"/>
              </a:rPr>
              <a:pPr marL="0" marR="0" lvl="0" indent="0" rtl="0">
                <a:spcBef>
                  <a:spcPts val="0"/>
                </a:spcBef>
                <a:spcAft>
                  <a:spcPts val="600"/>
                </a:spcAft>
                <a:buSzPct val="25000"/>
                <a:buNone/>
              </a:pPr>
              <a:t>12</a:t>
            </a:fld>
            <a:endParaRPr lang="en-US" sz="1000" b="0" i="0" u="none" strike="noStrike" cap="none">
              <a:solidFill>
                <a:prstClr val="black">
                  <a:tint val="75000"/>
                </a:prstClr>
              </a:solidFill>
              <a:latin typeface="Calibri"/>
              <a:ea typeface="Calibri"/>
              <a:cs typeface="Calibri"/>
              <a:sym typeface="Calibri"/>
            </a:endParaRPr>
          </a:p>
        </p:txBody>
      </p:sp>
      <p:sp>
        <p:nvSpPr>
          <p:cNvPr id="2" name="Footer Placeholder 1">
            <a:extLst>
              <a:ext uri="{FF2B5EF4-FFF2-40B4-BE49-F238E27FC236}">
                <a16:creationId xmlns:a16="http://schemas.microsoft.com/office/drawing/2014/main" id="{63F405ED-27E8-48E5-B600-F1CADEC2075F}"/>
              </a:ext>
            </a:extLst>
          </p:cNvPr>
          <p:cNvSpPr>
            <a:spLocks noGrp="1"/>
          </p:cNvSpPr>
          <p:nvPr>
            <p:ph type="ftr" sz="quarter" idx="11"/>
          </p:nvPr>
        </p:nvSpPr>
        <p:spPr/>
        <p:txBody>
          <a:bodyPr/>
          <a:lstStyle/>
          <a:p>
            <a:r>
              <a:rPr lang="en-US"/>
              <a:t>Forensic Science - 2019</a:t>
            </a:r>
          </a:p>
        </p:txBody>
      </p:sp>
    </p:spTree>
    <p:extLst>
      <p:ext uri="{BB962C8B-B14F-4D97-AF65-F5344CB8AC3E}">
        <p14:creationId xmlns:p14="http://schemas.microsoft.com/office/powerpoint/2010/main" val="808489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840699" y="687480"/>
            <a:ext cx="5605629" cy="994172"/>
          </a:xfrm>
          <a:prstGeom prst="rect">
            <a:avLst/>
          </a:prstGeom>
        </p:spPr>
        <p:txBody>
          <a:bodyPr lIns="91425" tIns="45700" rIns="91425" bIns="45700" anchorCtr="0">
            <a:normAutofit/>
          </a:bodyPr>
          <a:lstStyle/>
          <a:p>
            <a:pPr marL="0" marR="0" lvl="0" indent="0" rtl="0">
              <a:spcBef>
                <a:spcPts val="0"/>
              </a:spcBef>
              <a:spcAft>
                <a:spcPts val="0"/>
              </a:spcAft>
              <a:buSzPct val="25000"/>
              <a:buNone/>
            </a:pPr>
            <a:r>
              <a:rPr lang="en-US" sz="3850" b="1" i="0" u="none" strike="noStrike" cap="none">
                <a:latin typeface="Berlin Sans FB Demi" panose="020E0802020502020306" pitchFamily="34" charset="0"/>
                <a:ea typeface="Arial"/>
                <a:cs typeface="Arial"/>
                <a:sym typeface="Arial"/>
              </a:rPr>
              <a:t>The Cycle of Science</a:t>
            </a:r>
          </a:p>
        </p:txBody>
      </p:sp>
      <p:sp>
        <p:nvSpPr>
          <p:cNvPr id="106" name="Shape 106"/>
          <p:cNvSpPr txBox="1">
            <a:spLocks noGrp="1"/>
          </p:cNvSpPr>
          <p:nvPr>
            <p:ph idx="1"/>
          </p:nvPr>
        </p:nvSpPr>
        <p:spPr>
          <a:xfrm>
            <a:off x="852321" y="2227943"/>
            <a:ext cx="5033221" cy="3788227"/>
          </a:xfrm>
          <a:prstGeom prst="rect">
            <a:avLst/>
          </a:prstGeom>
        </p:spPr>
        <p:txBody>
          <a:bodyPr lIns="91425" tIns="45700" rIns="91425" bIns="45700" anchor="ctr" anchorCtr="0">
            <a:normAutofit/>
          </a:bodyPr>
          <a:lstStyle/>
          <a:p>
            <a:pPr marL="342900" marR="0" lvl="0" indent="-342900" rtl="0">
              <a:spcBef>
                <a:spcPts val="0"/>
              </a:spcBef>
              <a:spcAft>
                <a:spcPts val="0"/>
              </a:spcAft>
              <a:buClr>
                <a:schemeClr val="dk1"/>
              </a:buClr>
              <a:buSzPct val="100000"/>
              <a:buFont typeface="Arial"/>
              <a:buChar char="•"/>
            </a:pPr>
            <a:r>
              <a:rPr lang="en-US" sz="2100" b="1" i="0" u="none" strike="noStrike" cap="none" dirty="0">
                <a:latin typeface="Arial"/>
                <a:ea typeface="Arial"/>
                <a:cs typeface="Arial"/>
                <a:sym typeface="Arial"/>
              </a:rPr>
              <a:t>Inductive reasoning </a:t>
            </a:r>
            <a:r>
              <a:rPr lang="en-US" sz="2100" b="0" i="0" u="none" strike="noStrike" cap="none" dirty="0">
                <a:latin typeface="Arial"/>
                <a:ea typeface="Arial"/>
                <a:cs typeface="Arial"/>
                <a:sym typeface="Arial"/>
              </a:rPr>
              <a:t>– moving from specific observations to broader generalizations and theories </a:t>
            </a:r>
          </a:p>
          <a:p>
            <a:pPr marL="742950" marR="0" lvl="1" indent="-285750" rtl="0">
              <a:spcBef>
                <a:spcPts val="560"/>
              </a:spcBef>
              <a:spcAft>
                <a:spcPts val="0"/>
              </a:spcAft>
              <a:buClr>
                <a:schemeClr val="dk1"/>
              </a:buClr>
              <a:buSzPct val="100000"/>
              <a:buFont typeface="Arial"/>
              <a:buChar char="–"/>
            </a:pPr>
            <a:r>
              <a:rPr lang="en-US" sz="2100" b="0" i="0" u="none" strike="noStrike" cap="none" dirty="0">
                <a:latin typeface="Arial"/>
                <a:ea typeface="Arial"/>
                <a:cs typeface="Arial"/>
                <a:sym typeface="Arial"/>
              </a:rPr>
              <a:t>Begin with specific observations and measurements; then detect patterns and regularities</a:t>
            </a:r>
          </a:p>
          <a:p>
            <a:pPr marL="742950" marR="0" lvl="1" indent="-285750" rtl="0">
              <a:spcBef>
                <a:spcPts val="560"/>
              </a:spcBef>
              <a:spcAft>
                <a:spcPts val="0"/>
              </a:spcAft>
              <a:buClr>
                <a:schemeClr val="dk1"/>
              </a:buClr>
              <a:buSzPct val="100000"/>
              <a:buFont typeface="Arial"/>
              <a:buChar char="–"/>
            </a:pPr>
            <a:r>
              <a:rPr lang="en-US" sz="2100" b="0" i="0" u="none" strike="noStrike" cap="none" dirty="0">
                <a:latin typeface="Arial"/>
                <a:ea typeface="Arial"/>
                <a:cs typeface="Arial"/>
                <a:sym typeface="Arial"/>
              </a:rPr>
              <a:t>Formulate some tentative hypothesis that we can explore</a:t>
            </a:r>
          </a:p>
          <a:p>
            <a:pPr marL="742950" marR="0" lvl="1" indent="-285750" rtl="0">
              <a:spcBef>
                <a:spcPts val="560"/>
              </a:spcBef>
              <a:spcAft>
                <a:spcPts val="0"/>
              </a:spcAft>
              <a:buClr>
                <a:schemeClr val="dk1"/>
              </a:buClr>
              <a:buSzPct val="100000"/>
              <a:buFont typeface="Arial"/>
              <a:buChar char="–"/>
            </a:pPr>
            <a:r>
              <a:rPr lang="en-US" sz="2100" b="0" i="0" u="none" strike="noStrike" cap="none" dirty="0">
                <a:latin typeface="Arial"/>
                <a:ea typeface="Arial"/>
                <a:cs typeface="Arial"/>
                <a:sym typeface="Arial"/>
              </a:rPr>
              <a:t>Finally develop some general conclusions or theories</a:t>
            </a:r>
          </a:p>
        </p:txBody>
      </p:sp>
      <p:sp>
        <p:nvSpPr>
          <p:cNvPr id="114" name="Rectangle 11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6" name="Oval 11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1" name="Graphic 110" descr="Head with Gears">
            <a:extLst>
              <a:ext uri="{FF2B5EF4-FFF2-40B4-BE49-F238E27FC236}">
                <a16:creationId xmlns:a16="http://schemas.microsoft.com/office/drawing/2014/main" id="{A85648E1-7404-4091-BF65-75568D8D79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
        <p:nvSpPr>
          <p:cNvPr id="107" name="Shape 107"/>
          <p:cNvSpPr txBox="1">
            <a:spLocks noGrp="1"/>
          </p:cNvSpPr>
          <p:nvPr>
            <p:ph type="sldNum" sz="quarter" idx="12"/>
          </p:nvPr>
        </p:nvSpPr>
        <p:spPr>
          <a:xfrm>
            <a:off x="7576075" y="6415760"/>
            <a:ext cx="759278" cy="273844"/>
          </a:xfrm>
          <a:prstGeom prst="rect">
            <a:avLst/>
          </a:prstGeom>
        </p:spPr>
        <p:txBody>
          <a:bodyPr lIns="91425" tIns="45700" rIns="91425" bIns="45700" anchorCtr="0">
            <a:normAutofit/>
          </a:bodyPr>
          <a:lstStyle/>
          <a:p>
            <a:pPr marL="0" marR="0" lvl="0" indent="0" rtl="0">
              <a:spcBef>
                <a:spcPts val="0"/>
              </a:spcBef>
              <a:spcAft>
                <a:spcPts val="600"/>
              </a:spcAft>
              <a:buSzPct val="25000"/>
              <a:buNone/>
            </a:pPr>
            <a:fld id="{00000000-1234-1234-1234-123412341234}" type="slidenum">
              <a:rPr lang="en-US" sz="920" b="0" i="0" u="none" strike="noStrike" cap="none">
                <a:solidFill>
                  <a:srgbClr val="FFFFFF"/>
                </a:solidFill>
                <a:latin typeface="Calibri"/>
                <a:ea typeface="Calibri"/>
                <a:cs typeface="Calibri"/>
                <a:sym typeface="Calibri"/>
              </a:rPr>
              <a:pPr marL="0" marR="0" lvl="0" indent="0" rtl="0">
                <a:spcBef>
                  <a:spcPts val="0"/>
                </a:spcBef>
                <a:spcAft>
                  <a:spcPts val="600"/>
                </a:spcAft>
                <a:buSzPct val="25000"/>
                <a:buNone/>
              </a:pPr>
              <a:t>13</a:t>
            </a:fld>
            <a:endParaRPr lang="en-US" sz="920" b="0" i="0" u="none" strike="noStrike" cap="none">
              <a:solidFill>
                <a:srgbClr val="FFFFFF"/>
              </a:solidFill>
              <a:latin typeface="Calibri"/>
              <a:ea typeface="Calibri"/>
              <a:cs typeface="Calibri"/>
              <a:sym typeface="Calibri"/>
            </a:endParaRPr>
          </a:p>
        </p:txBody>
      </p:sp>
      <p:sp>
        <p:nvSpPr>
          <p:cNvPr id="2" name="Footer Placeholder 1">
            <a:extLst>
              <a:ext uri="{FF2B5EF4-FFF2-40B4-BE49-F238E27FC236}">
                <a16:creationId xmlns:a16="http://schemas.microsoft.com/office/drawing/2014/main" id="{23CB92BD-1515-4D0A-B778-937ADEBE6503}"/>
              </a:ext>
            </a:extLst>
          </p:cNvPr>
          <p:cNvSpPr>
            <a:spLocks noGrp="1"/>
          </p:cNvSpPr>
          <p:nvPr>
            <p:ph type="ftr" sz="quarter" idx="11"/>
          </p:nvPr>
        </p:nvSpPr>
        <p:spPr/>
        <p:txBody>
          <a:bodyPr/>
          <a:lstStyle/>
          <a:p>
            <a:r>
              <a:rPr lang="en-US"/>
              <a:t>Forensic Science - 2019</a:t>
            </a:r>
          </a:p>
        </p:txBody>
      </p:sp>
    </p:spTree>
    <p:extLst>
      <p:ext uri="{BB962C8B-B14F-4D97-AF65-F5344CB8AC3E}">
        <p14:creationId xmlns:p14="http://schemas.microsoft.com/office/powerpoint/2010/main" val="3962598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840699" y="687480"/>
            <a:ext cx="5605629" cy="994172"/>
          </a:xfrm>
          <a:prstGeom prst="rect">
            <a:avLst/>
          </a:prstGeom>
        </p:spPr>
        <p:txBody>
          <a:bodyPr lIns="91425" tIns="45700" rIns="91425" bIns="45700" anchorCtr="0">
            <a:normAutofit/>
          </a:bodyPr>
          <a:lstStyle/>
          <a:p>
            <a:pPr marL="0" marR="0" lvl="0" indent="0" rtl="0">
              <a:spcBef>
                <a:spcPts val="0"/>
              </a:spcBef>
              <a:spcAft>
                <a:spcPts val="0"/>
              </a:spcAft>
              <a:buSzPct val="25000"/>
              <a:buNone/>
            </a:pPr>
            <a:r>
              <a:rPr lang="en-US" sz="3850" b="1" i="0" u="none" strike="noStrike" cap="none">
                <a:latin typeface="Berlin Sans FB Demi" panose="020E0802020502020306" pitchFamily="34" charset="0"/>
                <a:ea typeface="Arial"/>
                <a:cs typeface="Arial"/>
                <a:sym typeface="Arial"/>
              </a:rPr>
              <a:t>The Cycle of Science</a:t>
            </a:r>
          </a:p>
        </p:txBody>
      </p:sp>
      <p:sp>
        <p:nvSpPr>
          <p:cNvPr id="113" name="Shape 113"/>
          <p:cNvSpPr txBox="1">
            <a:spLocks noGrp="1"/>
          </p:cNvSpPr>
          <p:nvPr>
            <p:ph idx="1"/>
          </p:nvPr>
        </p:nvSpPr>
        <p:spPr>
          <a:xfrm>
            <a:off x="852321" y="2227943"/>
            <a:ext cx="5033221" cy="3788227"/>
          </a:xfrm>
          <a:prstGeom prst="rect">
            <a:avLst/>
          </a:prstGeom>
        </p:spPr>
        <p:txBody>
          <a:bodyPr lIns="91425" tIns="45700" rIns="91425" bIns="45700" anchor="ctr" anchorCtr="0">
            <a:normAutofit/>
          </a:bodyPr>
          <a:lstStyle/>
          <a:p>
            <a:pPr marL="342900" marR="0" lvl="0" indent="-342900" rtl="0">
              <a:spcBef>
                <a:spcPts val="0"/>
              </a:spcBef>
              <a:spcAft>
                <a:spcPts val="0"/>
              </a:spcAft>
              <a:buClr>
                <a:schemeClr val="dk1"/>
              </a:buClr>
              <a:buSzPct val="100000"/>
              <a:buFont typeface="Arial"/>
              <a:buChar char="•"/>
            </a:pPr>
            <a:r>
              <a:rPr lang="en-US" sz="1900" b="1" i="0" u="none" strike="noStrike" cap="none" dirty="0">
                <a:latin typeface="Arial"/>
                <a:ea typeface="Arial"/>
                <a:cs typeface="Arial"/>
                <a:sym typeface="Arial"/>
              </a:rPr>
              <a:t>Deductive reasoning </a:t>
            </a:r>
            <a:r>
              <a:rPr lang="en-US" sz="1900" b="0" i="0" u="none" strike="noStrike" cap="none" dirty="0">
                <a:latin typeface="Arial"/>
                <a:ea typeface="Arial"/>
                <a:cs typeface="Arial"/>
                <a:sym typeface="Arial"/>
              </a:rPr>
              <a:t>– works from general to specific </a:t>
            </a:r>
          </a:p>
          <a:p>
            <a:pPr marL="742950" marR="0" lvl="1" indent="-285750" rtl="0">
              <a:spcBef>
                <a:spcPts val="560"/>
              </a:spcBef>
              <a:spcAft>
                <a:spcPts val="0"/>
              </a:spcAft>
              <a:buClr>
                <a:schemeClr val="dk1"/>
              </a:buClr>
              <a:buSzPct val="100000"/>
              <a:buFont typeface="Arial"/>
              <a:buChar char="–"/>
            </a:pPr>
            <a:r>
              <a:rPr lang="en-US" sz="1900" b="0" i="0" u="none" strike="noStrike" cap="none" dirty="0">
                <a:latin typeface="Arial"/>
                <a:ea typeface="Arial"/>
                <a:cs typeface="Arial"/>
                <a:sym typeface="Arial"/>
              </a:rPr>
              <a:t>Begin with creating a theory about a topic of interest</a:t>
            </a:r>
          </a:p>
          <a:p>
            <a:pPr marL="742950" marR="0" lvl="1" indent="-285750" rtl="0">
              <a:spcBef>
                <a:spcPts val="560"/>
              </a:spcBef>
              <a:spcAft>
                <a:spcPts val="0"/>
              </a:spcAft>
              <a:buClr>
                <a:schemeClr val="dk1"/>
              </a:buClr>
              <a:buSzPct val="100000"/>
              <a:buFont typeface="Arial"/>
              <a:buChar char="–"/>
            </a:pPr>
            <a:r>
              <a:rPr lang="en-US" sz="1900" b="0" i="0" u="none" strike="noStrike" cap="none" dirty="0">
                <a:latin typeface="Arial"/>
                <a:ea typeface="Arial"/>
                <a:cs typeface="Arial"/>
                <a:sym typeface="Arial"/>
              </a:rPr>
              <a:t>Narrow that down into a more specific hypothesis that we can test</a:t>
            </a:r>
          </a:p>
          <a:p>
            <a:pPr marL="742950" marR="0" lvl="1" indent="-285750" rtl="0">
              <a:spcBef>
                <a:spcPts val="560"/>
              </a:spcBef>
              <a:spcAft>
                <a:spcPts val="0"/>
              </a:spcAft>
              <a:buClr>
                <a:schemeClr val="dk1"/>
              </a:buClr>
              <a:buSzPct val="100000"/>
              <a:buFont typeface="Arial"/>
              <a:buChar char="–"/>
            </a:pPr>
            <a:r>
              <a:rPr lang="en-US" sz="1900" b="0" i="0" u="none" strike="noStrike" cap="none" dirty="0">
                <a:latin typeface="Arial"/>
                <a:ea typeface="Arial"/>
                <a:cs typeface="Arial"/>
                <a:sym typeface="Arial"/>
              </a:rPr>
              <a:t>Narrow that down even further when we collect observations to address the hypothesis</a:t>
            </a:r>
          </a:p>
          <a:p>
            <a:pPr marL="742950" marR="0" lvl="1" indent="-285750" rtl="0">
              <a:spcBef>
                <a:spcPts val="560"/>
              </a:spcBef>
              <a:spcAft>
                <a:spcPts val="0"/>
              </a:spcAft>
              <a:buClr>
                <a:schemeClr val="dk1"/>
              </a:buClr>
              <a:buSzPct val="100000"/>
              <a:buFont typeface="Arial"/>
              <a:buChar char="–"/>
            </a:pPr>
            <a:r>
              <a:rPr lang="en-US" sz="1900" b="0" i="0" u="none" strike="noStrike" cap="none" dirty="0">
                <a:latin typeface="Arial"/>
                <a:ea typeface="Arial"/>
                <a:cs typeface="Arial"/>
                <a:sym typeface="Arial"/>
              </a:rPr>
              <a:t>Test the hypothesis with specific data</a:t>
            </a:r>
          </a:p>
        </p:txBody>
      </p:sp>
      <p:sp>
        <p:nvSpPr>
          <p:cNvPr id="121" name="Rectangle 1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3" name="Oval 1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8" name="Graphic 117" descr="Presentation with Checklist">
            <a:extLst>
              <a:ext uri="{FF2B5EF4-FFF2-40B4-BE49-F238E27FC236}">
                <a16:creationId xmlns:a16="http://schemas.microsoft.com/office/drawing/2014/main" id="{F0841E38-3D35-4FAD-8E09-82DFC3BF9C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
        <p:nvSpPr>
          <p:cNvPr id="114" name="Shape 114"/>
          <p:cNvSpPr txBox="1">
            <a:spLocks noGrp="1"/>
          </p:cNvSpPr>
          <p:nvPr>
            <p:ph type="sldNum" sz="quarter" idx="12"/>
          </p:nvPr>
        </p:nvSpPr>
        <p:spPr>
          <a:xfrm>
            <a:off x="7576075" y="6415760"/>
            <a:ext cx="759278" cy="273844"/>
          </a:xfrm>
          <a:prstGeom prst="rect">
            <a:avLst/>
          </a:prstGeom>
        </p:spPr>
        <p:txBody>
          <a:bodyPr lIns="91425" tIns="45700" rIns="91425" bIns="45700" anchorCtr="0">
            <a:normAutofit/>
          </a:bodyPr>
          <a:lstStyle/>
          <a:p>
            <a:pPr marL="0" marR="0" lvl="0" indent="0" rtl="0">
              <a:spcBef>
                <a:spcPts val="0"/>
              </a:spcBef>
              <a:spcAft>
                <a:spcPts val="600"/>
              </a:spcAft>
              <a:buSzPct val="25000"/>
              <a:buNone/>
            </a:pPr>
            <a:fld id="{00000000-1234-1234-1234-123412341234}" type="slidenum">
              <a:rPr lang="en-US" sz="920" b="0" i="0" u="none" strike="noStrike" cap="none">
                <a:solidFill>
                  <a:srgbClr val="FFFFFF"/>
                </a:solidFill>
                <a:latin typeface="Calibri"/>
                <a:ea typeface="Calibri"/>
                <a:cs typeface="Calibri"/>
                <a:sym typeface="Calibri"/>
              </a:rPr>
              <a:pPr marL="0" marR="0" lvl="0" indent="0" rtl="0">
                <a:spcBef>
                  <a:spcPts val="0"/>
                </a:spcBef>
                <a:spcAft>
                  <a:spcPts val="600"/>
                </a:spcAft>
                <a:buSzPct val="25000"/>
                <a:buNone/>
              </a:pPr>
              <a:t>14</a:t>
            </a:fld>
            <a:endParaRPr lang="en-US" sz="920" b="0" i="0" u="none" strike="noStrike" cap="none">
              <a:solidFill>
                <a:srgbClr val="FFFFFF"/>
              </a:solidFill>
              <a:latin typeface="Calibri"/>
              <a:ea typeface="Calibri"/>
              <a:cs typeface="Calibri"/>
              <a:sym typeface="Calibri"/>
            </a:endParaRPr>
          </a:p>
        </p:txBody>
      </p:sp>
      <p:sp>
        <p:nvSpPr>
          <p:cNvPr id="2" name="Footer Placeholder 1">
            <a:extLst>
              <a:ext uri="{FF2B5EF4-FFF2-40B4-BE49-F238E27FC236}">
                <a16:creationId xmlns:a16="http://schemas.microsoft.com/office/drawing/2014/main" id="{4A62181B-3373-4692-992C-B6B923CC46CD}"/>
              </a:ext>
            </a:extLst>
          </p:cNvPr>
          <p:cNvSpPr>
            <a:spLocks noGrp="1"/>
          </p:cNvSpPr>
          <p:nvPr>
            <p:ph type="ftr" sz="quarter" idx="11"/>
          </p:nvPr>
        </p:nvSpPr>
        <p:spPr/>
        <p:txBody>
          <a:bodyPr/>
          <a:lstStyle/>
          <a:p>
            <a:r>
              <a:rPr lang="en-US"/>
              <a:t>Forensic Science - 2019</a:t>
            </a:r>
          </a:p>
        </p:txBody>
      </p:sp>
    </p:spTree>
    <p:extLst>
      <p:ext uri="{BB962C8B-B14F-4D97-AF65-F5344CB8AC3E}">
        <p14:creationId xmlns:p14="http://schemas.microsoft.com/office/powerpoint/2010/main" val="953537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8"/>
        <p:cNvGrpSpPr/>
        <p:nvPr/>
      </p:nvGrpSpPr>
      <p:grpSpPr>
        <a:xfrm>
          <a:off x="0" y="0"/>
          <a:ext cx="0" cy="0"/>
          <a:chOff x="0" y="0"/>
          <a:chExt cx="0" cy="0"/>
        </a:xfrm>
      </p:grpSpPr>
      <p:sp>
        <p:nvSpPr>
          <p:cNvPr id="127" name="Rectangle 126">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11157"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Picture 128">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9" name="Shape 119"/>
          <p:cNvSpPr txBox="1">
            <a:spLocks noGrp="1"/>
          </p:cNvSpPr>
          <p:nvPr>
            <p:ph type="title"/>
          </p:nvPr>
        </p:nvSpPr>
        <p:spPr>
          <a:xfrm>
            <a:off x="4570578" y="802955"/>
            <a:ext cx="3733482" cy="1454051"/>
          </a:xfrm>
          <a:prstGeom prst="rect">
            <a:avLst/>
          </a:prstGeom>
        </p:spPr>
        <p:txBody>
          <a:bodyPr lIns="91425" tIns="45700" rIns="91425" bIns="45700" anchorCtr="0">
            <a:normAutofit/>
          </a:bodyPr>
          <a:lstStyle/>
          <a:p>
            <a:pPr marL="342900" marR="0" lvl="0" indent="-342900" rtl="0">
              <a:spcBef>
                <a:spcPts val="0"/>
              </a:spcBef>
              <a:spcAft>
                <a:spcPts val="0"/>
              </a:spcAft>
              <a:buSzPct val="25000"/>
              <a:buNone/>
            </a:pPr>
            <a:r>
              <a:rPr lang="en-US" b="1" i="0" u="none" strike="noStrike" cap="none">
                <a:solidFill>
                  <a:srgbClr val="000000"/>
                </a:solidFill>
                <a:latin typeface="Berlin Sans FB Demi" panose="020E0802020502020306" pitchFamily="34" charset="0"/>
                <a:ea typeface="Arial"/>
                <a:cs typeface="Arial"/>
                <a:sym typeface="Arial"/>
              </a:rPr>
              <a:t>How Scientists Reason</a:t>
            </a:r>
          </a:p>
        </p:txBody>
      </p:sp>
      <p:sp>
        <p:nvSpPr>
          <p:cNvPr id="131"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375032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2" name="Shape 122" descr="C:\Users\alisa_ludlum.LVISD1\AppData\Local\Microsoft\Windows\Temporary Internet Files\Content.IE5\9YSSQIHF\MC900441428[1].png"/>
          <p:cNvPicPr preferRelativeResize="0"/>
          <p:nvPr/>
        </p:nvPicPr>
        <p:blipFill rotWithShape="1">
          <a:blip r:embed="rId4">
            <a:alphaModFix/>
          </a:blip>
          <a:srcRect l="13221" r="15120" b="-2"/>
          <a:stretch/>
        </p:blipFill>
        <p:spPr>
          <a:xfrm>
            <a:off x="20" y="907231"/>
            <a:ext cx="3628510"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p:spPr>
      </p:pic>
      <p:sp>
        <p:nvSpPr>
          <p:cNvPr id="120" name="Shape 120"/>
          <p:cNvSpPr txBox="1">
            <a:spLocks noGrp="1"/>
          </p:cNvSpPr>
          <p:nvPr>
            <p:ph idx="1"/>
          </p:nvPr>
        </p:nvSpPr>
        <p:spPr>
          <a:xfrm>
            <a:off x="4567930" y="2421682"/>
            <a:ext cx="3733184" cy="3639289"/>
          </a:xfrm>
          <a:prstGeom prst="rect">
            <a:avLst/>
          </a:prstGeom>
        </p:spPr>
        <p:txBody>
          <a:bodyPr lIns="91425" tIns="45700" rIns="91425" bIns="45700" anchor="ctr" anchorCtr="0">
            <a:normAutofit/>
          </a:bodyPr>
          <a:lstStyle/>
          <a:p>
            <a:pPr marL="342900" marR="0" lvl="0" indent="-342900" rtl="0">
              <a:spcBef>
                <a:spcPts val="0"/>
              </a:spcBef>
              <a:spcAft>
                <a:spcPts val="600"/>
              </a:spcAft>
              <a:buClr>
                <a:schemeClr val="dk1"/>
              </a:buClr>
              <a:buSzPct val="100000"/>
              <a:buFont typeface="Arial"/>
              <a:buChar char="•"/>
            </a:pPr>
            <a:r>
              <a:rPr lang="en-US" sz="24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Scientists use the </a:t>
            </a:r>
            <a:r>
              <a:rPr lang="en-US" sz="2400" b="1"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scientific method </a:t>
            </a:r>
            <a:r>
              <a:rPr lang="en-US" sz="24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to generate </a:t>
            </a:r>
            <a:r>
              <a:rPr lang="en-US" sz="2400" b="1"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hypotheses</a:t>
            </a:r>
            <a:r>
              <a:rPr lang="en-US" sz="24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 create experiments to test them, comprehend patterns of data, and form </a:t>
            </a:r>
            <a:r>
              <a:rPr lang="en-US" sz="2400" b="1"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theories</a:t>
            </a:r>
            <a:r>
              <a:rPr lang="en-US" sz="24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 </a:t>
            </a:r>
          </a:p>
        </p:txBody>
      </p:sp>
      <p:sp>
        <p:nvSpPr>
          <p:cNvPr id="121" name="Shape 121"/>
          <p:cNvSpPr txBox="1">
            <a:spLocks noGrp="1"/>
          </p:cNvSpPr>
          <p:nvPr>
            <p:ph type="sldNum" sz="quarter" idx="12"/>
          </p:nvPr>
        </p:nvSpPr>
        <p:spPr>
          <a:xfrm>
            <a:off x="8119447" y="6223702"/>
            <a:ext cx="428046" cy="314067"/>
          </a:xfrm>
          <a:prstGeom prst="rect">
            <a:avLst/>
          </a:prstGeom>
        </p:spPr>
        <p:txBody>
          <a:bodyPr lIns="91425" tIns="45700" rIns="91425" bIns="45700" anchorCtr="0">
            <a:normAutofit/>
          </a:bodyPr>
          <a:lstStyle/>
          <a:p>
            <a:pPr marL="0" marR="0" lvl="0" indent="0" rtl="0">
              <a:spcBef>
                <a:spcPts val="0"/>
              </a:spcBef>
              <a:spcAft>
                <a:spcPts val="600"/>
              </a:spcAft>
              <a:buSzPct val="25000"/>
              <a:buNone/>
            </a:pPr>
            <a:fld id="{00000000-1234-1234-1234-123412341234}" type="slidenum">
              <a:rPr lang="en-US" sz="1000" b="0" i="0" u="none" strike="noStrike" cap="none">
                <a:solidFill>
                  <a:srgbClr val="898989"/>
                </a:solidFill>
                <a:latin typeface="Calibri"/>
                <a:ea typeface="Calibri"/>
                <a:cs typeface="Calibri"/>
                <a:sym typeface="Calibri"/>
              </a:rPr>
              <a:pPr marL="0" marR="0" lvl="0" indent="0" rtl="0">
                <a:spcBef>
                  <a:spcPts val="0"/>
                </a:spcBef>
                <a:spcAft>
                  <a:spcPts val="600"/>
                </a:spcAft>
                <a:buSzPct val="25000"/>
                <a:buNone/>
              </a:pPr>
              <a:t>15</a:t>
            </a:fld>
            <a:endParaRPr lang="en-US" sz="1000" b="0" i="0" u="none" strike="noStrike" cap="none">
              <a:solidFill>
                <a:srgbClr val="898989"/>
              </a:solidFill>
              <a:latin typeface="Calibri"/>
              <a:ea typeface="Calibri"/>
              <a:cs typeface="Calibri"/>
              <a:sym typeface="Calibri"/>
            </a:endParaRPr>
          </a:p>
        </p:txBody>
      </p:sp>
      <p:sp>
        <p:nvSpPr>
          <p:cNvPr id="2" name="Footer Placeholder 1">
            <a:extLst>
              <a:ext uri="{FF2B5EF4-FFF2-40B4-BE49-F238E27FC236}">
                <a16:creationId xmlns:a16="http://schemas.microsoft.com/office/drawing/2014/main" id="{B9BB40ED-4988-41FE-9B51-CE638D639E3A}"/>
              </a:ext>
            </a:extLst>
          </p:cNvPr>
          <p:cNvSpPr>
            <a:spLocks noGrp="1"/>
          </p:cNvSpPr>
          <p:nvPr>
            <p:ph type="ftr" sz="quarter" idx="11"/>
          </p:nvPr>
        </p:nvSpPr>
        <p:spPr/>
        <p:txBody>
          <a:bodyPr/>
          <a:lstStyle/>
          <a:p>
            <a:r>
              <a:rPr lang="en-US"/>
              <a:t>Forensic Science - 2019</a:t>
            </a:r>
          </a:p>
        </p:txBody>
      </p:sp>
    </p:spTree>
    <p:extLst>
      <p:ext uri="{BB962C8B-B14F-4D97-AF65-F5344CB8AC3E}">
        <p14:creationId xmlns:p14="http://schemas.microsoft.com/office/powerpoint/2010/main" val="3235489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6" name="Rectangle 1026"/>
          <p:cNvSpPr>
            <a:spLocks noGrp="1" noRot="1" noChangeArrowheads="1"/>
          </p:cNvSpPr>
          <p:nvPr>
            <p:ph type="title"/>
          </p:nvPr>
        </p:nvSpPr>
        <p:spPr>
          <a:xfrm>
            <a:off x="628650" y="963877"/>
            <a:ext cx="2620771" cy="4930246"/>
          </a:xfrm>
        </p:spPr>
        <p:txBody>
          <a:bodyPr>
            <a:normAutofit/>
          </a:bodyPr>
          <a:lstStyle/>
          <a:p>
            <a:pPr algn="r" eaLnBrk="1" hangingPunct="1"/>
            <a:r>
              <a:rPr lang="en-US" altLang="en-US" sz="3100" dirty="0">
                <a:solidFill>
                  <a:schemeClr val="accent1"/>
                </a:solidFill>
                <a:latin typeface="Berlin Sans FB Demi" pitchFamily="34" charset="0"/>
              </a:rPr>
              <a:t>What is an Observation?</a:t>
            </a:r>
          </a:p>
        </p:txBody>
      </p:sp>
      <p:cxnSp>
        <p:nvCxnSpPr>
          <p:cNvPr id="74" name="Straight Connector 7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1747" name="Rectangle 1027"/>
          <p:cNvSpPr>
            <a:spLocks noGrp="1" noRot="1" noChangeArrowheads="1"/>
          </p:cNvSpPr>
          <p:nvPr>
            <p:ph idx="1"/>
          </p:nvPr>
        </p:nvSpPr>
        <p:spPr>
          <a:xfrm>
            <a:off x="3732023" y="381000"/>
            <a:ext cx="5030970" cy="5513123"/>
          </a:xfrm>
        </p:spPr>
        <p:txBody>
          <a:bodyPr anchor="ctr">
            <a:normAutofit/>
          </a:bodyPr>
          <a:lstStyle/>
          <a:p>
            <a:pPr eaLnBrk="1" hangingPunct="1">
              <a:spcBef>
                <a:spcPts val="500"/>
              </a:spcBef>
              <a:spcAft>
                <a:spcPts val="500"/>
              </a:spcAft>
              <a:buFont typeface="Wingdings" pitchFamily="2" charset="2"/>
              <a:buNone/>
            </a:pPr>
            <a:r>
              <a:rPr lang="en-US" altLang="en-US" sz="2100" dirty="0"/>
              <a:t>A</a:t>
            </a:r>
            <a:r>
              <a:rPr lang="en-US" altLang="en-US" sz="2100" dirty="0">
                <a:latin typeface="Times New Roman" pitchFamily="18" charset="0"/>
                <a:cs typeface="Times New Roman" pitchFamily="18" charset="0"/>
              </a:rPr>
              <a:t>. </a:t>
            </a:r>
            <a:r>
              <a:rPr lang="en-US" altLang="en-US" sz="2400" dirty="0">
                <a:latin typeface="Times New Roman" pitchFamily="18" charset="0"/>
                <a:cs typeface="Times New Roman" pitchFamily="18" charset="0"/>
              </a:rPr>
              <a:t>When you observe, you become aware of something using one of your senses. Your five senses are smell, taste, sight, touch, and sound. I an observation you simply describe something as it appears.  </a:t>
            </a:r>
            <a:r>
              <a:rPr lang="en-US" altLang="en-US" sz="2400" dirty="0">
                <a:latin typeface="Bembo" panose="02020502050201020203" pitchFamily="18" charset="0"/>
                <a:cs typeface="Times New Roman" pitchFamily="18" charset="0"/>
              </a:rPr>
              <a:t>An observation is a statement describing a fact.</a:t>
            </a:r>
          </a:p>
          <a:p>
            <a:pPr eaLnBrk="1" hangingPunct="1"/>
            <a:endParaRPr lang="en-US" altLang="en-US" sz="2100" dirty="0"/>
          </a:p>
        </p:txBody>
      </p:sp>
      <p:sp>
        <p:nvSpPr>
          <p:cNvPr id="2" name="Footer Placeholder 1">
            <a:extLst>
              <a:ext uri="{FF2B5EF4-FFF2-40B4-BE49-F238E27FC236}">
                <a16:creationId xmlns:a16="http://schemas.microsoft.com/office/drawing/2014/main" id="{C5D6D943-5CA3-4C25-99ED-6EEAD58C9655}"/>
              </a:ext>
            </a:extLst>
          </p:cNvPr>
          <p:cNvSpPr>
            <a:spLocks noGrp="1"/>
          </p:cNvSpPr>
          <p:nvPr>
            <p:ph type="ftr" sz="quarter" idx="11"/>
          </p:nvPr>
        </p:nvSpPr>
        <p:spPr/>
        <p:txBody>
          <a:bodyPr/>
          <a:lstStyle/>
          <a:p>
            <a:r>
              <a:rPr lang="en-US"/>
              <a:t>Forensic Science - 2019</a:t>
            </a:r>
          </a:p>
        </p:txBody>
      </p:sp>
      <p:sp>
        <p:nvSpPr>
          <p:cNvPr id="3" name="Slide Number Placeholder 2">
            <a:extLst>
              <a:ext uri="{FF2B5EF4-FFF2-40B4-BE49-F238E27FC236}">
                <a16:creationId xmlns:a16="http://schemas.microsoft.com/office/drawing/2014/main" id="{8E36460E-BFC2-4B5D-BE41-A72EA8E5F6D8}"/>
              </a:ext>
            </a:extLst>
          </p:cNvPr>
          <p:cNvSpPr>
            <a:spLocks noGrp="1"/>
          </p:cNvSpPr>
          <p:nvPr>
            <p:ph type="sldNum" sz="quarter" idx="12"/>
          </p:nvPr>
        </p:nvSpPr>
        <p:spPr/>
        <p:txBody>
          <a:bodyPr/>
          <a:lstStyle/>
          <a:p>
            <a:fld id="{E29FD212-76D2-4CF4-B98A-0536D4556C78}" type="slidenum">
              <a:rPr lang="en-US" smtClean="0"/>
              <a:t>16</a:t>
            </a:fld>
            <a:endParaRPr lang="en-US"/>
          </a:p>
        </p:txBody>
      </p:sp>
    </p:spTree>
    <p:extLst>
      <p:ext uri="{BB962C8B-B14F-4D97-AF65-F5344CB8AC3E}">
        <p14:creationId xmlns:p14="http://schemas.microsoft.com/office/powerpoint/2010/main" val="4272851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8FC19-6CBF-4ACF-A9A9-CF24BAF4F701}"/>
              </a:ext>
            </a:extLst>
          </p:cNvPr>
          <p:cNvSpPr>
            <a:spLocks noGrp="1"/>
          </p:cNvSpPr>
          <p:nvPr>
            <p:ph type="title"/>
          </p:nvPr>
        </p:nvSpPr>
        <p:spPr>
          <a:xfrm>
            <a:off x="476992" y="173141"/>
            <a:ext cx="8229600" cy="723900"/>
          </a:xfrm>
        </p:spPr>
        <p:txBody>
          <a:bodyPr>
            <a:normAutofit fontScale="90000"/>
          </a:bodyPr>
          <a:lstStyle/>
          <a:p>
            <a:r>
              <a:rPr lang="en-US" dirty="0">
                <a:latin typeface="Berlin Sans FB Demi" panose="020E0802020502020306" pitchFamily="34" charset="0"/>
              </a:rPr>
              <a:t>Observation Skills</a:t>
            </a:r>
            <a:br>
              <a:rPr lang="en-US" dirty="0"/>
            </a:br>
            <a:endParaRPr lang="en-US" dirty="0"/>
          </a:p>
        </p:txBody>
      </p:sp>
      <p:pic>
        <p:nvPicPr>
          <p:cNvPr id="6" name="Online Media 5" title="SHERLOCK OBSERVATION EXERCISE | Test Your Observational Skills">
            <a:hlinkClick r:id="" action="ppaction://media"/>
            <a:extLst>
              <a:ext uri="{FF2B5EF4-FFF2-40B4-BE49-F238E27FC236}">
                <a16:creationId xmlns:a16="http://schemas.microsoft.com/office/drawing/2014/main" id="{60AD3486-71DF-4283-84E9-28A433356256}"/>
              </a:ext>
            </a:extLst>
          </p:cNvPr>
          <p:cNvPicPr>
            <a:picLocks noGrp="1" noRot="1" noChangeAspect="1"/>
          </p:cNvPicPr>
          <p:nvPr>
            <p:ph idx="1"/>
            <a:videoFile r:link="rId1"/>
          </p:nvPr>
        </p:nvPicPr>
        <p:blipFill>
          <a:blip r:embed="rId3"/>
          <a:stretch>
            <a:fillRect/>
          </a:stretch>
        </p:blipFill>
        <p:spPr>
          <a:xfrm>
            <a:off x="152400" y="533400"/>
            <a:ext cx="8763000" cy="5638800"/>
          </a:xfrm>
          <a:prstGeom prst="rect">
            <a:avLst/>
          </a:prstGeom>
        </p:spPr>
      </p:pic>
      <p:sp>
        <p:nvSpPr>
          <p:cNvPr id="4" name="Footer Placeholder 3">
            <a:extLst>
              <a:ext uri="{FF2B5EF4-FFF2-40B4-BE49-F238E27FC236}">
                <a16:creationId xmlns:a16="http://schemas.microsoft.com/office/drawing/2014/main" id="{708D8E73-CF7A-498A-8FDC-89FC6B479F7B}"/>
              </a:ext>
            </a:extLst>
          </p:cNvPr>
          <p:cNvSpPr>
            <a:spLocks noGrp="1"/>
          </p:cNvSpPr>
          <p:nvPr>
            <p:ph type="ftr" sz="quarter" idx="11"/>
          </p:nvPr>
        </p:nvSpPr>
        <p:spPr/>
        <p:txBody>
          <a:bodyPr/>
          <a:lstStyle/>
          <a:p>
            <a:r>
              <a:rPr lang="en-US"/>
              <a:t>Forensic Science - 2019</a:t>
            </a:r>
          </a:p>
        </p:txBody>
      </p:sp>
      <p:sp>
        <p:nvSpPr>
          <p:cNvPr id="5" name="Slide Number Placeholder 4">
            <a:extLst>
              <a:ext uri="{FF2B5EF4-FFF2-40B4-BE49-F238E27FC236}">
                <a16:creationId xmlns:a16="http://schemas.microsoft.com/office/drawing/2014/main" id="{A0DBDBC1-FBE5-404C-8327-79FB98B1388E}"/>
              </a:ext>
            </a:extLst>
          </p:cNvPr>
          <p:cNvSpPr>
            <a:spLocks noGrp="1"/>
          </p:cNvSpPr>
          <p:nvPr>
            <p:ph type="sldNum" sz="quarter" idx="12"/>
          </p:nvPr>
        </p:nvSpPr>
        <p:spPr/>
        <p:txBody>
          <a:bodyPr/>
          <a:lstStyle/>
          <a:p>
            <a:fld id="{E29FD212-76D2-4CF4-B98A-0536D4556C78}" type="slidenum">
              <a:rPr lang="en-US" smtClean="0"/>
              <a:t>17</a:t>
            </a:fld>
            <a:endParaRPr lang="en-US"/>
          </a:p>
        </p:txBody>
      </p:sp>
    </p:spTree>
    <p:extLst>
      <p:ext uri="{BB962C8B-B14F-4D97-AF65-F5344CB8AC3E}">
        <p14:creationId xmlns:p14="http://schemas.microsoft.com/office/powerpoint/2010/main" val="401152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490721" y="478232"/>
            <a:ext cx="527559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2" name="Rectangle 2"/>
          <p:cNvSpPr>
            <a:spLocks noGrp="1" noRot="1" noChangeArrowheads="1"/>
          </p:cNvSpPr>
          <p:nvPr>
            <p:ph type="title"/>
          </p:nvPr>
        </p:nvSpPr>
        <p:spPr>
          <a:xfrm>
            <a:off x="3973321" y="1053711"/>
            <a:ext cx="4229246" cy="1424446"/>
          </a:xfrm>
        </p:spPr>
        <p:txBody>
          <a:bodyPr>
            <a:normAutofit/>
          </a:bodyPr>
          <a:lstStyle/>
          <a:p>
            <a:pPr eaLnBrk="1" hangingPunct="1">
              <a:lnSpc>
                <a:spcPct val="90000"/>
              </a:lnSpc>
            </a:pPr>
            <a:r>
              <a:rPr lang="en-US" altLang="en-US">
                <a:solidFill>
                  <a:srgbClr val="FFFFFF"/>
                </a:solidFill>
                <a:latin typeface="Berlin Sans FB Demi" pitchFamily="34" charset="0"/>
              </a:rPr>
              <a:t>Qualitative Observation</a:t>
            </a:r>
          </a:p>
        </p:txBody>
      </p:sp>
      <p:pic>
        <p:nvPicPr>
          <p:cNvPr id="5" name="Picture 4" descr="A drawing of a person&#10;&#10;Description generated with high confidence">
            <a:extLst>
              <a:ext uri="{FF2B5EF4-FFF2-40B4-BE49-F238E27FC236}">
                <a16:creationId xmlns:a16="http://schemas.microsoft.com/office/drawing/2014/main" id="{6F33623E-17EE-4B9E-93BC-262B1949EC0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6419" y="478231"/>
            <a:ext cx="2657037" cy="3484169"/>
          </a:xfrm>
          <a:prstGeom prst="rect">
            <a:avLst/>
          </a:prstGeom>
        </p:spPr>
      </p:pic>
      <p:cxnSp>
        <p:nvCxnSpPr>
          <p:cNvPr id="74" name="Straight Connector 73">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72573" y="2639023"/>
            <a:ext cx="342183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ground, laying, outdoor, lying&#10;&#10;Description generated with very high confidence">
            <a:extLst>
              <a:ext uri="{FF2B5EF4-FFF2-40B4-BE49-F238E27FC236}">
                <a16:creationId xmlns:a16="http://schemas.microsoft.com/office/drawing/2014/main" id="{5C80CAC2-A2A4-4CDD-8168-5DE97ACCA4EF}"/>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61414" y="4067500"/>
            <a:ext cx="2747048" cy="2485700"/>
          </a:xfrm>
          <a:prstGeom prst="rect">
            <a:avLst/>
          </a:prstGeom>
        </p:spPr>
      </p:pic>
      <p:sp>
        <p:nvSpPr>
          <p:cNvPr id="6147" name="Rectangle 3"/>
          <p:cNvSpPr>
            <a:spLocks noGrp="1" noRot="1" noChangeArrowheads="1"/>
          </p:cNvSpPr>
          <p:nvPr>
            <p:ph idx="1"/>
          </p:nvPr>
        </p:nvSpPr>
        <p:spPr>
          <a:xfrm>
            <a:off x="3973321" y="2799889"/>
            <a:ext cx="4310390" cy="2987543"/>
          </a:xfrm>
        </p:spPr>
        <p:txBody>
          <a:bodyPr anchor="t">
            <a:normAutofit/>
          </a:bodyPr>
          <a:lstStyle/>
          <a:p>
            <a:pPr eaLnBrk="1" hangingPunct="1">
              <a:spcBef>
                <a:spcPts val="500"/>
              </a:spcBef>
              <a:spcAft>
                <a:spcPts val="500"/>
              </a:spcAft>
              <a:buFont typeface="Wingdings" pitchFamily="2" charset="2"/>
              <a:buNone/>
            </a:pPr>
            <a:r>
              <a:rPr lang="en-US" altLang="en-US" sz="2100">
                <a:solidFill>
                  <a:srgbClr val="FFFFFF"/>
                </a:solidFill>
                <a:latin typeface="Times New Roman" pitchFamily="18" charset="0"/>
                <a:cs typeface="Times New Roman" pitchFamily="18" charset="0"/>
              </a:rPr>
              <a:t>B. Sometimes scientists must make very careful observations. Often their senses are not good enough. There are some things that cannot be observed using just your senses. (Examples: radiation, sound waves, planets, cells, etc.)</a:t>
            </a:r>
          </a:p>
          <a:p>
            <a:pPr eaLnBrk="1" hangingPunct="1">
              <a:spcBef>
                <a:spcPts val="500"/>
              </a:spcBef>
              <a:spcAft>
                <a:spcPts val="500"/>
              </a:spcAft>
              <a:buFont typeface="Wingdings" pitchFamily="2" charset="2"/>
              <a:buNone/>
            </a:pPr>
            <a:endParaRPr lang="en-US" altLang="en-US" sz="2100">
              <a:solidFill>
                <a:srgbClr val="FFFFFF"/>
              </a:solidFill>
              <a:latin typeface="Times New Roman" pitchFamily="18" charset="0"/>
              <a:cs typeface="Times New Roman" pitchFamily="18" charset="0"/>
            </a:endParaRPr>
          </a:p>
        </p:txBody>
      </p:sp>
      <p:sp>
        <p:nvSpPr>
          <p:cNvPr id="2" name="Footer Placeholder 1">
            <a:extLst>
              <a:ext uri="{FF2B5EF4-FFF2-40B4-BE49-F238E27FC236}">
                <a16:creationId xmlns:a16="http://schemas.microsoft.com/office/drawing/2014/main" id="{B8AD0B7A-0422-48D6-909B-A7532AC41E1C}"/>
              </a:ext>
            </a:extLst>
          </p:cNvPr>
          <p:cNvSpPr>
            <a:spLocks noGrp="1"/>
          </p:cNvSpPr>
          <p:nvPr>
            <p:ph type="ftr" sz="quarter" idx="11"/>
          </p:nvPr>
        </p:nvSpPr>
        <p:spPr/>
        <p:txBody>
          <a:bodyPr/>
          <a:lstStyle/>
          <a:p>
            <a:r>
              <a:rPr lang="en-US"/>
              <a:t>Forensic Science - 2019</a:t>
            </a:r>
          </a:p>
        </p:txBody>
      </p:sp>
      <p:sp>
        <p:nvSpPr>
          <p:cNvPr id="4" name="Slide Number Placeholder 3">
            <a:extLst>
              <a:ext uri="{FF2B5EF4-FFF2-40B4-BE49-F238E27FC236}">
                <a16:creationId xmlns:a16="http://schemas.microsoft.com/office/drawing/2014/main" id="{28440823-116C-4595-B2C4-DAF18B8BDE32}"/>
              </a:ext>
            </a:extLst>
          </p:cNvPr>
          <p:cNvSpPr>
            <a:spLocks noGrp="1"/>
          </p:cNvSpPr>
          <p:nvPr>
            <p:ph type="sldNum" sz="quarter" idx="12"/>
          </p:nvPr>
        </p:nvSpPr>
        <p:spPr/>
        <p:txBody>
          <a:bodyPr/>
          <a:lstStyle/>
          <a:p>
            <a:fld id="{E29FD212-76D2-4CF4-B98A-0536D4556C78}" type="slidenum">
              <a:rPr lang="en-US" smtClean="0"/>
              <a:t>18</a:t>
            </a:fld>
            <a:endParaRPr lang="en-US"/>
          </a:p>
        </p:txBody>
      </p:sp>
    </p:spTree>
    <p:extLst>
      <p:ext uri="{BB962C8B-B14F-4D97-AF65-F5344CB8AC3E}">
        <p14:creationId xmlns:p14="http://schemas.microsoft.com/office/powerpoint/2010/main" val="2092880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7890" name="Rectangle 2"/>
          <p:cNvSpPr>
            <a:spLocks noGrp="1" noRot="1" noChangeArrowheads="1"/>
          </p:cNvSpPr>
          <p:nvPr>
            <p:ph type="title"/>
          </p:nvPr>
        </p:nvSpPr>
        <p:spPr>
          <a:xfrm>
            <a:off x="480059" y="2053641"/>
            <a:ext cx="2751871" cy="2760098"/>
          </a:xfrm>
        </p:spPr>
        <p:txBody>
          <a:bodyPr>
            <a:normAutofit/>
          </a:bodyPr>
          <a:lstStyle/>
          <a:p>
            <a:pPr eaLnBrk="1" hangingPunct="1"/>
            <a:r>
              <a:rPr lang="en-US" altLang="en-US">
                <a:solidFill>
                  <a:srgbClr val="FFFFFF"/>
                </a:solidFill>
                <a:latin typeface="Berlin Sans FB Demi" pitchFamily="34" charset="0"/>
              </a:rPr>
              <a:t>What is an inference?</a:t>
            </a:r>
          </a:p>
        </p:txBody>
      </p:sp>
      <p:sp>
        <p:nvSpPr>
          <p:cNvPr id="37891" name="Rectangle 3"/>
          <p:cNvSpPr>
            <a:spLocks noGrp="1" noRot="1" noChangeArrowheads="1"/>
          </p:cNvSpPr>
          <p:nvPr>
            <p:ph idx="1"/>
          </p:nvPr>
        </p:nvSpPr>
        <p:spPr>
          <a:xfrm>
            <a:off x="4567930" y="801866"/>
            <a:ext cx="3979563" cy="5230634"/>
          </a:xfrm>
        </p:spPr>
        <p:txBody>
          <a:bodyPr anchor="ctr">
            <a:normAutofit/>
          </a:bodyPr>
          <a:lstStyle/>
          <a:p>
            <a:pPr eaLnBrk="1" hangingPunct="1">
              <a:buFont typeface="Wingdings" pitchFamily="2" charset="2"/>
              <a:buNone/>
            </a:pPr>
            <a:r>
              <a:rPr lang="en-US" altLang="en-US" sz="2100" dirty="0">
                <a:solidFill>
                  <a:srgbClr val="000000"/>
                </a:solidFill>
              </a:rPr>
              <a:t>A. </a:t>
            </a:r>
            <a:r>
              <a:rPr lang="en-US" altLang="en-US" sz="2100" dirty="0">
                <a:solidFill>
                  <a:srgbClr val="000000"/>
                </a:solidFill>
                <a:latin typeface="Times New Roman" pitchFamily="18" charset="0"/>
                <a:cs typeface="Times New Roman" pitchFamily="18" charset="0"/>
              </a:rPr>
              <a:t>When you infer, you make a mental judgment based on observations. Inferences cannot be directly observed. They require thought. For example, if you get up in the morning, look up at the sky and observe dark clouds, observe the air is cool and humid, and observe puddles on the ground, you might infer that it has recently rained. Note: you did not see rain; you decided that it rained based on your observations. An inference is a statement based on your interpretation of the facts. </a:t>
            </a:r>
          </a:p>
        </p:txBody>
      </p:sp>
      <p:sp>
        <p:nvSpPr>
          <p:cNvPr id="2" name="Footer Placeholder 1">
            <a:extLst>
              <a:ext uri="{FF2B5EF4-FFF2-40B4-BE49-F238E27FC236}">
                <a16:creationId xmlns:a16="http://schemas.microsoft.com/office/drawing/2014/main" id="{E89BCC53-E8AC-47D2-92AD-0E9CFD7D5CD6}"/>
              </a:ext>
            </a:extLst>
          </p:cNvPr>
          <p:cNvSpPr>
            <a:spLocks noGrp="1"/>
          </p:cNvSpPr>
          <p:nvPr>
            <p:ph type="ftr" sz="quarter" idx="11"/>
          </p:nvPr>
        </p:nvSpPr>
        <p:spPr/>
        <p:txBody>
          <a:bodyPr/>
          <a:lstStyle/>
          <a:p>
            <a:r>
              <a:rPr lang="en-US"/>
              <a:t>Forensic Science - 2019</a:t>
            </a:r>
          </a:p>
        </p:txBody>
      </p:sp>
      <p:sp>
        <p:nvSpPr>
          <p:cNvPr id="3" name="Slide Number Placeholder 2">
            <a:extLst>
              <a:ext uri="{FF2B5EF4-FFF2-40B4-BE49-F238E27FC236}">
                <a16:creationId xmlns:a16="http://schemas.microsoft.com/office/drawing/2014/main" id="{3FC5D235-9A1C-4150-9F09-DE9504DBAFA3}"/>
              </a:ext>
            </a:extLst>
          </p:cNvPr>
          <p:cNvSpPr>
            <a:spLocks noGrp="1"/>
          </p:cNvSpPr>
          <p:nvPr>
            <p:ph type="sldNum" sz="quarter" idx="12"/>
          </p:nvPr>
        </p:nvSpPr>
        <p:spPr/>
        <p:txBody>
          <a:bodyPr/>
          <a:lstStyle/>
          <a:p>
            <a:fld id="{E29FD212-76D2-4CF4-B98A-0536D4556C78}" type="slidenum">
              <a:rPr lang="en-US" smtClean="0"/>
              <a:t>19</a:t>
            </a:fld>
            <a:endParaRPr lang="en-US"/>
          </a:p>
        </p:txBody>
      </p:sp>
    </p:spTree>
    <p:extLst>
      <p:ext uri="{BB962C8B-B14F-4D97-AF65-F5344CB8AC3E}">
        <p14:creationId xmlns:p14="http://schemas.microsoft.com/office/powerpoint/2010/main" val="3281308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0959F59E-86AC-4677-BFB0-9CD55AB1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97ED08E-7CE7-4539-8E16-6A356378B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7090"/>
            <a:ext cx="5493394" cy="5897880"/>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884" y="643466"/>
            <a:ext cx="5249619" cy="552873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6" name="Rectangle 75">
            <a:extLst>
              <a:ext uri="{FF2B5EF4-FFF2-40B4-BE49-F238E27FC236}">
                <a16:creationId xmlns:a16="http://schemas.microsoft.com/office/drawing/2014/main" id="{39F96DC1-4B54-4B36-B945-425E4C04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6752" y="487090"/>
            <a:ext cx="2809487" cy="1856232"/>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outdoor, person, grass, ground&#10;&#10;Description generated with very high confidence">
            <a:extLst>
              <a:ext uri="{FF2B5EF4-FFF2-40B4-BE49-F238E27FC236}">
                <a16:creationId xmlns:a16="http://schemas.microsoft.com/office/drawing/2014/main" id="{F3E4EC44-1D7E-460C-84B8-ED66B37ABA0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08836" y="643467"/>
            <a:ext cx="2142844" cy="1532134"/>
          </a:xfrm>
          <a:prstGeom prst="rect">
            <a:avLst/>
          </a:prstGeom>
        </p:spPr>
      </p:pic>
      <p:sp>
        <p:nvSpPr>
          <p:cNvPr id="78" name="Rectangle 77">
            <a:extLst>
              <a:ext uri="{FF2B5EF4-FFF2-40B4-BE49-F238E27FC236}">
                <a16:creationId xmlns:a16="http://schemas.microsoft.com/office/drawing/2014/main" id="{A4F450A1-0760-4C39-82E4-515AA4FC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6752" y="2511639"/>
            <a:ext cx="2809487" cy="1856232"/>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9664" y="2672506"/>
            <a:ext cx="2481188" cy="153213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0" name="Rectangle 79">
            <a:extLst>
              <a:ext uri="{FF2B5EF4-FFF2-40B4-BE49-F238E27FC236}">
                <a16:creationId xmlns:a16="http://schemas.microsoft.com/office/drawing/2014/main" id="{0185CD32-2E94-4663-81AE-CC54E44AC2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6752" y="4528738"/>
            <a:ext cx="2809487" cy="1856232"/>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object, antenna&#10;&#10;Description generated with very high confidence">
            <a:extLst>
              <a:ext uri="{FF2B5EF4-FFF2-40B4-BE49-F238E27FC236}">
                <a16:creationId xmlns:a16="http://schemas.microsoft.com/office/drawing/2014/main" id="{6F8D3BF0-A445-4267-8C79-1936775AADF0}"/>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097404" y="5003931"/>
            <a:ext cx="2565709" cy="903129"/>
          </a:xfrm>
          <a:prstGeom prst="rect">
            <a:avLst/>
          </a:prstGeom>
        </p:spPr>
      </p:pic>
      <p:sp>
        <p:nvSpPr>
          <p:cNvPr id="2" name="Footer Placeholder 1">
            <a:extLst>
              <a:ext uri="{FF2B5EF4-FFF2-40B4-BE49-F238E27FC236}">
                <a16:creationId xmlns:a16="http://schemas.microsoft.com/office/drawing/2014/main" id="{98560AAC-C12F-4A6C-9681-408AFDEDE3D8}"/>
              </a:ext>
            </a:extLst>
          </p:cNvPr>
          <p:cNvSpPr>
            <a:spLocks noGrp="1"/>
          </p:cNvSpPr>
          <p:nvPr>
            <p:ph type="ftr" sz="quarter" idx="11"/>
          </p:nvPr>
        </p:nvSpPr>
        <p:spPr/>
        <p:txBody>
          <a:bodyPr/>
          <a:lstStyle/>
          <a:p>
            <a:r>
              <a:rPr lang="en-US"/>
              <a:t>Forensic Science - 2019</a:t>
            </a:r>
          </a:p>
        </p:txBody>
      </p:sp>
      <p:sp>
        <p:nvSpPr>
          <p:cNvPr id="4" name="Slide Number Placeholder 3">
            <a:extLst>
              <a:ext uri="{FF2B5EF4-FFF2-40B4-BE49-F238E27FC236}">
                <a16:creationId xmlns:a16="http://schemas.microsoft.com/office/drawing/2014/main" id="{D843F280-FFFF-4F7F-8CB8-D8E51B4FD663}"/>
              </a:ext>
            </a:extLst>
          </p:cNvPr>
          <p:cNvSpPr>
            <a:spLocks noGrp="1"/>
          </p:cNvSpPr>
          <p:nvPr>
            <p:ph type="sldNum" sz="quarter" idx="12"/>
          </p:nvPr>
        </p:nvSpPr>
        <p:spPr/>
        <p:txBody>
          <a:bodyPr/>
          <a:lstStyle/>
          <a:p>
            <a:fld id="{E29FD212-76D2-4CF4-B98A-0536D4556C78}" type="slidenum">
              <a:rPr lang="en-US" smtClean="0"/>
              <a:t>2</a:t>
            </a:fld>
            <a:endParaRPr lang="en-US"/>
          </a:p>
        </p:txBody>
      </p:sp>
    </p:spTree>
    <p:extLst>
      <p:ext uri="{BB962C8B-B14F-4D97-AF65-F5344CB8AC3E}">
        <p14:creationId xmlns:p14="http://schemas.microsoft.com/office/powerpoint/2010/main" val="949732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a sign&#10;&#10;Description generated with high confidence">
            <a:extLst>
              <a:ext uri="{FF2B5EF4-FFF2-40B4-BE49-F238E27FC236}">
                <a16:creationId xmlns:a16="http://schemas.microsoft.com/office/drawing/2014/main" id="{60DC63F5-C6AC-4B56-91F5-2115C0992C7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2961" b="18989"/>
          <a:stretch/>
        </p:blipFill>
        <p:spPr>
          <a:xfrm>
            <a:off x="20" y="10"/>
            <a:ext cx="9143980" cy="4666928"/>
          </a:xfrm>
          <a:prstGeom prst="rect">
            <a:avLst/>
          </a:prstGeom>
        </p:spPr>
      </p:pic>
      <p:pic>
        <p:nvPicPr>
          <p:cNvPr id="136" name="Picture 135">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8" name="Oval 137">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6" name="Rectangle 1026"/>
          <p:cNvSpPr>
            <a:spLocks noGrp="1" noRot="1" noChangeArrowheads="1"/>
          </p:cNvSpPr>
          <p:nvPr>
            <p:ph type="title"/>
          </p:nvPr>
        </p:nvSpPr>
        <p:spPr>
          <a:xfrm>
            <a:off x="152400" y="4464713"/>
            <a:ext cx="4724400" cy="1509931"/>
          </a:xfrm>
        </p:spPr>
        <p:txBody>
          <a:bodyPr>
            <a:normAutofit/>
          </a:bodyPr>
          <a:lstStyle/>
          <a:p>
            <a:pPr algn="l" eaLnBrk="1" hangingPunct="1"/>
            <a:r>
              <a:rPr lang="en-US" altLang="en-US" sz="3500" dirty="0">
                <a:solidFill>
                  <a:srgbClr val="000000"/>
                </a:solidFill>
                <a:latin typeface="Berlin Sans FB Demi" pitchFamily="34" charset="0"/>
              </a:rPr>
              <a:t>What is an observation?</a:t>
            </a:r>
          </a:p>
        </p:txBody>
      </p:sp>
      <p:sp>
        <p:nvSpPr>
          <p:cNvPr id="31747" name="Rectangle 1027"/>
          <p:cNvSpPr>
            <a:spLocks noGrp="1" noRot="1" noChangeArrowheads="1"/>
          </p:cNvSpPr>
          <p:nvPr>
            <p:ph idx="1"/>
          </p:nvPr>
        </p:nvSpPr>
        <p:spPr>
          <a:xfrm>
            <a:off x="4572000" y="4191000"/>
            <a:ext cx="4343400" cy="2514600"/>
          </a:xfrm>
        </p:spPr>
        <p:txBody>
          <a:bodyPr anchor="ctr">
            <a:normAutofit/>
          </a:bodyPr>
          <a:lstStyle/>
          <a:p>
            <a:pPr eaLnBrk="1" hangingPunct="1">
              <a:lnSpc>
                <a:spcPct val="90000"/>
              </a:lnSpc>
              <a:spcBef>
                <a:spcPts val="500"/>
              </a:spcBef>
              <a:spcAft>
                <a:spcPts val="500"/>
              </a:spcAft>
              <a:buFont typeface="Wingdings" pitchFamily="2" charset="2"/>
              <a:buNone/>
            </a:pPr>
            <a:r>
              <a:rPr lang="en-US" altLang="en-US" sz="1400" dirty="0">
                <a:solidFill>
                  <a:srgbClr val="000000"/>
                </a:solidFill>
              </a:rPr>
              <a:t>A</a:t>
            </a:r>
            <a:r>
              <a:rPr lang="en-US" altLang="en-US" sz="1400" dirty="0">
                <a:solidFill>
                  <a:srgbClr val="000000"/>
                </a:solidFill>
                <a:latin typeface="Times New Roman" pitchFamily="18" charset="0"/>
                <a:cs typeface="Times New Roman" pitchFamily="18" charset="0"/>
              </a:rPr>
              <a:t>. </a:t>
            </a:r>
            <a:r>
              <a:rPr lang="en-US" altLang="en-US" sz="2000" dirty="0">
                <a:solidFill>
                  <a:srgbClr val="000000"/>
                </a:solidFill>
                <a:latin typeface="Times New Roman" pitchFamily="18" charset="0"/>
                <a:cs typeface="Times New Roman" pitchFamily="18" charset="0"/>
              </a:rPr>
              <a:t>When you observe, you become aware of something using one of your senses. Your five senses are </a:t>
            </a:r>
            <a:r>
              <a:rPr lang="en-US" altLang="en-US" sz="2000" b="1" dirty="0">
                <a:solidFill>
                  <a:srgbClr val="FF0000"/>
                </a:solidFill>
                <a:latin typeface="Times New Roman" pitchFamily="18" charset="0"/>
                <a:cs typeface="Times New Roman" pitchFamily="18" charset="0"/>
              </a:rPr>
              <a:t>smell, taste, sight, touch, and sound</a:t>
            </a:r>
            <a:r>
              <a:rPr lang="en-US" altLang="en-US" sz="2000" dirty="0">
                <a:solidFill>
                  <a:srgbClr val="000000"/>
                </a:solidFill>
                <a:latin typeface="Times New Roman" pitchFamily="18" charset="0"/>
                <a:cs typeface="Times New Roman" pitchFamily="18" charset="0"/>
              </a:rPr>
              <a:t>. In an observation you simply describe something as it appears. An observation is a statement describing a fact.</a:t>
            </a:r>
          </a:p>
          <a:p>
            <a:pPr eaLnBrk="1" hangingPunct="1">
              <a:lnSpc>
                <a:spcPct val="90000"/>
              </a:lnSpc>
            </a:pPr>
            <a:endParaRPr lang="en-US" altLang="en-US" sz="1400" dirty="0">
              <a:solidFill>
                <a:srgbClr val="000000"/>
              </a:solidFill>
            </a:endParaRPr>
          </a:p>
        </p:txBody>
      </p:sp>
      <p:sp>
        <p:nvSpPr>
          <p:cNvPr id="2" name="Footer Placeholder 1">
            <a:extLst>
              <a:ext uri="{FF2B5EF4-FFF2-40B4-BE49-F238E27FC236}">
                <a16:creationId xmlns:a16="http://schemas.microsoft.com/office/drawing/2014/main" id="{87F5C4F3-FA37-4039-AD4B-7040FC32FC9F}"/>
              </a:ext>
            </a:extLst>
          </p:cNvPr>
          <p:cNvSpPr>
            <a:spLocks noGrp="1"/>
          </p:cNvSpPr>
          <p:nvPr>
            <p:ph type="ftr" sz="quarter" idx="11"/>
          </p:nvPr>
        </p:nvSpPr>
        <p:spPr/>
        <p:txBody>
          <a:bodyPr/>
          <a:lstStyle/>
          <a:p>
            <a:r>
              <a:rPr lang="en-US"/>
              <a:t>Forensic Science - 2019</a:t>
            </a:r>
          </a:p>
        </p:txBody>
      </p:sp>
      <p:sp>
        <p:nvSpPr>
          <p:cNvPr id="4" name="Slide Number Placeholder 3">
            <a:extLst>
              <a:ext uri="{FF2B5EF4-FFF2-40B4-BE49-F238E27FC236}">
                <a16:creationId xmlns:a16="http://schemas.microsoft.com/office/drawing/2014/main" id="{9A0E31E3-B44B-4281-899E-C07045C0A952}"/>
              </a:ext>
            </a:extLst>
          </p:cNvPr>
          <p:cNvSpPr>
            <a:spLocks noGrp="1"/>
          </p:cNvSpPr>
          <p:nvPr>
            <p:ph type="sldNum" sz="quarter" idx="12"/>
          </p:nvPr>
        </p:nvSpPr>
        <p:spPr/>
        <p:txBody>
          <a:bodyPr/>
          <a:lstStyle/>
          <a:p>
            <a:fld id="{E29FD212-76D2-4CF4-B98A-0536D4556C78}" type="slidenum">
              <a:rPr lang="en-US" smtClean="0"/>
              <a:t>20</a:t>
            </a:fld>
            <a:endParaRPr lang="en-US"/>
          </a:p>
        </p:txBody>
      </p:sp>
    </p:spTree>
    <p:extLst>
      <p:ext uri="{BB962C8B-B14F-4D97-AF65-F5344CB8AC3E}">
        <p14:creationId xmlns:p14="http://schemas.microsoft.com/office/powerpoint/2010/main" val="88309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26"/>
            <a:ext cx="4211157"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5842" name="Rectangle 2"/>
          <p:cNvSpPr>
            <a:spLocks noGrp="1" noRot="1" noChangeArrowheads="1"/>
          </p:cNvSpPr>
          <p:nvPr>
            <p:ph type="title"/>
          </p:nvPr>
        </p:nvSpPr>
        <p:spPr>
          <a:xfrm>
            <a:off x="4570578" y="802955"/>
            <a:ext cx="3733482" cy="1454051"/>
          </a:xfrm>
        </p:spPr>
        <p:txBody>
          <a:bodyPr>
            <a:normAutofit/>
          </a:bodyPr>
          <a:lstStyle/>
          <a:p>
            <a:pPr eaLnBrk="1" hangingPunct="1"/>
            <a:r>
              <a:rPr lang="en-US" altLang="en-US">
                <a:solidFill>
                  <a:srgbClr val="000000"/>
                </a:solidFill>
                <a:latin typeface="Berlin Sans FB Demi" pitchFamily="34" charset="0"/>
              </a:rPr>
              <a:t>Qualitative Observation</a:t>
            </a:r>
          </a:p>
        </p:txBody>
      </p:sp>
      <p:sp>
        <p:nvSpPr>
          <p:cNvPr id="76"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375032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screenshot of a cell phone&#10;&#10;Description generated with high confidence">
            <a:extLst>
              <a:ext uri="{FF2B5EF4-FFF2-40B4-BE49-F238E27FC236}">
                <a16:creationId xmlns:a16="http://schemas.microsoft.com/office/drawing/2014/main" id="{99E478A1-86CC-4736-B4B3-9E93E391E9D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0" y="2257006"/>
            <a:ext cx="3581400" cy="2619794"/>
          </a:xfrm>
          <a:prstGeom prst="rect">
            <a:avLst/>
          </a:prstGeom>
        </p:spPr>
      </p:pic>
      <p:sp>
        <p:nvSpPr>
          <p:cNvPr id="6147" name="Rectangle 3"/>
          <p:cNvSpPr>
            <a:spLocks noGrp="1" noRot="1" noChangeArrowheads="1"/>
          </p:cNvSpPr>
          <p:nvPr>
            <p:ph idx="1"/>
          </p:nvPr>
        </p:nvSpPr>
        <p:spPr>
          <a:xfrm>
            <a:off x="4567930" y="2421682"/>
            <a:ext cx="3733184" cy="3639289"/>
          </a:xfrm>
        </p:spPr>
        <p:txBody>
          <a:bodyPr anchor="ctr">
            <a:normAutofit lnSpcReduction="10000"/>
          </a:bodyPr>
          <a:lstStyle/>
          <a:p>
            <a:pPr eaLnBrk="1" hangingPunct="1">
              <a:spcBef>
                <a:spcPts val="500"/>
              </a:spcBef>
              <a:spcAft>
                <a:spcPts val="500"/>
              </a:spcAft>
              <a:buFont typeface="Wingdings" pitchFamily="2" charset="2"/>
              <a:buNone/>
            </a:pPr>
            <a:r>
              <a:rPr lang="en-US" altLang="en-US" sz="1700" dirty="0">
                <a:solidFill>
                  <a:srgbClr val="000000"/>
                </a:solidFill>
                <a:latin typeface="Times New Roman" pitchFamily="18" charset="0"/>
                <a:cs typeface="Times New Roman" pitchFamily="18" charset="0"/>
              </a:rPr>
              <a:t>B. </a:t>
            </a:r>
            <a:r>
              <a:rPr lang="en-US" altLang="en-US" sz="2400" dirty="0">
                <a:solidFill>
                  <a:srgbClr val="000000"/>
                </a:solidFill>
                <a:latin typeface="Times New Roman" pitchFamily="18" charset="0"/>
                <a:cs typeface="Times New Roman" pitchFamily="18" charset="0"/>
              </a:rPr>
              <a:t>Sometimes scientists must make very careful observations. Often their senses are not good enough. There are some things that cannot be observed using just your senses. (Examples: radiation, sound waves, planets, cells, etc.)</a:t>
            </a:r>
          </a:p>
          <a:p>
            <a:pPr eaLnBrk="1" hangingPunct="1">
              <a:spcBef>
                <a:spcPts val="500"/>
              </a:spcBef>
              <a:spcAft>
                <a:spcPts val="500"/>
              </a:spcAft>
              <a:buFont typeface="Wingdings" pitchFamily="2" charset="2"/>
              <a:buNone/>
            </a:pPr>
            <a:endParaRPr lang="en-US" altLang="en-US" sz="1700" dirty="0">
              <a:solidFill>
                <a:srgbClr val="000000"/>
              </a:solidFill>
              <a:latin typeface="Times New Roman" pitchFamily="18" charset="0"/>
              <a:cs typeface="Times New Roman" pitchFamily="18" charset="0"/>
            </a:endParaRPr>
          </a:p>
        </p:txBody>
      </p:sp>
      <p:sp>
        <p:nvSpPr>
          <p:cNvPr id="2" name="Footer Placeholder 1">
            <a:extLst>
              <a:ext uri="{FF2B5EF4-FFF2-40B4-BE49-F238E27FC236}">
                <a16:creationId xmlns:a16="http://schemas.microsoft.com/office/drawing/2014/main" id="{AB4C379B-B89A-4BDB-AB73-955DED4238EE}"/>
              </a:ext>
            </a:extLst>
          </p:cNvPr>
          <p:cNvSpPr>
            <a:spLocks noGrp="1"/>
          </p:cNvSpPr>
          <p:nvPr>
            <p:ph type="ftr" sz="quarter" idx="11"/>
          </p:nvPr>
        </p:nvSpPr>
        <p:spPr/>
        <p:txBody>
          <a:bodyPr/>
          <a:lstStyle/>
          <a:p>
            <a:r>
              <a:rPr lang="en-US"/>
              <a:t>Forensic Science - 2019</a:t>
            </a:r>
          </a:p>
        </p:txBody>
      </p:sp>
      <p:sp>
        <p:nvSpPr>
          <p:cNvPr id="4" name="Slide Number Placeholder 3">
            <a:extLst>
              <a:ext uri="{FF2B5EF4-FFF2-40B4-BE49-F238E27FC236}">
                <a16:creationId xmlns:a16="http://schemas.microsoft.com/office/drawing/2014/main" id="{71BA83AB-E71D-4D13-83BC-2250F799310F}"/>
              </a:ext>
            </a:extLst>
          </p:cNvPr>
          <p:cNvSpPr>
            <a:spLocks noGrp="1"/>
          </p:cNvSpPr>
          <p:nvPr>
            <p:ph type="sldNum" sz="quarter" idx="12"/>
          </p:nvPr>
        </p:nvSpPr>
        <p:spPr/>
        <p:txBody>
          <a:bodyPr/>
          <a:lstStyle/>
          <a:p>
            <a:fld id="{E29FD212-76D2-4CF4-B98A-0536D4556C78}" type="slidenum">
              <a:rPr lang="en-US" smtClean="0"/>
              <a:t>21</a:t>
            </a:fld>
            <a:endParaRPr lang="en-US"/>
          </a:p>
        </p:txBody>
      </p:sp>
    </p:spTree>
    <p:extLst>
      <p:ext uri="{BB962C8B-B14F-4D97-AF65-F5344CB8AC3E}">
        <p14:creationId xmlns:p14="http://schemas.microsoft.com/office/powerpoint/2010/main" val="28312106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3" name="Rectangle 71">
            <a:extLst>
              <a:ext uri="{FF2B5EF4-FFF2-40B4-BE49-F238E27FC236}">
                <a16:creationId xmlns:a16="http://schemas.microsoft.com/office/drawing/2014/main" id="{D3FFFA32-D9F4-4AF9-A025-CD128AC85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2823A416-999C-4FA3-A853-0AE48404B5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808676"/>
            <a:ext cx="9144000" cy="3049325"/>
            <a:chOff x="0" y="3808676"/>
            <a:chExt cx="12192000" cy="3049325"/>
          </a:xfrm>
        </p:grpSpPr>
        <p:pic>
          <p:nvPicPr>
            <p:cNvPr id="75" name="Picture 74">
              <a:extLst>
                <a:ext uri="{FF2B5EF4-FFF2-40B4-BE49-F238E27FC236}">
                  <a16:creationId xmlns:a16="http://schemas.microsoft.com/office/drawing/2014/main" id="{9362F656-1A8D-4BA3-BA72-92332E75DB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76" name="Oval 75">
              <a:extLst>
                <a:ext uri="{FF2B5EF4-FFF2-40B4-BE49-F238E27FC236}">
                  <a16:creationId xmlns:a16="http://schemas.microsoft.com/office/drawing/2014/main" id="{9338807D-FB66-4E3A-9CF0-786662C4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890" name="Rectangle 2"/>
          <p:cNvSpPr>
            <a:spLocks noGrp="1" noRot="1" noChangeArrowheads="1"/>
          </p:cNvSpPr>
          <p:nvPr>
            <p:ph type="title"/>
          </p:nvPr>
        </p:nvSpPr>
        <p:spPr>
          <a:xfrm>
            <a:off x="884419" y="5105400"/>
            <a:ext cx="7375161" cy="1066802"/>
          </a:xfrm>
        </p:spPr>
        <p:txBody>
          <a:bodyPr>
            <a:normAutofit/>
          </a:bodyPr>
          <a:lstStyle/>
          <a:p>
            <a:pPr eaLnBrk="1" hangingPunct="1"/>
            <a:r>
              <a:rPr lang="en-US" altLang="en-US" sz="3500" dirty="0">
                <a:solidFill>
                  <a:srgbClr val="3F3F3F"/>
                </a:solidFill>
                <a:latin typeface="Berlin Sans FB Demi" pitchFamily="34" charset="0"/>
              </a:rPr>
              <a:t>What is an Inference?</a:t>
            </a:r>
          </a:p>
        </p:txBody>
      </p:sp>
      <p:sp>
        <p:nvSpPr>
          <p:cNvPr id="37891" name="Rectangle 3"/>
          <p:cNvSpPr>
            <a:spLocks noGrp="1" noRot="1" noChangeArrowheads="1"/>
          </p:cNvSpPr>
          <p:nvPr>
            <p:ph idx="1"/>
          </p:nvPr>
        </p:nvSpPr>
        <p:spPr>
          <a:xfrm>
            <a:off x="304800" y="76200"/>
            <a:ext cx="8534400" cy="3741420"/>
          </a:xfrm>
        </p:spPr>
        <p:txBody>
          <a:bodyPr anchor="ctr">
            <a:normAutofit/>
          </a:bodyPr>
          <a:lstStyle/>
          <a:p>
            <a:pPr eaLnBrk="1" hangingPunct="1">
              <a:buFont typeface="Wingdings" pitchFamily="2" charset="2"/>
              <a:buNone/>
            </a:pPr>
            <a:r>
              <a:rPr lang="en-US" altLang="en-US" sz="2100" dirty="0">
                <a:solidFill>
                  <a:srgbClr val="FFFFFF"/>
                </a:solidFill>
              </a:rPr>
              <a:t>A. </a:t>
            </a:r>
            <a:r>
              <a:rPr lang="en-US" altLang="en-US" sz="2400" dirty="0">
                <a:solidFill>
                  <a:srgbClr val="FFFFFF"/>
                </a:solidFill>
                <a:latin typeface="Times New Roman" pitchFamily="18" charset="0"/>
                <a:cs typeface="Times New Roman" pitchFamily="18" charset="0"/>
              </a:rPr>
              <a:t>When you infer, you make a mental judgment based on observations. Inferences cannot be directly observed. They require thought. For example, if you get up in the morning, look up at the sky and observe dark clouds, observe the air is cool and humid, and observe puddles on the ground, you might infer that it has recently rained. Note: you did not see rain; you decided that it rained based on your observations. An inference is a statement based on your interpretation of the facts. </a:t>
            </a:r>
          </a:p>
        </p:txBody>
      </p:sp>
      <p:sp>
        <p:nvSpPr>
          <p:cNvPr id="2" name="Footer Placeholder 1">
            <a:extLst>
              <a:ext uri="{FF2B5EF4-FFF2-40B4-BE49-F238E27FC236}">
                <a16:creationId xmlns:a16="http://schemas.microsoft.com/office/drawing/2014/main" id="{2ED98F18-8405-42D0-AF16-99A2CEB63D93}"/>
              </a:ext>
            </a:extLst>
          </p:cNvPr>
          <p:cNvSpPr>
            <a:spLocks noGrp="1"/>
          </p:cNvSpPr>
          <p:nvPr>
            <p:ph type="ftr" sz="quarter" idx="11"/>
          </p:nvPr>
        </p:nvSpPr>
        <p:spPr/>
        <p:txBody>
          <a:bodyPr/>
          <a:lstStyle/>
          <a:p>
            <a:r>
              <a:rPr lang="en-US"/>
              <a:t>Forensic Science - 2019</a:t>
            </a:r>
          </a:p>
        </p:txBody>
      </p:sp>
      <p:sp>
        <p:nvSpPr>
          <p:cNvPr id="3" name="Slide Number Placeholder 2">
            <a:extLst>
              <a:ext uri="{FF2B5EF4-FFF2-40B4-BE49-F238E27FC236}">
                <a16:creationId xmlns:a16="http://schemas.microsoft.com/office/drawing/2014/main" id="{0543FB09-8B5C-46F0-BDFB-20FC3FF413B4}"/>
              </a:ext>
            </a:extLst>
          </p:cNvPr>
          <p:cNvSpPr>
            <a:spLocks noGrp="1"/>
          </p:cNvSpPr>
          <p:nvPr>
            <p:ph type="sldNum" sz="quarter" idx="12"/>
          </p:nvPr>
        </p:nvSpPr>
        <p:spPr/>
        <p:txBody>
          <a:bodyPr/>
          <a:lstStyle/>
          <a:p>
            <a:fld id="{E29FD212-76D2-4CF4-B98A-0536D4556C78}" type="slidenum">
              <a:rPr lang="en-US" smtClean="0"/>
              <a:t>22</a:t>
            </a:fld>
            <a:endParaRPr lang="en-US"/>
          </a:p>
        </p:txBody>
      </p:sp>
    </p:spTree>
    <p:extLst>
      <p:ext uri="{BB962C8B-B14F-4D97-AF65-F5344CB8AC3E}">
        <p14:creationId xmlns:p14="http://schemas.microsoft.com/office/powerpoint/2010/main" val="262810897"/>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AE58-F1C2-4E92-BE9B-B4D76E0B2F21}"/>
              </a:ext>
            </a:extLst>
          </p:cNvPr>
          <p:cNvSpPr>
            <a:spLocks noGrp="1"/>
          </p:cNvSpPr>
          <p:nvPr>
            <p:ph type="title"/>
          </p:nvPr>
        </p:nvSpPr>
        <p:spPr>
          <a:xfrm>
            <a:off x="457200" y="0"/>
            <a:ext cx="8229600" cy="685800"/>
          </a:xfrm>
        </p:spPr>
        <p:txBody>
          <a:bodyPr>
            <a:normAutofit fontScale="90000"/>
          </a:bodyPr>
          <a:lstStyle/>
          <a:p>
            <a:r>
              <a:rPr lang="en-US" dirty="0">
                <a:latin typeface="Berlin Sans FB Demi" panose="020E0802020502020306" pitchFamily="34" charset="0"/>
              </a:rPr>
              <a:t>Observations Vs. Inferences</a:t>
            </a:r>
          </a:p>
        </p:txBody>
      </p:sp>
      <p:sp>
        <p:nvSpPr>
          <p:cNvPr id="3" name="Footer Placeholder 2">
            <a:extLst>
              <a:ext uri="{FF2B5EF4-FFF2-40B4-BE49-F238E27FC236}">
                <a16:creationId xmlns:a16="http://schemas.microsoft.com/office/drawing/2014/main" id="{A87F7BD4-DCB7-4A4C-B5F0-EF2F5CF975E3}"/>
              </a:ext>
            </a:extLst>
          </p:cNvPr>
          <p:cNvSpPr>
            <a:spLocks noGrp="1"/>
          </p:cNvSpPr>
          <p:nvPr>
            <p:ph type="ftr" sz="quarter" idx="11"/>
          </p:nvPr>
        </p:nvSpPr>
        <p:spPr/>
        <p:txBody>
          <a:bodyPr/>
          <a:lstStyle/>
          <a:p>
            <a:r>
              <a:rPr lang="en-US"/>
              <a:t>Forensic Science - 2019</a:t>
            </a:r>
          </a:p>
        </p:txBody>
      </p:sp>
      <p:sp>
        <p:nvSpPr>
          <p:cNvPr id="4" name="Slide Number Placeholder 3">
            <a:extLst>
              <a:ext uri="{FF2B5EF4-FFF2-40B4-BE49-F238E27FC236}">
                <a16:creationId xmlns:a16="http://schemas.microsoft.com/office/drawing/2014/main" id="{2206AEBC-2A00-4CD2-8F08-8E76CC9E62D8}"/>
              </a:ext>
            </a:extLst>
          </p:cNvPr>
          <p:cNvSpPr>
            <a:spLocks noGrp="1"/>
          </p:cNvSpPr>
          <p:nvPr>
            <p:ph type="sldNum" sz="quarter" idx="12"/>
          </p:nvPr>
        </p:nvSpPr>
        <p:spPr/>
        <p:txBody>
          <a:bodyPr/>
          <a:lstStyle/>
          <a:p>
            <a:fld id="{E29FD212-76D2-4CF4-B98A-0536D4556C78}" type="slidenum">
              <a:rPr lang="en-US" smtClean="0"/>
              <a:t>23</a:t>
            </a:fld>
            <a:endParaRPr lang="en-US"/>
          </a:p>
        </p:txBody>
      </p:sp>
      <p:pic>
        <p:nvPicPr>
          <p:cNvPr id="5" name="Online Media 4" title="Inference and Observation">
            <a:hlinkClick r:id="" action="ppaction://media"/>
            <a:extLst>
              <a:ext uri="{FF2B5EF4-FFF2-40B4-BE49-F238E27FC236}">
                <a16:creationId xmlns:a16="http://schemas.microsoft.com/office/drawing/2014/main" id="{49141985-8921-458B-8D0D-6C33378DD816}"/>
              </a:ext>
            </a:extLst>
          </p:cNvPr>
          <p:cNvPicPr>
            <a:picLocks noRot="1" noChangeAspect="1"/>
          </p:cNvPicPr>
          <p:nvPr>
            <a:videoFile r:link="rId1"/>
          </p:nvPr>
        </p:nvPicPr>
        <p:blipFill>
          <a:blip r:embed="rId3"/>
          <a:stretch>
            <a:fillRect/>
          </a:stretch>
        </p:blipFill>
        <p:spPr>
          <a:xfrm>
            <a:off x="381000" y="685800"/>
            <a:ext cx="8610600" cy="5670550"/>
          </a:xfrm>
          <a:prstGeom prst="rect">
            <a:avLst/>
          </a:prstGeom>
        </p:spPr>
      </p:pic>
    </p:spTree>
    <p:extLst>
      <p:ext uri="{BB962C8B-B14F-4D97-AF65-F5344CB8AC3E}">
        <p14:creationId xmlns:p14="http://schemas.microsoft.com/office/powerpoint/2010/main" val="196270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46F756-5C2F-4A1F-996A-33BCA4ADA16C}"/>
              </a:ext>
            </a:extLst>
          </p:cNvPr>
          <p:cNvSpPr>
            <a:spLocks noGrp="1"/>
          </p:cNvSpPr>
          <p:nvPr>
            <p:ph type="title"/>
          </p:nvPr>
        </p:nvSpPr>
        <p:spPr>
          <a:xfrm>
            <a:off x="393192" y="4767072"/>
            <a:ext cx="4945641" cy="1625210"/>
          </a:xfrm>
        </p:spPr>
        <p:txBody>
          <a:bodyPr>
            <a:normAutofit/>
          </a:bodyPr>
          <a:lstStyle/>
          <a:p>
            <a:pPr algn="l"/>
            <a:r>
              <a:rPr lang="en-US" sz="2800" dirty="0">
                <a:solidFill>
                  <a:srgbClr val="FFFFFF"/>
                </a:solidFill>
                <a:latin typeface="Berlin Sans FB Demi" panose="020E0802020502020306" pitchFamily="34" charset="0"/>
              </a:rPr>
              <a:t>Observation vs. Perception</a:t>
            </a:r>
          </a:p>
        </p:txBody>
      </p:sp>
      <p:pic>
        <p:nvPicPr>
          <p:cNvPr id="8" name="Picture 7" descr="A close up of a map&#10;&#10;Description generated with high confidence">
            <a:extLst>
              <a:ext uri="{FF2B5EF4-FFF2-40B4-BE49-F238E27FC236}">
                <a16:creationId xmlns:a16="http://schemas.microsoft.com/office/drawing/2014/main" id="{35E1CF8A-67C3-45BA-92E5-2CBF02C967C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639" r="7066" b="1"/>
          <a:stretch/>
        </p:blipFill>
        <p:spPr>
          <a:xfrm>
            <a:off x="245660" y="321733"/>
            <a:ext cx="5293729" cy="4107392"/>
          </a:xfrm>
          <a:prstGeom prst="rect">
            <a:avLst/>
          </a:prstGeom>
        </p:spPr>
      </p:pic>
      <p:sp>
        <p:nvSpPr>
          <p:cNvPr id="4" name="Footer Placeholder 3"/>
          <p:cNvSpPr>
            <a:spLocks noGrp="1"/>
          </p:cNvSpPr>
          <p:nvPr>
            <p:ph type="ftr" sz="quarter" idx="11"/>
          </p:nvPr>
        </p:nvSpPr>
        <p:spPr>
          <a:xfrm>
            <a:off x="393192" y="6535157"/>
            <a:ext cx="4945641" cy="274320"/>
          </a:xfrm>
        </p:spPr>
        <p:txBody>
          <a:bodyPr>
            <a:normAutofit/>
          </a:bodyPr>
          <a:lstStyle/>
          <a:p>
            <a:pPr algn="r">
              <a:spcAft>
                <a:spcPts val="600"/>
              </a:spcAft>
            </a:pPr>
            <a:r>
              <a:rPr lang="en-US" sz="1000">
                <a:solidFill>
                  <a:prstClr val="black">
                    <a:tint val="75000"/>
                  </a:prstClr>
                </a:solidFill>
                <a:latin typeface="Berlin Sans FB Demi" panose="020E0802020502020306" pitchFamily="34" charset="0"/>
              </a:rPr>
              <a:t>Forensic Science - 2019</a:t>
            </a:r>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9F3BA7B-D21E-4116-8432-1D145A6A26A6}"/>
              </a:ext>
            </a:extLst>
          </p:cNvPr>
          <p:cNvSpPr>
            <a:spLocks noGrp="1"/>
          </p:cNvSpPr>
          <p:nvPr>
            <p:ph sz="quarter" idx="13"/>
          </p:nvPr>
        </p:nvSpPr>
        <p:spPr>
          <a:xfrm>
            <a:off x="5686922" y="917725"/>
            <a:ext cx="3171328" cy="4852362"/>
          </a:xfrm>
        </p:spPr>
        <p:txBody>
          <a:bodyPr anchor="ctr">
            <a:noAutofit/>
          </a:bodyPr>
          <a:lstStyle/>
          <a:p>
            <a:r>
              <a:rPr lang="en-US" sz="2000" dirty="0">
                <a:solidFill>
                  <a:srgbClr val="FFFFFF"/>
                </a:solidFill>
                <a:latin typeface="Berlin Sans FB Demi" panose="020E0802020502020306" pitchFamily="34" charset="0"/>
                <a:cs typeface="Times New Roman" panose="02020603050405020304" pitchFamily="18" charset="0"/>
              </a:rPr>
              <a:t>Observation</a:t>
            </a:r>
            <a:r>
              <a:rPr lang="en-US" sz="2000" dirty="0">
                <a:solidFill>
                  <a:srgbClr val="FFFFFF"/>
                </a:solidFill>
                <a:latin typeface="Times New Roman" panose="02020603050405020304" pitchFamily="18" charset="0"/>
                <a:cs typeface="Times New Roman" panose="02020603050405020304" pitchFamily="18" charset="0"/>
              </a:rPr>
              <a:t> – what a person perceives using his or her senses. Every moment we gather information though our senses: sight, taste, hearing, smell, and touch.</a:t>
            </a:r>
          </a:p>
          <a:p>
            <a:pPr marL="0" indent="0">
              <a:buNone/>
            </a:pPr>
            <a:r>
              <a:rPr lang="en-US" sz="2000" dirty="0">
                <a:solidFill>
                  <a:srgbClr val="FFFFFF"/>
                </a:solidFill>
                <a:latin typeface="Times New Roman" panose="02020603050405020304" pitchFamily="18" charset="0"/>
                <a:cs typeface="Times New Roman" panose="02020603050405020304" pitchFamily="18" charset="0"/>
              </a:rPr>
              <a:t> </a:t>
            </a:r>
          </a:p>
          <a:p>
            <a:r>
              <a:rPr lang="en-US" sz="2000" dirty="0">
                <a:solidFill>
                  <a:srgbClr val="FFFFFF"/>
                </a:solidFill>
                <a:latin typeface="Berlin Sans FB Demi" panose="020E0802020502020306" pitchFamily="34" charset="0"/>
                <a:cs typeface="Times New Roman" panose="02020603050405020304" pitchFamily="18" charset="0"/>
              </a:rPr>
              <a:t>Perception</a:t>
            </a:r>
            <a:r>
              <a:rPr lang="en-US" sz="2000" dirty="0">
                <a:solidFill>
                  <a:srgbClr val="FFFFFF"/>
                </a:solidFill>
                <a:latin typeface="Times New Roman" panose="02020603050405020304" pitchFamily="18" charset="0"/>
                <a:cs typeface="Times New Roman" panose="02020603050405020304" pitchFamily="18" charset="0"/>
              </a:rPr>
              <a:t> – the way we view our surroundings may not accurately reflect what is really there. Perception is faulty, it is not always accurate, and it does not always reflect reality. </a:t>
            </a:r>
          </a:p>
        </p:txBody>
      </p:sp>
      <p:sp>
        <p:nvSpPr>
          <p:cNvPr id="6" name="Slide Number Placeholder 5"/>
          <p:cNvSpPr>
            <a:spLocks noGrp="1"/>
          </p:cNvSpPr>
          <p:nvPr>
            <p:ph type="sldNum" sz="quarter" idx="12"/>
          </p:nvPr>
        </p:nvSpPr>
        <p:spPr>
          <a:xfrm>
            <a:off x="8127999" y="6535157"/>
            <a:ext cx="730251" cy="274320"/>
          </a:xfrm>
        </p:spPr>
        <p:txBody>
          <a:bodyPr>
            <a:normAutofit/>
          </a:bodyPr>
          <a:lstStyle/>
          <a:p>
            <a:pPr>
              <a:spcAft>
                <a:spcPts val="600"/>
              </a:spcAft>
            </a:pPr>
            <a:fld id="{6D22F896-40B5-4ADD-8801-0D06FADFA095}" type="slidenum">
              <a:rPr lang="en-US" sz="1000">
                <a:solidFill>
                  <a:prstClr val="black">
                    <a:tint val="75000"/>
                  </a:prstClr>
                </a:solidFill>
              </a:rPr>
              <a:pPr>
                <a:spcAft>
                  <a:spcPts val="600"/>
                </a:spcAft>
              </a:pPr>
              <a:t>24</a:t>
            </a:fld>
            <a:endParaRPr lang="en-US" sz="1000">
              <a:solidFill>
                <a:prstClr val="black">
                  <a:tint val="75000"/>
                </a:prstClr>
              </a:solidFill>
            </a:endParaRPr>
          </a:p>
        </p:txBody>
      </p:sp>
    </p:spTree>
    <p:extLst>
      <p:ext uri="{BB962C8B-B14F-4D97-AF65-F5344CB8AC3E}">
        <p14:creationId xmlns:p14="http://schemas.microsoft.com/office/powerpoint/2010/main" val="1505590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a:extLst>
              <a:ext uri="{FF2B5EF4-FFF2-40B4-BE49-F238E27FC236}">
                <a16:creationId xmlns:a16="http://schemas.microsoft.com/office/drawing/2014/main" id="{1D065A31-B1FE-4573-99C3-4EBB21ADCA63}"/>
              </a:ext>
            </a:extLst>
          </p:cNvPr>
          <p:cNvSpPr>
            <a:spLocks noGrp="1" noRot="1"/>
          </p:cNvSpPr>
          <p:nvPr>
            <p:ph type="title"/>
          </p:nvPr>
        </p:nvSpPr>
        <p:spPr>
          <a:xfrm>
            <a:off x="152400" y="274638"/>
            <a:ext cx="8991600" cy="1143000"/>
          </a:xfrm>
        </p:spPr>
        <p:txBody>
          <a:bodyPr/>
          <a:lstStyle/>
          <a:p>
            <a:pPr eaLnBrk="1" hangingPunct="1"/>
            <a:r>
              <a:rPr lang="en-US" altLang="en-US" sz="3200">
                <a:latin typeface="Berlin Sans FB Demi" panose="020E0802020502020306" pitchFamily="34" charset="0"/>
              </a:rPr>
              <a:t>What observations can we make from these pictures?</a:t>
            </a:r>
          </a:p>
        </p:txBody>
      </p:sp>
      <p:pic>
        <p:nvPicPr>
          <p:cNvPr id="11272" name="Picture 8" descr="new orleans2">
            <a:extLst>
              <a:ext uri="{FF2B5EF4-FFF2-40B4-BE49-F238E27FC236}">
                <a16:creationId xmlns:a16="http://schemas.microsoft.com/office/drawing/2014/main" id="{C13B996C-0A70-4200-AC64-B80F97B5C6D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8600" y="1600200"/>
            <a:ext cx="3800475" cy="4953000"/>
          </a:xfrm>
          <a:noFill/>
        </p:spPr>
      </p:pic>
      <p:pic>
        <p:nvPicPr>
          <p:cNvPr id="11273" name="Picture 9" descr="new orleans 3">
            <a:extLst>
              <a:ext uri="{FF2B5EF4-FFF2-40B4-BE49-F238E27FC236}">
                <a16:creationId xmlns:a16="http://schemas.microsoft.com/office/drawing/2014/main" id="{76168ADC-A824-4F7F-9A49-0AE05EA2334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14800" y="1600200"/>
            <a:ext cx="4648200" cy="4953000"/>
          </a:xfrm>
          <a:noFill/>
        </p:spPr>
      </p:pic>
      <p:sp>
        <p:nvSpPr>
          <p:cNvPr id="2" name="Footer Placeholder 1">
            <a:extLst>
              <a:ext uri="{FF2B5EF4-FFF2-40B4-BE49-F238E27FC236}">
                <a16:creationId xmlns:a16="http://schemas.microsoft.com/office/drawing/2014/main" id="{19D84D3B-F45E-4311-9AC2-B3C92133C420}"/>
              </a:ext>
            </a:extLst>
          </p:cNvPr>
          <p:cNvSpPr>
            <a:spLocks noGrp="1"/>
          </p:cNvSpPr>
          <p:nvPr>
            <p:ph type="ftr" sz="quarter" idx="11"/>
          </p:nvPr>
        </p:nvSpPr>
        <p:spPr/>
        <p:txBody>
          <a:bodyPr/>
          <a:lstStyle/>
          <a:p>
            <a:r>
              <a:rPr lang="en-US"/>
              <a:t>Forensic Science - 2019</a:t>
            </a:r>
          </a:p>
        </p:txBody>
      </p:sp>
      <p:sp>
        <p:nvSpPr>
          <p:cNvPr id="3" name="Slide Number Placeholder 2">
            <a:extLst>
              <a:ext uri="{FF2B5EF4-FFF2-40B4-BE49-F238E27FC236}">
                <a16:creationId xmlns:a16="http://schemas.microsoft.com/office/drawing/2014/main" id="{F34EE2A8-E3FA-4D75-A3B7-EC54F247527E}"/>
              </a:ext>
            </a:extLst>
          </p:cNvPr>
          <p:cNvSpPr>
            <a:spLocks noGrp="1"/>
          </p:cNvSpPr>
          <p:nvPr>
            <p:ph type="sldNum" sz="quarter" idx="12"/>
          </p:nvPr>
        </p:nvSpPr>
        <p:spPr/>
        <p:txBody>
          <a:bodyPr/>
          <a:lstStyle/>
          <a:p>
            <a:fld id="{E29FD212-76D2-4CF4-B98A-0536D4556C78}" type="slidenum">
              <a:rPr lang="en-US" smtClean="0"/>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box(in)">
                                      <p:cBhvr>
                                        <p:cTn id="7" dur="500"/>
                                        <p:tgtEl>
                                          <p:spTgt spid="112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273"/>
                                        </p:tgtEl>
                                        <p:attrNameLst>
                                          <p:attrName>style.visibility</p:attrName>
                                        </p:attrNameLst>
                                      </p:cBhvr>
                                      <p:to>
                                        <p:strVal val="visible"/>
                                      </p:to>
                                    </p:set>
                                    <p:animEffect transition="in" filter="blinds(horizontal)">
                                      <p:cBhvr>
                                        <p:cTn id="12" dur="5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descr="A picture containing text&#10;&#10;Description generated with high confidence">
            <a:extLst>
              <a:ext uri="{FF2B5EF4-FFF2-40B4-BE49-F238E27FC236}">
                <a16:creationId xmlns:a16="http://schemas.microsoft.com/office/drawing/2014/main" id="{EE407F74-F9D3-47C8-8955-05550584D3F0}"/>
              </a:ext>
            </a:extLst>
          </p:cNvPr>
          <p:cNvPicPr>
            <a:picLocks noGrp="1" noChangeAspect="1"/>
          </p:cNvPicPr>
          <p:nvPr>
            <p:ph sz="quarter" idx="13"/>
          </p:nvPr>
        </p:nvPicPr>
        <p:blipFill rotWithShape="1">
          <a:blip r:embed="rId2">
            <a:extLst>
              <a:ext uri="{837473B0-CC2E-450A-ABE3-18F120FF3D39}">
                <a1611:picAttrSrcUrl xmlns:a1611="http://schemas.microsoft.com/office/drawing/2016/11/main" r:id="rId3"/>
              </a:ext>
            </a:extLst>
          </a:blip>
          <a:srcRect r="3504"/>
          <a:stretch/>
        </p:blipFill>
        <p:spPr>
          <a:xfrm>
            <a:off x="482600" y="1341836"/>
            <a:ext cx="8178799" cy="4174327"/>
          </a:xfrm>
          <a:prstGeom prst="rect">
            <a:avLst/>
          </a:prstGeom>
        </p:spPr>
      </p:pic>
      <p:sp>
        <p:nvSpPr>
          <p:cNvPr id="2" name="Footer Placeholder 1">
            <a:extLst>
              <a:ext uri="{FF2B5EF4-FFF2-40B4-BE49-F238E27FC236}">
                <a16:creationId xmlns:a16="http://schemas.microsoft.com/office/drawing/2014/main" id="{98E1CE7A-4928-4940-8D4E-6554A7045989}"/>
              </a:ext>
            </a:extLst>
          </p:cNvPr>
          <p:cNvSpPr>
            <a:spLocks noGrp="1"/>
          </p:cNvSpPr>
          <p:nvPr>
            <p:ph type="ftr" sz="quarter" idx="11"/>
          </p:nvPr>
        </p:nvSpPr>
        <p:spPr/>
        <p:txBody>
          <a:bodyPr/>
          <a:lstStyle/>
          <a:p>
            <a:r>
              <a:rPr lang="en-US"/>
              <a:t>Forensic Science - 2019</a:t>
            </a:r>
            <a:endParaRPr lang="en-US" dirty="0"/>
          </a:p>
        </p:txBody>
      </p:sp>
      <p:sp>
        <p:nvSpPr>
          <p:cNvPr id="3" name="Slide Number Placeholder 2">
            <a:extLst>
              <a:ext uri="{FF2B5EF4-FFF2-40B4-BE49-F238E27FC236}">
                <a16:creationId xmlns:a16="http://schemas.microsoft.com/office/drawing/2014/main" id="{DA53D3D1-3778-4E53-BDC8-8D1B9EFA5248}"/>
              </a:ext>
            </a:extLst>
          </p:cNvPr>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2874075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74638"/>
            <a:ext cx="8229600" cy="792162"/>
          </a:xfrm>
        </p:spPr>
        <p:txBody>
          <a:bodyPr/>
          <a:lstStyle/>
          <a:p>
            <a:pPr eaLnBrk="1" hangingPunct="1"/>
            <a:r>
              <a:rPr lang="en-US" altLang="en-US" sz="2800">
                <a:latin typeface="Berlin Sans FB Demi" pitchFamily="34" charset="0"/>
              </a:rPr>
              <a:t>Inference Vs. Observations</a:t>
            </a:r>
          </a:p>
        </p:txBody>
      </p:sp>
      <p:sp>
        <p:nvSpPr>
          <p:cNvPr id="3" name="Slide Number Placeholder 2"/>
          <p:cNvSpPr>
            <a:spLocks noGrp="1"/>
          </p:cNvSpPr>
          <p:nvPr>
            <p:ph type="sldNum" sz="quarter" idx="12"/>
          </p:nvPr>
        </p:nvSpPr>
        <p:spPr/>
        <p:txBody>
          <a:bodyPr/>
          <a:lstStyle/>
          <a:p>
            <a:pPr>
              <a:defRPr/>
            </a:pPr>
            <a:fld id="{167978BD-9D15-4183-B837-849F217807C6}" type="slidenum">
              <a:rPr lang="en-US" smtClean="0"/>
              <a:pPr>
                <a:defRPr/>
              </a:pPr>
              <a:t>27</a:t>
            </a:fld>
            <a:endParaRPr lang="en-US"/>
          </a:p>
        </p:txBody>
      </p:sp>
      <p:pic>
        <p:nvPicPr>
          <p:cNvPr id="43012" name="Picture 4" descr="inferences -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550" y="1047750"/>
            <a:ext cx="84709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BC59BB9B-2ED0-400F-A85B-FECBB50AEE48}"/>
              </a:ext>
            </a:extLst>
          </p:cNvPr>
          <p:cNvSpPr>
            <a:spLocks noGrp="1"/>
          </p:cNvSpPr>
          <p:nvPr>
            <p:ph type="ftr" sz="quarter" idx="11"/>
          </p:nvPr>
        </p:nvSpPr>
        <p:spPr/>
        <p:txBody>
          <a:bodyPr/>
          <a:lstStyle/>
          <a:p>
            <a:r>
              <a:rPr lang="en-US"/>
              <a:t>Forensic Science - 2019</a:t>
            </a:r>
          </a:p>
        </p:txBody>
      </p:sp>
    </p:spTree>
    <p:extLst>
      <p:ext uri="{BB962C8B-B14F-4D97-AF65-F5344CB8AC3E}">
        <p14:creationId xmlns:p14="http://schemas.microsoft.com/office/powerpoint/2010/main" val="4289578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15AB672-2312-4354-A3BA-E485E7E78233}" type="slidenum">
              <a:rPr lang="en-US" smtClean="0"/>
              <a:pPr>
                <a:defRPr/>
              </a:pPr>
              <a:t>28</a:t>
            </a:fld>
            <a:endParaRPr lang="en-US"/>
          </a:p>
        </p:txBody>
      </p:sp>
      <p:pic>
        <p:nvPicPr>
          <p:cNvPr id="44035" name="Picture 2" descr="Inference vs Observation-Acciden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14400"/>
            <a:ext cx="8229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457200" y="274638"/>
            <a:ext cx="8229600" cy="792162"/>
          </a:xfrm>
          <a:prstGeom prst="rect">
            <a:avLst/>
          </a:prstGeom>
        </p:spPr>
        <p:txBody>
          <a:bodyPr/>
          <a:lstStyle/>
          <a:p>
            <a:pPr algn="ctr">
              <a:defRPr/>
            </a:pPr>
            <a:r>
              <a:rPr lang="en-US" sz="2800">
                <a:latin typeface="Berlin Sans FB Demi" pitchFamily="34" charset="0"/>
                <a:ea typeface="+mj-ea"/>
                <a:cs typeface="+mj-cs"/>
              </a:rPr>
              <a:t>Inference Vs. Observations</a:t>
            </a:r>
            <a:endParaRPr lang="en-US" sz="2800" dirty="0">
              <a:latin typeface="Berlin Sans FB Demi" pitchFamily="34" charset="0"/>
              <a:ea typeface="+mj-ea"/>
              <a:cs typeface="+mj-cs"/>
            </a:endParaRPr>
          </a:p>
        </p:txBody>
      </p:sp>
      <p:sp>
        <p:nvSpPr>
          <p:cNvPr id="3" name="Footer Placeholder 2">
            <a:extLst>
              <a:ext uri="{FF2B5EF4-FFF2-40B4-BE49-F238E27FC236}">
                <a16:creationId xmlns:a16="http://schemas.microsoft.com/office/drawing/2014/main" id="{290FD7F3-289A-432F-97BC-BEF2205157BA}"/>
              </a:ext>
            </a:extLst>
          </p:cNvPr>
          <p:cNvSpPr>
            <a:spLocks noGrp="1"/>
          </p:cNvSpPr>
          <p:nvPr>
            <p:ph type="ftr" sz="quarter" idx="11"/>
          </p:nvPr>
        </p:nvSpPr>
        <p:spPr/>
        <p:txBody>
          <a:bodyPr/>
          <a:lstStyle/>
          <a:p>
            <a:r>
              <a:rPr lang="en-US"/>
              <a:t>Forensic Science - 2019</a:t>
            </a:r>
          </a:p>
        </p:txBody>
      </p:sp>
    </p:spTree>
    <p:extLst>
      <p:ext uri="{BB962C8B-B14F-4D97-AF65-F5344CB8AC3E}">
        <p14:creationId xmlns:p14="http://schemas.microsoft.com/office/powerpoint/2010/main" val="178999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a:xfrm>
            <a:off x="457200" y="274638"/>
            <a:ext cx="8229600" cy="639762"/>
          </a:xfrm>
        </p:spPr>
        <p:txBody>
          <a:bodyPr>
            <a:normAutofit fontScale="90000"/>
          </a:bodyPr>
          <a:lstStyle/>
          <a:p>
            <a:pPr eaLnBrk="1" hangingPunct="1"/>
            <a:r>
              <a:rPr lang="en-US" altLang="en-US">
                <a:latin typeface="Berlin Sans FB Demi" pitchFamily="34" charset="0"/>
              </a:rPr>
              <a:t>Tracks in the Snow</a:t>
            </a:r>
          </a:p>
        </p:txBody>
      </p:sp>
      <p:sp>
        <p:nvSpPr>
          <p:cNvPr id="2" name="Slide Number Placeholder 1"/>
          <p:cNvSpPr>
            <a:spLocks noGrp="1"/>
          </p:cNvSpPr>
          <p:nvPr>
            <p:ph type="sldNum" sz="quarter" idx="12"/>
          </p:nvPr>
        </p:nvSpPr>
        <p:spPr/>
        <p:txBody>
          <a:bodyPr/>
          <a:lstStyle/>
          <a:p>
            <a:pPr>
              <a:defRPr/>
            </a:pPr>
            <a:fld id="{134EC0B5-3F7F-4D83-BB6E-1469C83D97DD}" type="slidenum">
              <a:rPr lang="en-US" smtClean="0"/>
              <a:pPr>
                <a:defRPr/>
              </a:pPr>
              <a:t>29</a:t>
            </a:fld>
            <a:endParaRPr lang="en-US"/>
          </a:p>
        </p:txBody>
      </p:sp>
      <p:pic>
        <p:nvPicPr>
          <p:cNvPr id="45060" name="Picture 2" descr="tracks - 4.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8610600"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2743200" y="1066800"/>
            <a:ext cx="0" cy="541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029200" y="1066800"/>
            <a:ext cx="0" cy="541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467600" y="1066800"/>
            <a:ext cx="0" cy="541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4800" y="1676400"/>
            <a:ext cx="84582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45065" name="Rectangle 11"/>
          <p:cNvSpPr>
            <a:spLocks noChangeArrowheads="1"/>
          </p:cNvSpPr>
          <p:nvPr/>
        </p:nvSpPr>
        <p:spPr bwMode="auto">
          <a:xfrm>
            <a:off x="228600" y="990600"/>
            <a:ext cx="1265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dirty="0">
                <a:latin typeface="Berlin Sans FB Demi" pitchFamily="34" charset="0"/>
              </a:rPr>
              <a:t>Observation 1</a:t>
            </a:r>
            <a:endParaRPr lang="en-US" altLang="en-US" sz="1400" dirty="0">
              <a:latin typeface="Arial" charset="0"/>
            </a:endParaRPr>
          </a:p>
        </p:txBody>
      </p:sp>
      <p:sp>
        <p:nvSpPr>
          <p:cNvPr id="45066" name="Rectangle 12"/>
          <p:cNvSpPr>
            <a:spLocks noChangeArrowheads="1"/>
          </p:cNvSpPr>
          <p:nvPr/>
        </p:nvSpPr>
        <p:spPr bwMode="auto">
          <a:xfrm>
            <a:off x="2895600" y="990600"/>
            <a:ext cx="1300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latin typeface="Berlin Sans FB Demi" pitchFamily="34" charset="0"/>
              </a:rPr>
              <a:t>Observation 2</a:t>
            </a:r>
            <a:endParaRPr lang="en-US" altLang="en-US" sz="1400">
              <a:latin typeface="Arial" charset="0"/>
            </a:endParaRPr>
          </a:p>
        </p:txBody>
      </p:sp>
      <p:sp>
        <p:nvSpPr>
          <p:cNvPr id="45067" name="Rectangle 13"/>
          <p:cNvSpPr>
            <a:spLocks noChangeArrowheads="1"/>
          </p:cNvSpPr>
          <p:nvPr/>
        </p:nvSpPr>
        <p:spPr bwMode="auto">
          <a:xfrm>
            <a:off x="5410200" y="990600"/>
            <a:ext cx="129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latin typeface="Berlin Sans FB Demi" pitchFamily="34" charset="0"/>
              </a:rPr>
              <a:t>Observation 3</a:t>
            </a:r>
            <a:endParaRPr lang="en-US" altLang="en-US" sz="1400">
              <a:latin typeface="Arial" charset="0"/>
            </a:endParaRPr>
          </a:p>
        </p:txBody>
      </p:sp>
      <p:sp>
        <p:nvSpPr>
          <p:cNvPr id="3" name="Footer Placeholder 2">
            <a:extLst>
              <a:ext uri="{FF2B5EF4-FFF2-40B4-BE49-F238E27FC236}">
                <a16:creationId xmlns:a16="http://schemas.microsoft.com/office/drawing/2014/main" id="{7D82F6D1-30A2-4C0E-A712-2DA3F0BFE40B}"/>
              </a:ext>
            </a:extLst>
          </p:cNvPr>
          <p:cNvSpPr>
            <a:spLocks noGrp="1"/>
          </p:cNvSpPr>
          <p:nvPr>
            <p:ph type="ftr" sz="quarter" idx="11"/>
          </p:nvPr>
        </p:nvSpPr>
        <p:spPr/>
        <p:txBody>
          <a:bodyPr/>
          <a:lstStyle/>
          <a:p>
            <a:r>
              <a:rPr lang="en-US"/>
              <a:t>Forensic Science - 2019</a:t>
            </a:r>
          </a:p>
        </p:txBody>
      </p:sp>
    </p:spTree>
    <p:extLst>
      <p:ext uri="{BB962C8B-B14F-4D97-AF65-F5344CB8AC3E}">
        <p14:creationId xmlns:p14="http://schemas.microsoft.com/office/powerpoint/2010/main" val="207110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24CED-A084-45F4-9488-7C8688A29E03}"/>
              </a:ext>
            </a:extLst>
          </p:cNvPr>
          <p:cNvSpPr>
            <a:spLocks noGrp="1"/>
          </p:cNvSpPr>
          <p:nvPr>
            <p:ph type="title"/>
          </p:nvPr>
        </p:nvSpPr>
        <p:spPr>
          <a:xfrm>
            <a:off x="491490" y="664354"/>
            <a:ext cx="3840086" cy="1269596"/>
          </a:xfrm>
        </p:spPr>
        <p:txBody>
          <a:bodyPr>
            <a:normAutofit/>
          </a:bodyPr>
          <a:lstStyle/>
          <a:p>
            <a:r>
              <a:rPr lang="en-US" sz="3850" b="1" dirty="0">
                <a:latin typeface="Berlin Sans FB Demi" panose="020E0802020502020306" pitchFamily="34" charset="0"/>
              </a:rPr>
              <a:t>Forensic Science </a:t>
            </a:r>
            <a:endParaRPr lang="en-US" sz="3850" dirty="0">
              <a:latin typeface="Berlin Sans FB Demi" panose="020E0802020502020306" pitchFamily="34" charset="0"/>
            </a:endParaRPr>
          </a:p>
        </p:txBody>
      </p:sp>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9141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69E5C9B-2CAF-43BB-A2D1-ACA93F339328}"/>
              </a:ext>
            </a:extLst>
          </p:cNvPr>
          <p:cNvSpPr>
            <a:spLocks noGrp="1"/>
          </p:cNvSpPr>
          <p:nvPr>
            <p:ph idx="1"/>
          </p:nvPr>
        </p:nvSpPr>
        <p:spPr>
          <a:xfrm>
            <a:off x="152401" y="2514599"/>
            <a:ext cx="4571999" cy="4343389"/>
          </a:xfrm>
        </p:spPr>
        <p:txBody>
          <a:bodyPr>
            <a:noAutofit/>
          </a:bodyPr>
          <a:lstStyle/>
          <a:p>
            <a:pPr>
              <a:lnSpc>
                <a:spcPct val="90000"/>
              </a:lnSpc>
            </a:pPr>
            <a:r>
              <a:rPr lang="en-US" sz="1800" dirty="0">
                <a:latin typeface="Times New Roman" panose="02020603050405020304" pitchFamily="18" charset="0"/>
                <a:cs typeface="Times New Roman" panose="02020603050405020304" pitchFamily="18" charset="0"/>
              </a:rPr>
              <a:t>the application of </a:t>
            </a:r>
            <a:r>
              <a:rPr lang="en-US" sz="1800" u="sng" dirty="0">
                <a:latin typeface="Times New Roman" panose="02020603050405020304" pitchFamily="18" charset="0"/>
                <a:cs typeface="Times New Roman" panose="02020603050405020304" pitchFamily="18" charset="0"/>
                <a:hlinkClick r:id="rId2" tooltip="Science"/>
              </a:rPr>
              <a:t>science</a:t>
            </a:r>
            <a:r>
              <a:rPr lang="en-US" sz="1800" dirty="0">
                <a:latin typeface="Times New Roman" panose="02020603050405020304" pitchFamily="18" charset="0"/>
                <a:cs typeface="Times New Roman" panose="02020603050405020304" pitchFamily="18" charset="0"/>
              </a:rPr>
              <a:t> to </a:t>
            </a:r>
            <a:r>
              <a:rPr lang="en-US" sz="1800" u="sng" dirty="0">
                <a:latin typeface="Times New Roman" panose="02020603050405020304" pitchFamily="18" charset="0"/>
                <a:cs typeface="Times New Roman" panose="02020603050405020304" pitchFamily="18" charset="0"/>
                <a:hlinkClick r:id="rId3" tooltip="Criminal law"/>
              </a:rPr>
              <a:t>criminal</a:t>
            </a:r>
            <a:r>
              <a:rPr lang="en-US" sz="1800" dirty="0">
                <a:latin typeface="Times New Roman" panose="02020603050405020304" pitchFamily="18" charset="0"/>
                <a:cs typeface="Times New Roman" panose="02020603050405020304" pitchFamily="18" charset="0"/>
              </a:rPr>
              <a:t> and </a:t>
            </a:r>
            <a:r>
              <a:rPr lang="en-US" sz="1800" u="sng" dirty="0">
                <a:latin typeface="Times New Roman" panose="02020603050405020304" pitchFamily="18" charset="0"/>
                <a:cs typeface="Times New Roman" panose="02020603050405020304" pitchFamily="18" charset="0"/>
                <a:hlinkClick r:id="rId4" tooltip="Civil law (legal system)"/>
              </a:rPr>
              <a:t>civil laws</a:t>
            </a:r>
            <a:r>
              <a:rPr lang="en-US" sz="1800" dirty="0">
                <a:latin typeface="Times New Roman" panose="02020603050405020304" pitchFamily="18" charset="0"/>
                <a:cs typeface="Times New Roman" panose="02020603050405020304" pitchFamily="18" charset="0"/>
              </a:rPr>
              <a:t>, mainly—on the criminal side—during </a:t>
            </a:r>
            <a:r>
              <a:rPr lang="en-US" sz="1800" u="sng" dirty="0">
                <a:latin typeface="Times New Roman" panose="02020603050405020304" pitchFamily="18" charset="0"/>
                <a:cs typeface="Times New Roman" panose="02020603050405020304" pitchFamily="18" charset="0"/>
                <a:hlinkClick r:id="rId5" tooltip="Criminal investigation"/>
              </a:rPr>
              <a:t>criminal investigation</a:t>
            </a:r>
            <a:r>
              <a:rPr lang="en-US" sz="1800" dirty="0">
                <a:latin typeface="Times New Roman" panose="02020603050405020304" pitchFamily="18" charset="0"/>
                <a:cs typeface="Times New Roman" panose="02020603050405020304" pitchFamily="18" charset="0"/>
              </a:rPr>
              <a:t>, as governed by the legal standards of </a:t>
            </a:r>
            <a:r>
              <a:rPr lang="en-US" sz="1800" u="sng" dirty="0">
                <a:latin typeface="Times New Roman" panose="02020603050405020304" pitchFamily="18" charset="0"/>
                <a:cs typeface="Times New Roman" panose="02020603050405020304" pitchFamily="18" charset="0"/>
                <a:hlinkClick r:id="rId6" tooltip="Admissible evidence"/>
              </a:rPr>
              <a:t>admissible evidence</a:t>
            </a:r>
            <a:r>
              <a:rPr lang="en-US" sz="1800" dirty="0">
                <a:latin typeface="Times New Roman" panose="02020603050405020304" pitchFamily="18" charset="0"/>
                <a:cs typeface="Times New Roman" panose="02020603050405020304" pitchFamily="18" charset="0"/>
              </a:rPr>
              <a:t> and </a:t>
            </a:r>
            <a:r>
              <a:rPr lang="en-US" sz="1800" u="sng" dirty="0">
                <a:latin typeface="Times New Roman" panose="02020603050405020304" pitchFamily="18" charset="0"/>
                <a:cs typeface="Times New Roman" panose="02020603050405020304" pitchFamily="18" charset="0"/>
                <a:hlinkClick r:id="rId7" tooltip="Criminal procedure"/>
              </a:rPr>
              <a:t>criminal procedure</a:t>
            </a:r>
            <a:r>
              <a:rPr lang="en-US" sz="1800" dirty="0">
                <a:latin typeface="Times New Roman" panose="02020603050405020304" pitchFamily="18" charset="0"/>
                <a:cs typeface="Times New Roman" panose="02020603050405020304" pitchFamily="18" charset="0"/>
              </a:rPr>
              <a:t>.  </a:t>
            </a:r>
          </a:p>
          <a:p>
            <a:pPr>
              <a:lnSpc>
                <a:spcPct val="90000"/>
              </a:lnSpc>
            </a:pPr>
            <a:r>
              <a:rPr lang="en-US" sz="1800" dirty="0">
                <a:latin typeface="Times New Roman" panose="02020603050405020304" pitchFamily="18" charset="0"/>
                <a:cs typeface="Times New Roman" panose="02020603050405020304" pitchFamily="18" charset="0"/>
              </a:rPr>
              <a:t>Forensic scientists collect, preserve, and analyze scientific </a:t>
            </a:r>
            <a:r>
              <a:rPr lang="en-US" sz="1800" u="sng" dirty="0">
                <a:latin typeface="Times New Roman" panose="02020603050405020304" pitchFamily="18" charset="0"/>
                <a:cs typeface="Times New Roman" panose="02020603050405020304" pitchFamily="18" charset="0"/>
                <a:hlinkClick r:id="rId8" tooltip="Evidence"/>
              </a:rPr>
              <a:t>evidence</a:t>
            </a:r>
            <a:r>
              <a:rPr lang="en-US" sz="1800" dirty="0">
                <a:latin typeface="Times New Roman" panose="02020603050405020304" pitchFamily="18" charset="0"/>
                <a:cs typeface="Times New Roman" panose="02020603050405020304" pitchFamily="18" charset="0"/>
              </a:rPr>
              <a:t> during the course of an investigation. While some forensic scientists travel to the scene of the crime to collect the evidence themselves, others occupy a laboratory role, performing analysis on objects brought to them by other individuals. Forensic science can be used to identify and incriminate suspects, by studying fingerprints, blood.</a:t>
            </a:r>
          </a:p>
        </p:txBody>
      </p:sp>
      <p:pic>
        <p:nvPicPr>
          <p:cNvPr id="5" name="Picture 4" descr="A close up of a logo&#10;&#10;Description generated with very high confidence">
            <a:extLst>
              <a:ext uri="{FF2B5EF4-FFF2-40B4-BE49-F238E27FC236}">
                <a16:creationId xmlns:a16="http://schemas.microsoft.com/office/drawing/2014/main" id="{5AE4B93A-7DFD-4058-AB77-3F87D0E9966B}"/>
              </a:ext>
            </a:extLst>
          </p:cNvPr>
          <p:cNvPicPr>
            <a:picLocks noChangeAspect="1"/>
          </p:cNvPicPr>
          <p:nvPr/>
        </p:nvPicPr>
        <p:blipFill rotWithShape="1">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l="10342" r="5806" b="-3"/>
          <a:stretch/>
        </p:blipFill>
        <p:spPr>
          <a:xfrm>
            <a:off x="4572000" y="10"/>
            <a:ext cx="4572000" cy="6858599"/>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4" name="Footer Placeholder 3">
            <a:extLst>
              <a:ext uri="{FF2B5EF4-FFF2-40B4-BE49-F238E27FC236}">
                <a16:creationId xmlns:a16="http://schemas.microsoft.com/office/drawing/2014/main" id="{7FA2E028-7150-4930-B1A6-4C1291017298}"/>
              </a:ext>
            </a:extLst>
          </p:cNvPr>
          <p:cNvSpPr>
            <a:spLocks noGrp="1"/>
          </p:cNvSpPr>
          <p:nvPr>
            <p:ph type="ftr" sz="quarter" idx="11"/>
          </p:nvPr>
        </p:nvSpPr>
        <p:spPr/>
        <p:txBody>
          <a:bodyPr/>
          <a:lstStyle/>
          <a:p>
            <a:r>
              <a:rPr lang="en-US"/>
              <a:t>Forensic Science - 2019</a:t>
            </a:r>
          </a:p>
        </p:txBody>
      </p:sp>
      <p:sp>
        <p:nvSpPr>
          <p:cNvPr id="6" name="Slide Number Placeholder 5">
            <a:extLst>
              <a:ext uri="{FF2B5EF4-FFF2-40B4-BE49-F238E27FC236}">
                <a16:creationId xmlns:a16="http://schemas.microsoft.com/office/drawing/2014/main" id="{4CA54FF2-216B-4345-8B07-6A53DC43EC3C}"/>
              </a:ext>
            </a:extLst>
          </p:cNvPr>
          <p:cNvSpPr>
            <a:spLocks noGrp="1"/>
          </p:cNvSpPr>
          <p:nvPr>
            <p:ph type="sldNum" sz="quarter" idx="12"/>
          </p:nvPr>
        </p:nvSpPr>
        <p:spPr/>
        <p:txBody>
          <a:bodyPr/>
          <a:lstStyle/>
          <a:p>
            <a:fld id="{E29FD212-76D2-4CF4-B98A-0536D4556C78}" type="slidenum">
              <a:rPr lang="en-US" smtClean="0"/>
              <a:t>3</a:t>
            </a:fld>
            <a:endParaRPr lang="en-US"/>
          </a:p>
        </p:txBody>
      </p:sp>
    </p:spTree>
    <p:extLst>
      <p:ext uri="{BB962C8B-B14F-4D97-AF65-F5344CB8AC3E}">
        <p14:creationId xmlns:p14="http://schemas.microsoft.com/office/powerpoint/2010/main" val="1747847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Title 8"/>
          <p:cNvSpPr>
            <a:spLocks noGrp="1"/>
          </p:cNvSpPr>
          <p:nvPr>
            <p:ph type="title"/>
          </p:nvPr>
        </p:nvSpPr>
        <p:spPr>
          <a:xfrm>
            <a:off x="628650" y="5534025"/>
            <a:ext cx="7886700" cy="822326"/>
          </a:xfrm>
        </p:spPr>
        <p:txBody>
          <a:bodyPr>
            <a:normAutofit/>
          </a:bodyPr>
          <a:lstStyle/>
          <a:p>
            <a:r>
              <a:rPr lang="en-US" altLang="en-US">
                <a:latin typeface="Berlin Sans FB Demi" pitchFamily="34" charset="0"/>
              </a:rPr>
              <a:t>Parts of an Orange</a:t>
            </a:r>
          </a:p>
        </p:txBody>
      </p:sp>
      <p:pic>
        <p:nvPicPr>
          <p:cNvPr id="32774" name="Picture 5"/>
          <p:cNvPicPr>
            <a:picLocks noChangeAspect="1"/>
          </p:cNvPicPr>
          <p:nvPr/>
        </p:nvPicPr>
        <p:blipFill rotWithShape="1">
          <a:blip r:embed="rId2">
            <a:extLst>
              <a:ext uri="{28A0092B-C50C-407E-A947-70E740481C1C}">
                <a14:useLocalDpi xmlns:a14="http://schemas.microsoft.com/office/drawing/2010/main" val="0"/>
              </a:ext>
            </a:extLst>
          </a:blip>
          <a:srcRect l="758" r="3497" b="1"/>
          <a:stretch/>
        </p:blipFill>
        <p:spPr bwMode="auto">
          <a:xfrm>
            <a:off x="20" y="10"/>
            <a:ext cx="9143980" cy="53959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6457950" y="6356350"/>
            <a:ext cx="2057400" cy="365125"/>
          </a:xfrm>
        </p:spPr>
        <p:txBody>
          <a:bodyPr>
            <a:normAutofit/>
          </a:bodyPr>
          <a:lstStyle/>
          <a:p>
            <a:pPr>
              <a:spcAft>
                <a:spcPts val="600"/>
              </a:spcAft>
              <a:defRPr/>
            </a:pPr>
            <a:fld id="{2833EF1A-469D-4BE4-B812-17B092101146}" type="slidenum">
              <a:rPr lang="en-US" smtClean="0"/>
              <a:pPr>
                <a:spcAft>
                  <a:spcPts val="600"/>
                </a:spcAft>
                <a:defRPr/>
              </a:pPr>
              <a:t>30</a:t>
            </a:fld>
            <a:endParaRPr lang="en-US"/>
          </a:p>
        </p:txBody>
      </p:sp>
      <p:sp>
        <p:nvSpPr>
          <p:cNvPr id="32772" name="AutoShape 2" descr="Image result for parts of an orange diagram"/>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32773" name="AutoShape 4" descr="https://s-media-cache-ak0.pinimg.com/736x/97/75/7b/97757b995426b7952fb0c9df91fb409c.jpg"/>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3" name="Footer Placeholder 2">
            <a:extLst>
              <a:ext uri="{FF2B5EF4-FFF2-40B4-BE49-F238E27FC236}">
                <a16:creationId xmlns:a16="http://schemas.microsoft.com/office/drawing/2014/main" id="{5156CFAF-B31C-49AC-8759-75D7558C2669}"/>
              </a:ext>
            </a:extLst>
          </p:cNvPr>
          <p:cNvSpPr>
            <a:spLocks noGrp="1"/>
          </p:cNvSpPr>
          <p:nvPr>
            <p:ph type="ftr" sz="quarter" idx="11"/>
          </p:nvPr>
        </p:nvSpPr>
        <p:spPr/>
        <p:txBody>
          <a:bodyPr/>
          <a:lstStyle/>
          <a:p>
            <a:r>
              <a:rPr lang="en-US"/>
              <a:t>Forensic Science - 2019</a:t>
            </a:r>
          </a:p>
        </p:txBody>
      </p:sp>
    </p:spTree>
    <p:extLst>
      <p:ext uri="{BB962C8B-B14F-4D97-AF65-F5344CB8AC3E}">
        <p14:creationId xmlns:p14="http://schemas.microsoft.com/office/powerpoint/2010/main" val="1598047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4" name="Title 5"/>
          <p:cNvSpPr>
            <a:spLocks noGrp="1"/>
          </p:cNvSpPr>
          <p:nvPr>
            <p:ph type="title"/>
          </p:nvPr>
        </p:nvSpPr>
        <p:spPr>
          <a:xfrm>
            <a:off x="409763" y="433545"/>
            <a:ext cx="8354890" cy="930447"/>
          </a:xfrm>
        </p:spPr>
        <p:txBody>
          <a:bodyPr vert="horz" lIns="91440" tIns="45720" rIns="91440" bIns="45720" rtlCol="0" anchor="b">
            <a:normAutofit/>
          </a:bodyPr>
          <a:lstStyle/>
          <a:p>
            <a:pPr>
              <a:lnSpc>
                <a:spcPct val="90000"/>
              </a:lnSpc>
            </a:pPr>
            <a:r>
              <a:rPr lang="en-US" altLang="en-US" sz="4700" dirty="0">
                <a:solidFill>
                  <a:srgbClr val="FFFFFF"/>
                </a:solidFill>
                <a:latin typeface="Berlin Sans FB Demi" panose="020E0802020502020306" pitchFamily="34" charset="0"/>
              </a:rPr>
              <a:t>Parts of an Orange</a:t>
            </a:r>
          </a:p>
        </p:txBody>
      </p:sp>
      <p:cxnSp>
        <p:nvCxnSpPr>
          <p:cNvPr id="76" name="Straight Connector 75">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379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675" y="2921849"/>
            <a:ext cx="4091938" cy="30075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8" name="Straight Connector 77">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3379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33804" y="2998573"/>
            <a:ext cx="4091938" cy="28541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6452507" y="6522430"/>
            <a:ext cx="2057400" cy="347472"/>
          </a:xfrm>
        </p:spPr>
        <p:txBody>
          <a:bodyPr vert="horz" lIns="91440" tIns="45720" rIns="91440" bIns="45720" rtlCol="0" anchor="ctr">
            <a:normAutofit/>
          </a:bodyPr>
          <a:lstStyle/>
          <a:p>
            <a:pPr>
              <a:spcAft>
                <a:spcPts val="600"/>
              </a:spcAft>
              <a:defRPr/>
            </a:pPr>
            <a:fld id="{BA01F869-D798-478F-9857-B7D58B5C060B}" type="slidenum">
              <a:rPr lang="en-US">
                <a:solidFill>
                  <a:srgbClr val="898989"/>
                </a:solidFill>
              </a:rPr>
              <a:pPr>
                <a:spcAft>
                  <a:spcPts val="600"/>
                </a:spcAft>
                <a:defRPr/>
              </a:pPr>
              <a:t>31</a:t>
            </a:fld>
            <a:endParaRPr lang="en-US">
              <a:solidFill>
                <a:srgbClr val="898989"/>
              </a:solidFill>
            </a:endParaRPr>
          </a:p>
        </p:txBody>
      </p:sp>
      <p:sp>
        <p:nvSpPr>
          <p:cNvPr id="3" name="Footer Placeholder 2">
            <a:extLst>
              <a:ext uri="{FF2B5EF4-FFF2-40B4-BE49-F238E27FC236}">
                <a16:creationId xmlns:a16="http://schemas.microsoft.com/office/drawing/2014/main" id="{2F45C51B-70EF-4E78-BCBD-2A68A8C19E06}"/>
              </a:ext>
            </a:extLst>
          </p:cNvPr>
          <p:cNvSpPr>
            <a:spLocks noGrp="1"/>
          </p:cNvSpPr>
          <p:nvPr>
            <p:ph type="ftr" sz="quarter" idx="11"/>
          </p:nvPr>
        </p:nvSpPr>
        <p:spPr/>
        <p:txBody>
          <a:bodyPr/>
          <a:lstStyle/>
          <a:p>
            <a:r>
              <a:rPr lang="en-US"/>
              <a:t>Forensic Science - 2019</a:t>
            </a:r>
          </a:p>
        </p:txBody>
      </p:sp>
    </p:spTree>
    <p:extLst>
      <p:ext uri="{BB962C8B-B14F-4D97-AF65-F5344CB8AC3E}">
        <p14:creationId xmlns:p14="http://schemas.microsoft.com/office/powerpoint/2010/main" val="1497061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group of oranges in a pile&#10;&#10;Description generated with high confidence">
            <a:extLst>
              <a:ext uri="{FF2B5EF4-FFF2-40B4-BE49-F238E27FC236}">
                <a16:creationId xmlns:a16="http://schemas.microsoft.com/office/drawing/2014/main" id="{9FDABF57-A923-4EFD-978D-351CA4CCC857}"/>
              </a:ext>
            </a:extLst>
          </p:cNvPr>
          <p:cNvPicPr>
            <a:picLocks noChangeAspect="1"/>
          </p:cNvPicPr>
          <p:nvPr/>
        </p:nvPicPr>
        <p:blipFill rotWithShape="1">
          <a:blip r:embed="rId2" cstate="print">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0521" r="17290" b="-3"/>
          <a:stretch/>
        </p:blipFill>
        <p:spPr>
          <a:xfrm>
            <a:off x="2344476" y="2527222"/>
            <a:ext cx="2487291" cy="3316386"/>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10" name="Picture 9" descr="A group of oranges on a table&#10;&#10;Description generated with high confidence">
            <a:extLst>
              <a:ext uri="{FF2B5EF4-FFF2-40B4-BE49-F238E27FC236}">
                <a16:creationId xmlns:a16="http://schemas.microsoft.com/office/drawing/2014/main" id="{960204ED-E1C3-43F3-AC51-C6E3BB65FE38}"/>
              </a:ext>
            </a:extLst>
          </p:cNvPr>
          <p:cNvPicPr>
            <a:picLocks noChangeAspect="1"/>
          </p:cNvPicPr>
          <p:nvPr/>
        </p:nvPicPr>
        <p:blipFill rotWithShape="1">
          <a:blip r:embed="rId4" cstate="print">
            <a:alphaModFix/>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0919" r="9955" b="-3"/>
          <a:stretch/>
        </p:blipFill>
        <p:spPr>
          <a:xfrm>
            <a:off x="20" y="1"/>
            <a:ext cx="3332830" cy="3776782"/>
          </a:xfrm>
          <a:custGeom>
            <a:avLst/>
            <a:gdLst>
              <a:gd name="connsiteX0" fmla="*/ 0 w 4443799"/>
              <a:gd name="connsiteY0" fmla="*/ 0 h 3776782"/>
              <a:gd name="connsiteX1" fmla="*/ 4164578 w 4443799"/>
              <a:gd name="connsiteY1" fmla="*/ 0 h 3776782"/>
              <a:gd name="connsiteX2" fmla="*/ 4238884 w 4443799"/>
              <a:gd name="connsiteY2" fmla="*/ 154250 h 3776782"/>
              <a:gd name="connsiteX3" fmla="*/ 4443799 w 4443799"/>
              <a:gd name="connsiteY3" fmla="*/ 1169228 h 3776782"/>
              <a:gd name="connsiteX4" fmla="*/ 1836244 w 4443799"/>
              <a:gd name="connsiteY4" fmla="*/ 3776782 h 3776782"/>
              <a:gd name="connsiteX5" fmla="*/ 177598 w 4443799"/>
              <a:gd name="connsiteY5" fmla="*/ 3181344 h 3776782"/>
              <a:gd name="connsiteX6" fmla="*/ 0 w 4443799"/>
              <a:gd name="connsiteY6" fmla="*/ 3019932 h 37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3799" h="3776782">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effectLst>
            <a:softEdge rad="0"/>
          </a:effectLst>
        </p:spPr>
      </p:pic>
      <p:pic>
        <p:nvPicPr>
          <p:cNvPr id="5" name="Picture 4" descr="An orange cut in half&#10;&#10;Description generated with high confidence">
            <a:extLst>
              <a:ext uri="{FF2B5EF4-FFF2-40B4-BE49-F238E27FC236}">
                <a16:creationId xmlns:a16="http://schemas.microsoft.com/office/drawing/2014/main" id="{9EF73D42-0E6F-4DFD-B46C-6865DDC265A9}"/>
              </a:ext>
            </a:extLst>
          </p:cNvPr>
          <p:cNvPicPr>
            <a:picLocks noChangeAspect="1"/>
          </p:cNvPicPr>
          <p:nvPr/>
        </p:nvPicPr>
        <p:blipFill rotWithShape="1">
          <a:blip r:embed="rId6" cstate="print">
            <a:alphaModFix/>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34947" r="33346" b="-1"/>
          <a:stretch/>
        </p:blipFill>
        <p:spPr>
          <a:xfrm>
            <a:off x="20" y="3917273"/>
            <a:ext cx="2580419" cy="2950205"/>
          </a:xfrm>
          <a:custGeom>
            <a:avLst/>
            <a:gdLst>
              <a:gd name="connsiteX0" fmla="*/ 1539166 w 3440586"/>
              <a:gd name="connsiteY0" fmla="*/ 0 h 2950205"/>
              <a:gd name="connsiteX1" fmla="*/ 3440586 w 3440586"/>
              <a:gd name="connsiteY1" fmla="*/ 1901419 h 2950205"/>
              <a:gd name="connsiteX2" fmla="*/ 3211095 w 3440586"/>
              <a:gd name="connsiteY2" fmla="*/ 2807749 h 2950205"/>
              <a:gd name="connsiteX3" fmla="*/ 3124550 w 3440586"/>
              <a:gd name="connsiteY3" fmla="*/ 2950205 h 2950205"/>
              <a:gd name="connsiteX4" fmla="*/ 0 w 3440586"/>
              <a:gd name="connsiteY4" fmla="*/ 2950205 h 2950205"/>
              <a:gd name="connsiteX5" fmla="*/ 0 w 3440586"/>
              <a:gd name="connsiteY5" fmla="*/ 788141 h 2950205"/>
              <a:gd name="connsiteX6" fmla="*/ 71938 w 3440586"/>
              <a:gd name="connsiteY6" fmla="*/ 691940 h 2950205"/>
              <a:gd name="connsiteX7" fmla="*/ 1539166 w 3440586"/>
              <a:gd name="connsiteY7" fmla="*/ 0 h 2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effectLst>
            <a:softEdge rad="0"/>
          </a:effectLst>
        </p:spPr>
      </p:pic>
      <p:pic>
        <p:nvPicPr>
          <p:cNvPr id="49" name="Picture 48">
            <a:extLst>
              <a:ext uri="{FF2B5EF4-FFF2-40B4-BE49-F238E27FC236}">
                <a16:creationId xmlns:a16="http://schemas.microsoft.com/office/drawing/2014/main" id="{DD257392-088E-4D55-B128-FFD59A895D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8">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 name="Title 1">
            <a:extLst>
              <a:ext uri="{FF2B5EF4-FFF2-40B4-BE49-F238E27FC236}">
                <a16:creationId xmlns:a16="http://schemas.microsoft.com/office/drawing/2014/main" id="{11A3F228-AB7B-4CCA-9994-CA371A3314CA}"/>
              </a:ext>
            </a:extLst>
          </p:cNvPr>
          <p:cNvSpPr>
            <a:spLocks noGrp="1"/>
          </p:cNvSpPr>
          <p:nvPr>
            <p:ph type="title"/>
          </p:nvPr>
        </p:nvSpPr>
        <p:spPr>
          <a:xfrm>
            <a:off x="3877095" y="198799"/>
            <a:ext cx="4722660" cy="709875"/>
          </a:xfrm>
        </p:spPr>
        <p:txBody>
          <a:bodyPr>
            <a:normAutofit/>
          </a:bodyPr>
          <a:lstStyle/>
          <a:p>
            <a:r>
              <a:rPr lang="en-US" sz="3100" dirty="0">
                <a:solidFill>
                  <a:srgbClr val="000000"/>
                </a:solidFill>
                <a:latin typeface="Berlin Sans FB Demi" panose="020E0802020502020306" pitchFamily="34" charset="0"/>
              </a:rPr>
              <a:t>Description of an Orange</a:t>
            </a:r>
          </a:p>
        </p:txBody>
      </p:sp>
      <p:sp>
        <p:nvSpPr>
          <p:cNvPr id="3" name="Content Placeholder 2">
            <a:extLst>
              <a:ext uri="{FF2B5EF4-FFF2-40B4-BE49-F238E27FC236}">
                <a16:creationId xmlns:a16="http://schemas.microsoft.com/office/drawing/2014/main" id="{63A63E98-2615-41FA-8D56-9026E15FF69D}"/>
              </a:ext>
            </a:extLst>
          </p:cNvPr>
          <p:cNvSpPr>
            <a:spLocks noGrp="1"/>
          </p:cNvSpPr>
          <p:nvPr>
            <p:ph idx="1"/>
          </p:nvPr>
        </p:nvSpPr>
        <p:spPr>
          <a:xfrm>
            <a:off x="5029200" y="1399067"/>
            <a:ext cx="3711987" cy="3639289"/>
          </a:xfrm>
        </p:spPr>
        <p:txBody>
          <a:bodyPr anchor="ctr">
            <a:normAutofit/>
          </a:bodyPr>
          <a:lstStyle/>
          <a:p>
            <a:pPr marL="0" indent="0">
              <a:buNone/>
            </a:pPr>
            <a:r>
              <a:rPr lang="en-US" sz="2000" dirty="0">
                <a:solidFill>
                  <a:srgbClr val="000000"/>
                </a:solidFill>
                <a:latin typeface="Times New Roman" panose="02020603050405020304" pitchFamily="18" charset="0"/>
                <a:cs typeface="Times New Roman" panose="02020603050405020304" pitchFamily="18" charset="0"/>
              </a:rPr>
              <a:t>Firm, heavy for size, and have fine-textured skin. Oranges have bright, colorful skins. Orange may be ripe even though they may have green spots. Oranges can have bruised, wrinkled or have discolored skins; this indicates the fruit is old or has been stored incorrectly. Citrus scent.</a:t>
            </a:r>
          </a:p>
        </p:txBody>
      </p:sp>
      <p:sp>
        <p:nvSpPr>
          <p:cNvPr id="4" name="Footer Placeholder 3">
            <a:extLst>
              <a:ext uri="{FF2B5EF4-FFF2-40B4-BE49-F238E27FC236}">
                <a16:creationId xmlns:a16="http://schemas.microsoft.com/office/drawing/2014/main" id="{F7540F2F-0AD9-4774-AF15-6D5AD5E4BAF6}"/>
              </a:ext>
            </a:extLst>
          </p:cNvPr>
          <p:cNvSpPr>
            <a:spLocks noGrp="1"/>
          </p:cNvSpPr>
          <p:nvPr>
            <p:ph type="ftr" sz="quarter" idx="11"/>
          </p:nvPr>
        </p:nvSpPr>
        <p:spPr/>
        <p:txBody>
          <a:bodyPr/>
          <a:lstStyle/>
          <a:p>
            <a:r>
              <a:rPr lang="en-US"/>
              <a:t>Forensic Science - 2019</a:t>
            </a:r>
          </a:p>
        </p:txBody>
      </p:sp>
      <p:sp>
        <p:nvSpPr>
          <p:cNvPr id="6" name="Slide Number Placeholder 5">
            <a:extLst>
              <a:ext uri="{FF2B5EF4-FFF2-40B4-BE49-F238E27FC236}">
                <a16:creationId xmlns:a16="http://schemas.microsoft.com/office/drawing/2014/main" id="{1961F878-2E82-4419-A26B-1A7A60543866}"/>
              </a:ext>
            </a:extLst>
          </p:cNvPr>
          <p:cNvSpPr>
            <a:spLocks noGrp="1"/>
          </p:cNvSpPr>
          <p:nvPr>
            <p:ph type="sldNum" sz="quarter" idx="12"/>
          </p:nvPr>
        </p:nvSpPr>
        <p:spPr/>
        <p:txBody>
          <a:bodyPr/>
          <a:lstStyle/>
          <a:p>
            <a:fld id="{E29FD212-76D2-4CF4-B98A-0536D4556C78}" type="slidenum">
              <a:rPr lang="en-US" smtClean="0"/>
              <a:t>32</a:t>
            </a:fld>
            <a:endParaRPr lang="en-US"/>
          </a:p>
        </p:txBody>
      </p:sp>
    </p:spTree>
    <p:extLst>
      <p:ext uri="{BB962C8B-B14F-4D97-AF65-F5344CB8AC3E}">
        <p14:creationId xmlns:p14="http://schemas.microsoft.com/office/powerpoint/2010/main" val="1333750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A9667-0E50-4125-B5D0-936B670902B2}"/>
              </a:ext>
            </a:extLst>
          </p:cNvPr>
          <p:cNvSpPr>
            <a:spLocks noGrp="1"/>
          </p:cNvSpPr>
          <p:nvPr>
            <p:ph type="title"/>
          </p:nvPr>
        </p:nvSpPr>
        <p:spPr>
          <a:xfrm>
            <a:off x="457200" y="4385066"/>
            <a:ext cx="8192729" cy="1317643"/>
          </a:xfrm>
        </p:spPr>
        <p:txBody>
          <a:bodyPr vert="horz" lIns="91440" tIns="45720" rIns="91440" bIns="45720" rtlCol="0" anchor="b">
            <a:normAutofit/>
          </a:bodyPr>
          <a:lstStyle/>
          <a:p>
            <a:pPr algn="l">
              <a:lnSpc>
                <a:spcPct val="90000"/>
              </a:lnSpc>
            </a:pPr>
            <a:r>
              <a:rPr lang="en-US" sz="6000" kern="1200" dirty="0">
                <a:solidFill>
                  <a:schemeClr val="tx1"/>
                </a:solidFill>
                <a:latin typeface="Berlin Sans FB Demi" panose="020E0802020502020306" pitchFamily="34" charset="0"/>
              </a:rPr>
              <a:t>Fact</a:t>
            </a:r>
          </a:p>
        </p:txBody>
      </p:sp>
      <p:sp>
        <p:nvSpPr>
          <p:cNvPr id="3" name="Content Placeholder 2">
            <a:extLst>
              <a:ext uri="{FF2B5EF4-FFF2-40B4-BE49-F238E27FC236}">
                <a16:creationId xmlns:a16="http://schemas.microsoft.com/office/drawing/2014/main" id="{4FB523CC-3AD6-4742-B615-A675BF163B05}"/>
              </a:ext>
            </a:extLst>
          </p:cNvPr>
          <p:cNvSpPr>
            <a:spLocks noGrp="1"/>
          </p:cNvSpPr>
          <p:nvPr>
            <p:ph sz="quarter" idx="13"/>
          </p:nvPr>
        </p:nvSpPr>
        <p:spPr>
          <a:xfrm>
            <a:off x="76200" y="5702709"/>
            <a:ext cx="8573728" cy="521109"/>
          </a:xfrm>
        </p:spPr>
        <p:txBody>
          <a:bodyPr vert="horz" lIns="91440" tIns="45720" rIns="91440" bIns="45720" rtlCol="0">
            <a:noAutofit/>
          </a:bodyPr>
          <a:lstStyle/>
          <a:p>
            <a:pPr marL="0" indent="0">
              <a:lnSpc>
                <a:spcPct val="90000"/>
              </a:lnSpc>
              <a:spcBef>
                <a:spcPts val="1000"/>
              </a:spcBef>
              <a:buNone/>
            </a:pPr>
            <a:r>
              <a:rPr lang="en-US" sz="2800" kern="1200" dirty="0">
                <a:solidFill>
                  <a:schemeClr val="tx1"/>
                </a:solidFill>
                <a:latin typeface="Times New Roman" panose="02020603050405020304" pitchFamily="18" charset="0"/>
                <a:cs typeface="Times New Roman" panose="02020603050405020304" pitchFamily="18" charset="0"/>
              </a:rPr>
              <a:t>a statement or assertion of information that can be verified</a:t>
            </a:r>
          </a:p>
        </p:txBody>
      </p:sp>
      <p:pic>
        <p:nvPicPr>
          <p:cNvPr id="8" name="Picture 7" descr="A red and white sign&#10;&#10;Description generated with very high confidence">
            <a:extLst>
              <a:ext uri="{FF2B5EF4-FFF2-40B4-BE49-F238E27FC236}">
                <a16:creationId xmlns:a16="http://schemas.microsoft.com/office/drawing/2014/main" id="{9E7CC53D-C02F-48AA-A5DF-7B50F55ACA0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374" r="8991" b="-1"/>
          <a:stretch/>
        </p:blipFill>
        <p:spPr>
          <a:xfrm>
            <a:off x="20" y="10"/>
            <a:ext cx="4571975" cy="4252522"/>
          </a:xfrm>
          <a:prstGeom prst="rect">
            <a:avLst/>
          </a:prstGeom>
        </p:spPr>
      </p:pic>
      <p:pic>
        <p:nvPicPr>
          <p:cNvPr id="5" name="Picture 4" descr="A screenshot of a cell phone&#10;&#10;Description generated with very high confidence">
            <a:extLst>
              <a:ext uri="{FF2B5EF4-FFF2-40B4-BE49-F238E27FC236}">
                <a16:creationId xmlns:a16="http://schemas.microsoft.com/office/drawing/2014/main" id="{5560A41C-D9F4-4D9F-BF20-BAB7B79020CD}"/>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4601" r="18538" b="-3"/>
          <a:stretch/>
        </p:blipFill>
        <p:spPr>
          <a:xfrm>
            <a:off x="4571999" y="-681"/>
            <a:ext cx="4572001" cy="4253215"/>
          </a:xfrm>
          <a:prstGeom prst="rect">
            <a:avLst/>
          </a:prstGeom>
        </p:spPr>
      </p:pic>
      <p:cxnSp>
        <p:nvCxnSpPr>
          <p:cNvPr id="14" name="Straight Connector 13">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2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4242136"/>
            <a:ext cx="9144001"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A1ECF6CA-73C5-4C96-AF36-1EB5FCB5387B}"/>
              </a:ext>
            </a:extLst>
          </p:cNvPr>
          <p:cNvSpPr>
            <a:spLocks noGrp="1"/>
          </p:cNvSpPr>
          <p:nvPr>
            <p:ph type="ftr" sz="quarter" idx="11"/>
          </p:nvPr>
        </p:nvSpPr>
        <p:spPr/>
        <p:txBody>
          <a:bodyPr/>
          <a:lstStyle/>
          <a:p>
            <a:r>
              <a:rPr lang="en-US"/>
              <a:t>Forensic Science - 2019</a:t>
            </a:r>
            <a:endParaRPr lang="en-US" dirty="0"/>
          </a:p>
        </p:txBody>
      </p:sp>
      <p:sp>
        <p:nvSpPr>
          <p:cNvPr id="6" name="Slide Number Placeholder 5">
            <a:extLst>
              <a:ext uri="{FF2B5EF4-FFF2-40B4-BE49-F238E27FC236}">
                <a16:creationId xmlns:a16="http://schemas.microsoft.com/office/drawing/2014/main" id="{B082F23E-C95F-43B6-A32A-F6B7EC3218E5}"/>
              </a:ext>
            </a:extLst>
          </p:cNvPr>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666034869"/>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A person standing in front of a crowd&#10;&#10;Description generated with very high confidence">
            <a:extLst>
              <a:ext uri="{FF2B5EF4-FFF2-40B4-BE49-F238E27FC236}">
                <a16:creationId xmlns:a16="http://schemas.microsoft.com/office/drawing/2014/main" id="{4724DB33-4184-482C-AAFF-36F04D7000B7}"/>
              </a:ext>
            </a:extLst>
          </p:cNvPr>
          <p:cNvPicPr>
            <a:picLocks noChangeAspect="1"/>
          </p:cNvPicPr>
          <p:nvPr/>
        </p:nvPicPr>
        <p:blipFill rotWithShape="1">
          <a:blip r:embed="rId2" cstate="print">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215" r="4487" b="-2"/>
          <a:stretch/>
        </p:blipFill>
        <p:spPr>
          <a:xfrm>
            <a:off x="4562839" y="0"/>
            <a:ext cx="4581161" cy="3763995"/>
          </a:xfrm>
          <a:prstGeom prst="rect">
            <a:avLst/>
          </a:prstGeom>
          <a:effectLst>
            <a:softEdge rad="533400"/>
          </a:effectLst>
        </p:spPr>
      </p:pic>
      <p:pic>
        <p:nvPicPr>
          <p:cNvPr id="17" name="Picture 16" descr="A person in a white room&#10;&#10;Description generated with high confidence">
            <a:extLst>
              <a:ext uri="{FF2B5EF4-FFF2-40B4-BE49-F238E27FC236}">
                <a16:creationId xmlns:a16="http://schemas.microsoft.com/office/drawing/2014/main" id="{4CF0DEF1-9550-43CB-8B9D-A8A1947BBCBB}"/>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4100" r="21512"/>
          <a:stretch/>
        </p:blipFill>
        <p:spPr>
          <a:xfrm>
            <a:off x="4567428" y="2487168"/>
            <a:ext cx="4567411" cy="4215384"/>
          </a:xfrm>
          <a:prstGeom prst="rect">
            <a:avLst/>
          </a:prstGeom>
          <a:effectLst>
            <a:softEdge rad="533400"/>
          </a:effectLst>
        </p:spPr>
      </p:pic>
      <p:pic>
        <p:nvPicPr>
          <p:cNvPr id="26" name="Picture 25">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D731752-01F0-47AD-A901-756F34C012EB}"/>
              </a:ext>
            </a:extLst>
          </p:cNvPr>
          <p:cNvSpPr>
            <a:spLocks noGrp="1"/>
          </p:cNvSpPr>
          <p:nvPr>
            <p:ph type="title"/>
          </p:nvPr>
        </p:nvSpPr>
        <p:spPr>
          <a:xfrm>
            <a:off x="152400" y="192835"/>
            <a:ext cx="3602727" cy="797765"/>
          </a:xfrm>
        </p:spPr>
        <p:txBody>
          <a:bodyPr>
            <a:normAutofit/>
          </a:bodyPr>
          <a:lstStyle/>
          <a:p>
            <a:r>
              <a:rPr lang="en-US" dirty="0">
                <a:solidFill>
                  <a:srgbClr val="000000"/>
                </a:solidFill>
                <a:latin typeface="Berlin Sans FB Demi" panose="020E0802020502020306" pitchFamily="34" charset="0"/>
              </a:rPr>
              <a:t>Investigate</a:t>
            </a:r>
          </a:p>
        </p:txBody>
      </p:sp>
      <p:sp>
        <p:nvSpPr>
          <p:cNvPr id="3" name="Content Placeholder 2">
            <a:extLst>
              <a:ext uri="{FF2B5EF4-FFF2-40B4-BE49-F238E27FC236}">
                <a16:creationId xmlns:a16="http://schemas.microsoft.com/office/drawing/2014/main" id="{B915E4BF-FEC3-4368-A7CC-489EAD765E2A}"/>
              </a:ext>
            </a:extLst>
          </p:cNvPr>
          <p:cNvSpPr>
            <a:spLocks noGrp="1"/>
          </p:cNvSpPr>
          <p:nvPr>
            <p:ph idx="1"/>
          </p:nvPr>
        </p:nvSpPr>
        <p:spPr>
          <a:xfrm>
            <a:off x="152400" y="2272143"/>
            <a:ext cx="4572000" cy="3788830"/>
          </a:xfrm>
        </p:spPr>
        <p:txBody>
          <a:bodyPr anchor="ctr">
            <a:noAutofit/>
          </a:bodyPr>
          <a:lstStyle/>
          <a:p>
            <a:r>
              <a:rPr lang="en-US" sz="2400" dirty="0">
                <a:solidFill>
                  <a:srgbClr val="000000"/>
                </a:solidFill>
                <a:latin typeface="Times New Roman" panose="02020603050405020304" pitchFamily="18" charset="0"/>
                <a:cs typeface="Times New Roman" panose="02020603050405020304" pitchFamily="18" charset="0"/>
              </a:rPr>
              <a:t>Forensic investigation is the gathering and analysis of all crime-related physical evidence in order to come to a conclusion about a suspect. Investigators will look at blood, fluid, or fingerprints, residue, hard drives, computers, or other technology to establish how a crime took place. </a:t>
            </a:r>
          </a:p>
        </p:txBody>
      </p:sp>
      <p:sp>
        <p:nvSpPr>
          <p:cNvPr id="4" name="Footer Placeholder 3">
            <a:extLst>
              <a:ext uri="{FF2B5EF4-FFF2-40B4-BE49-F238E27FC236}">
                <a16:creationId xmlns:a16="http://schemas.microsoft.com/office/drawing/2014/main" id="{5301182E-AD75-45B6-A6EE-D0AE623E0A11}"/>
              </a:ext>
            </a:extLst>
          </p:cNvPr>
          <p:cNvSpPr>
            <a:spLocks noGrp="1"/>
          </p:cNvSpPr>
          <p:nvPr>
            <p:ph type="ftr" sz="quarter" idx="11"/>
          </p:nvPr>
        </p:nvSpPr>
        <p:spPr/>
        <p:txBody>
          <a:bodyPr/>
          <a:lstStyle/>
          <a:p>
            <a:r>
              <a:rPr lang="en-US"/>
              <a:t>Forensic Science - 2019</a:t>
            </a:r>
          </a:p>
        </p:txBody>
      </p:sp>
      <p:sp>
        <p:nvSpPr>
          <p:cNvPr id="5" name="Slide Number Placeholder 4">
            <a:extLst>
              <a:ext uri="{FF2B5EF4-FFF2-40B4-BE49-F238E27FC236}">
                <a16:creationId xmlns:a16="http://schemas.microsoft.com/office/drawing/2014/main" id="{A9FE614D-D091-4B1E-817C-D6B3FAB59850}"/>
              </a:ext>
            </a:extLst>
          </p:cNvPr>
          <p:cNvSpPr>
            <a:spLocks noGrp="1"/>
          </p:cNvSpPr>
          <p:nvPr>
            <p:ph type="sldNum" sz="quarter" idx="12"/>
          </p:nvPr>
        </p:nvSpPr>
        <p:spPr/>
        <p:txBody>
          <a:bodyPr/>
          <a:lstStyle/>
          <a:p>
            <a:fld id="{E29FD212-76D2-4CF4-B98A-0536D4556C78}" type="slidenum">
              <a:rPr lang="en-US" smtClean="0"/>
              <a:t>34</a:t>
            </a:fld>
            <a:endParaRPr lang="en-US"/>
          </a:p>
        </p:txBody>
      </p:sp>
    </p:spTree>
    <p:extLst>
      <p:ext uri="{BB962C8B-B14F-4D97-AF65-F5344CB8AC3E}">
        <p14:creationId xmlns:p14="http://schemas.microsoft.com/office/powerpoint/2010/main" val="2314571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0FE56ED-2E69-4A36-9D84-0127930809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3D198FD0-1BD7-4ECF-85E8-6470CD70B1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24" name="Freeform 5">
              <a:extLst>
                <a:ext uri="{FF2B5EF4-FFF2-40B4-BE49-F238E27FC236}">
                  <a16:creationId xmlns:a16="http://schemas.microsoft.com/office/drawing/2014/main" id="{D55B25E5-4508-4D3E-93CE-9F6742A9E4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6">
              <a:extLst>
                <a:ext uri="{FF2B5EF4-FFF2-40B4-BE49-F238E27FC236}">
                  <a16:creationId xmlns:a16="http://schemas.microsoft.com/office/drawing/2014/main" id="{6BC3495C-875E-46AB-B061-AFBAA3C76F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7">
              <a:extLst>
                <a:ext uri="{FF2B5EF4-FFF2-40B4-BE49-F238E27FC236}">
                  <a16:creationId xmlns:a16="http://schemas.microsoft.com/office/drawing/2014/main" id="{1D9DC0CA-F542-4AB8-8B96-981BD4EE6F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8">
              <a:extLst>
                <a:ext uri="{FF2B5EF4-FFF2-40B4-BE49-F238E27FC236}">
                  <a16:creationId xmlns:a16="http://schemas.microsoft.com/office/drawing/2014/main" id="{04EC4001-1297-47A2-BF31-455C73C63B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9">
              <a:extLst>
                <a:ext uri="{FF2B5EF4-FFF2-40B4-BE49-F238E27FC236}">
                  <a16:creationId xmlns:a16="http://schemas.microsoft.com/office/drawing/2014/main" id="{CCD15987-07D7-42F7-9BCA-D629EB791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10">
              <a:extLst>
                <a:ext uri="{FF2B5EF4-FFF2-40B4-BE49-F238E27FC236}">
                  <a16:creationId xmlns:a16="http://schemas.microsoft.com/office/drawing/2014/main" id="{6C1BC42B-C08D-44B1-9F83-C0D5463A31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1">
              <a:extLst>
                <a:ext uri="{FF2B5EF4-FFF2-40B4-BE49-F238E27FC236}">
                  <a16:creationId xmlns:a16="http://schemas.microsoft.com/office/drawing/2014/main" id="{64F50152-DB03-48BF-8E7E-E2936FF071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12">
              <a:extLst>
                <a:ext uri="{FF2B5EF4-FFF2-40B4-BE49-F238E27FC236}">
                  <a16:creationId xmlns:a16="http://schemas.microsoft.com/office/drawing/2014/main" id="{4A22F9D9-E6C3-441B-8E38-015964687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13">
              <a:extLst>
                <a:ext uri="{FF2B5EF4-FFF2-40B4-BE49-F238E27FC236}">
                  <a16:creationId xmlns:a16="http://schemas.microsoft.com/office/drawing/2014/main" id="{11587510-4D08-40BE-85AD-05995DDBD0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14">
              <a:extLst>
                <a:ext uri="{FF2B5EF4-FFF2-40B4-BE49-F238E27FC236}">
                  <a16:creationId xmlns:a16="http://schemas.microsoft.com/office/drawing/2014/main" id="{4654B444-E2F5-4136-AA1A-6F1D96C6BE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15">
              <a:extLst>
                <a:ext uri="{FF2B5EF4-FFF2-40B4-BE49-F238E27FC236}">
                  <a16:creationId xmlns:a16="http://schemas.microsoft.com/office/drawing/2014/main" id="{BDCD7FFA-F6E6-4421-9F7B-8AD41C8108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16">
              <a:extLst>
                <a:ext uri="{FF2B5EF4-FFF2-40B4-BE49-F238E27FC236}">
                  <a16:creationId xmlns:a16="http://schemas.microsoft.com/office/drawing/2014/main" id="{F53E73C5-192B-4F84-874E-595321DA48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17">
              <a:extLst>
                <a:ext uri="{FF2B5EF4-FFF2-40B4-BE49-F238E27FC236}">
                  <a16:creationId xmlns:a16="http://schemas.microsoft.com/office/drawing/2014/main" id="{8A014610-7A55-4FE2-A944-B31FE3FB41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18">
              <a:extLst>
                <a:ext uri="{FF2B5EF4-FFF2-40B4-BE49-F238E27FC236}">
                  <a16:creationId xmlns:a16="http://schemas.microsoft.com/office/drawing/2014/main" id="{ACCA2ED5-8A6E-4199-B67F-682C56FFDD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19">
              <a:extLst>
                <a:ext uri="{FF2B5EF4-FFF2-40B4-BE49-F238E27FC236}">
                  <a16:creationId xmlns:a16="http://schemas.microsoft.com/office/drawing/2014/main" id="{B25C2597-D627-465B-BC42-96FFF81C06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20">
              <a:extLst>
                <a:ext uri="{FF2B5EF4-FFF2-40B4-BE49-F238E27FC236}">
                  <a16:creationId xmlns:a16="http://schemas.microsoft.com/office/drawing/2014/main" id="{480F64BB-9CA6-44F2-8D38-115F518164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21">
              <a:extLst>
                <a:ext uri="{FF2B5EF4-FFF2-40B4-BE49-F238E27FC236}">
                  <a16:creationId xmlns:a16="http://schemas.microsoft.com/office/drawing/2014/main" id="{81E535BB-61F7-4960-AF82-C95A2865D2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22">
              <a:extLst>
                <a:ext uri="{FF2B5EF4-FFF2-40B4-BE49-F238E27FC236}">
                  <a16:creationId xmlns:a16="http://schemas.microsoft.com/office/drawing/2014/main" id="{3666117B-3182-4C1B-BE8D-354F9FC78B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23">
              <a:extLst>
                <a:ext uri="{FF2B5EF4-FFF2-40B4-BE49-F238E27FC236}">
                  <a16:creationId xmlns:a16="http://schemas.microsoft.com/office/drawing/2014/main" id="{573F0983-2FEB-4593-9F46-6C9B5E5D72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24">
              <a:extLst>
                <a:ext uri="{FF2B5EF4-FFF2-40B4-BE49-F238E27FC236}">
                  <a16:creationId xmlns:a16="http://schemas.microsoft.com/office/drawing/2014/main" id="{F6EE385D-E60A-467B-9214-8CB2CB7409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25">
              <a:extLst>
                <a:ext uri="{FF2B5EF4-FFF2-40B4-BE49-F238E27FC236}">
                  <a16:creationId xmlns:a16="http://schemas.microsoft.com/office/drawing/2014/main" id="{D9D7343B-3C80-457E-8479-B19CC9D04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9" name="Picture 8" descr="A picture containing text&#10;&#10;Description generated with high confidence">
            <a:extLst>
              <a:ext uri="{FF2B5EF4-FFF2-40B4-BE49-F238E27FC236}">
                <a16:creationId xmlns:a16="http://schemas.microsoft.com/office/drawing/2014/main" id="{EDAF2E33-E052-45A0-B25B-7B3BA94C843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9376" r="37790" b="-1"/>
          <a:stretch/>
        </p:blipFill>
        <p:spPr>
          <a:xfrm>
            <a:off x="20" y="-1"/>
            <a:ext cx="4571992" cy="6858000"/>
          </a:xfrm>
          <a:prstGeom prst="rect">
            <a:avLst/>
          </a:prstGeom>
          <a:ln w="9525">
            <a:solidFill>
              <a:schemeClr val="tx1">
                <a:alpha val="20000"/>
              </a:schemeClr>
            </a:solidFill>
          </a:ln>
        </p:spPr>
      </p:pic>
      <p:grpSp>
        <p:nvGrpSpPr>
          <p:cNvPr id="46" name="Group 45">
            <a:extLst>
              <a:ext uri="{FF2B5EF4-FFF2-40B4-BE49-F238E27FC236}">
                <a16:creationId xmlns:a16="http://schemas.microsoft.com/office/drawing/2014/main" id="{598354C0-2B99-401D-8E35-1CBAFB82D6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6153" y="1699589"/>
            <a:ext cx="2755857" cy="3470421"/>
            <a:chOff x="697883" y="1816768"/>
            <a:chExt cx="3674476" cy="3470421"/>
          </a:xfrm>
        </p:grpSpPr>
        <p:sp>
          <p:nvSpPr>
            <p:cNvPr id="47" name="Rectangle 46">
              <a:extLst>
                <a:ext uri="{FF2B5EF4-FFF2-40B4-BE49-F238E27FC236}">
                  <a16:creationId xmlns:a16="http://schemas.microsoft.com/office/drawing/2014/main" id="{E79374B2-0E98-44BC-B52A-BA4FA266B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Isosceles Triangle 22">
              <a:extLst>
                <a:ext uri="{FF2B5EF4-FFF2-40B4-BE49-F238E27FC236}">
                  <a16:creationId xmlns:a16="http://schemas.microsoft.com/office/drawing/2014/main" id="{ADE65DD8-0423-44C1-B54E-B1F24F54E2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7E49E2AE-1B7E-4023-9411-E5BC27634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C6FCB624-5EE4-499B-A8E5-4E64083024E2}"/>
              </a:ext>
            </a:extLst>
          </p:cNvPr>
          <p:cNvSpPr>
            <a:spLocks noGrp="1"/>
          </p:cNvSpPr>
          <p:nvPr>
            <p:ph type="title"/>
          </p:nvPr>
        </p:nvSpPr>
        <p:spPr>
          <a:xfrm>
            <a:off x="961965" y="2358391"/>
            <a:ext cx="2624234" cy="2453676"/>
          </a:xfrm>
        </p:spPr>
        <p:txBody>
          <a:bodyPr>
            <a:normAutofit/>
          </a:bodyPr>
          <a:lstStyle/>
          <a:p>
            <a:r>
              <a:rPr lang="en-US" sz="3500">
                <a:solidFill>
                  <a:srgbClr val="FFFFFF"/>
                </a:solidFill>
                <a:latin typeface="Berlin Sans FB Demi" panose="020E0802020502020306" pitchFamily="34" charset="0"/>
              </a:rPr>
              <a:t>How to be a Good Observer</a:t>
            </a:r>
          </a:p>
        </p:txBody>
      </p:sp>
      <p:sp>
        <p:nvSpPr>
          <p:cNvPr id="5" name="Slide Number Placeholder 4"/>
          <p:cNvSpPr>
            <a:spLocks noGrp="1"/>
          </p:cNvSpPr>
          <p:nvPr>
            <p:ph type="sldNum" sz="quarter" idx="12"/>
          </p:nvPr>
        </p:nvSpPr>
        <p:spPr>
          <a:xfrm>
            <a:off x="7871221" y="327025"/>
            <a:ext cx="644128" cy="300905"/>
          </a:xfrm>
        </p:spPr>
        <p:txBody>
          <a:bodyPr>
            <a:normAutofit/>
          </a:bodyPr>
          <a:lstStyle/>
          <a:p>
            <a:pPr>
              <a:spcAft>
                <a:spcPts val="600"/>
              </a:spcAft>
            </a:pPr>
            <a:fld id="{6D22F896-40B5-4ADD-8801-0D06FADFA095}" type="slidenum">
              <a:rPr lang="en-US" sz="1000">
                <a:solidFill>
                  <a:schemeClr val="tx1">
                    <a:lumMod val="50000"/>
                    <a:lumOff val="50000"/>
                  </a:schemeClr>
                </a:solidFill>
              </a:rPr>
              <a:pPr>
                <a:spcAft>
                  <a:spcPts val="600"/>
                </a:spcAft>
              </a:pPr>
              <a:t>35</a:t>
            </a:fld>
            <a:endParaRPr lang="en-US" sz="1000">
              <a:solidFill>
                <a:schemeClr val="tx1">
                  <a:lumMod val="50000"/>
                  <a:lumOff val="50000"/>
                </a:schemeClr>
              </a:solidFill>
            </a:endParaRPr>
          </a:p>
        </p:txBody>
      </p:sp>
      <p:sp>
        <p:nvSpPr>
          <p:cNvPr id="3" name="Content Placeholder 2">
            <a:extLst>
              <a:ext uri="{FF2B5EF4-FFF2-40B4-BE49-F238E27FC236}">
                <a16:creationId xmlns:a16="http://schemas.microsoft.com/office/drawing/2014/main" id="{D4D4E0F6-E872-4773-B4E3-1C6390409543}"/>
              </a:ext>
            </a:extLst>
          </p:cNvPr>
          <p:cNvSpPr>
            <a:spLocks noGrp="1"/>
          </p:cNvSpPr>
          <p:nvPr>
            <p:ph sz="quarter" idx="13"/>
          </p:nvPr>
        </p:nvSpPr>
        <p:spPr>
          <a:xfrm>
            <a:off x="4768446" y="803186"/>
            <a:ext cx="3781794" cy="5248622"/>
          </a:xfrm>
        </p:spPr>
        <p:txBody>
          <a:bodyPr anchor="ctr">
            <a:noAutofit/>
          </a:bodyPr>
          <a:lstStyle/>
          <a:p>
            <a:pPr>
              <a:buFont typeface="+mj-lt"/>
              <a:buAutoNum type="arabicPeriod"/>
            </a:pPr>
            <a:r>
              <a:rPr lang="en-US" sz="2000" dirty="0">
                <a:latin typeface="Times New Roman" panose="02020603050405020304" pitchFamily="18" charset="0"/>
                <a:cs typeface="Times New Roman" panose="02020603050405020304" pitchFamily="18" charset="0"/>
              </a:rPr>
              <a:t>We must make a conscious effort to examine our surroundings systemically. </a:t>
            </a:r>
          </a:p>
          <a:p>
            <a:pPr>
              <a:buFont typeface="+mj-lt"/>
              <a:buAutoNum type="arabicPeriod"/>
            </a:pPr>
            <a:r>
              <a:rPr lang="en-US" sz="2000" dirty="0">
                <a:latin typeface="Times New Roman" panose="02020603050405020304" pitchFamily="18" charset="0"/>
                <a:cs typeface="Times New Roman" panose="02020603050405020304" pitchFamily="18" charset="0"/>
              </a:rPr>
              <a:t>We need to consciously observe everything, no matter how small or how familiar, no matter what our emotions or previous experiences. </a:t>
            </a:r>
          </a:p>
          <a:p>
            <a:pPr>
              <a:buFont typeface="+mj-lt"/>
              <a:buAutoNum type="arabicPeriod"/>
            </a:pPr>
            <a:r>
              <a:rPr lang="en-US" sz="2000" dirty="0">
                <a:latin typeface="Times New Roman" panose="02020603050405020304" pitchFamily="18" charset="0"/>
                <a:cs typeface="Times New Roman" panose="02020603050405020304" pitchFamily="18" charset="0"/>
              </a:rPr>
              <a:t>We need to be careful that we concentrate first and foremost on gathering all the available information and leaving the interpretation until we have as much information as possible.</a:t>
            </a:r>
          </a:p>
          <a:p>
            <a:pPr>
              <a:buFont typeface="+mj-lt"/>
              <a:buAutoNum type="arabicPeriod"/>
            </a:pPr>
            <a:r>
              <a:rPr lang="en-US" sz="2000" dirty="0">
                <a:latin typeface="Times New Roman" panose="02020603050405020304" pitchFamily="18" charset="0"/>
                <a:cs typeface="Times New Roman" panose="02020603050405020304" pitchFamily="18" charset="0"/>
              </a:rPr>
              <a:t>While observing, it is important to write down and photograph as much information as possible. </a:t>
            </a:r>
          </a:p>
        </p:txBody>
      </p:sp>
      <p:sp>
        <p:nvSpPr>
          <p:cNvPr id="4" name="Footer Placeholder 3"/>
          <p:cNvSpPr>
            <a:spLocks noGrp="1"/>
          </p:cNvSpPr>
          <p:nvPr>
            <p:ph type="ftr" sz="quarter" idx="11"/>
          </p:nvPr>
        </p:nvSpPr>
        <p:spPr>
          <a:xfrm>
            <a:off x="5174388" y="6227064"/>
            <a:ext cx="3370680" cy="320040"/>
          </a:xfrm>
        </p:spPr>
        <p:txBody>
          <a:bodyPr>
            <a:normAutofit/>
          </a:bodyPr>
          <a:lstStyle/>
          <a:p>
            <a:pPr>
              <a:spcAft>
                <a:spcPts val="600"/>
              </a:spcAft>
            </a:pPr>
            <a:r>
              <a:rPr lang="en-US" sz="1000">
                <a:solidFill>
                  <a:schemeClr val="tx1">
                    <a:lumMod val="50000"/>
                    <a:lumOff val="50000"/>
                  </a:schemeClr>
                </a:solidFill>
                <a:latin typeface="Berlin Sans FB Demi" panose="020E0802020502020306" pitchFamily="34" charset="0"/>
              </a:rPr>
              <a:t>Forensic Science - 2019</a:t>
            </a:r>
          </a:p>
        </p:txBody>
      </p:sp>
    </p:spTree>
    <p:extLst>
      <p:ext uri="{BB962C8B-B14F-4D97-AF65-F5344CB8AC3E}">
        <p14:creationId xmlns:p14="http://schemas.microsoft.com/office/powerpoint/2010/main" val="1702366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92E13-C4DB-4256-A742-16B74C581515}"/>
              </a:ext>
            </a:extLst>
          </p:cNvPr>
          <p:cNvSpPr>
            <a:spLocks noGrp="1"/>
          </p:cNvSpPr>
          <p:nvPr>
            <p:ph type="title"/>
          </p:nvPr>
        </p:nvSpPr>
        <p:spPr>
          <a:xfrm>
            <a:off x="457200" y="76201"/>
            <a:ext cx="8229600" cy="563562"/>
          </a:xfrm>
        </p:spPr>
        <p:txBody>
          <a:bodyPr>
            <a:normAutofit fontScale="90000"/>
          </a:bodyPr>
          <a:lstStyle/>
          <a:p>
            <a:r>
              <a:rPr lang="en-US" dirty="0">
                <a:latin typeface="Berlin Sans FB Demi" panose="020E0802020502020306" pitchFamily="34" charset="0"/>
              </a:rPr>
              <a:t>How to be a Good Observer</a:t>
            </a:r>
          </a:p>
        </p:txBody>
      </p:sp>
      <p:sp>
        <p:nvSpPr>
          <p:cNvPr id="3" name="Footer Placeholder 2">
            <a:extLst>
              <a:ext uri="{FF2B5EF4-FFF2-40B4-BE49-F238E27FC236}">
                <a16:creationId xmlns:a16="http://schemas.microsoft.com/office/drawing/2014/main" id="{6EF46E30-05DA-4C0A-A312-8DD78EE2EC86}"/>
              </a:ext>
            </a:extLst>
          </p:cNvPr>
          <p:cNvSpPr>
            <a:spLocks noGrp="1"/>
          </p:cNvSpPr>
          <p:nvPr>
            <p:ph type="ftr" sz="quarter" idx="11"/>
          </p:nvPr>
        </p:nvSpPr>
        <p:spPr/>
        <p:txBody>
          <a:bodyPr/>
          <a:lstStyle/>
          <a:p>
            <a:r>
              <a:rPr lang="en-US"/>
              <a:t>Forensic Science - 2019</a:t>
            </a:r>
          </a:p>
        </p:txBody>
      </p:sp>
      <p:sp>
        <p:nvSpPr>
          <p:cNvPr id="4" name="Slide Number Placeholder 3">
            <a:extLst>
              <a:ext uri="{FF2B5EF4-FFF2-40B4-BE49-F238E27FC236}">
                <a16:creationId xmlns:a16="http://schemas.microsoft.com/office/drawing/2014/main" id="{E6575725-FCC4-481E-A69D-787475634833}"/>
              </a:ext>
            </a:extLst>
          </p:cNvPr>
          <p:cNvSpPr>
            <a:spLocks noGrp="1"/>
          </p:cNvSpPr>
          <p:nvPr>
            <p:ph type="sldNum" sz="quarter" idx="12"/>
          </p:nvPr>
        </p:nvSpPr>
        <p:spPr/>
        <p:txBody>
          <a:bodyPr/>
          <a:lstStyle/>
          <a:p>
            <a:fld id="{E29FD212-76D2-4CF4-B98A-0536D4556C78}" type="slidenum">
              <a:rPr lang="en-US" smtClean="0"/>
              <a:t>36</a:t>
            </a:fld>
            <a:endParaRPr lang="en-US"/>
          </a:p>
        </p:txBody>
      </p:sp>
      <p:pic>
        <p:nvPicPr>
          <p:cNvPr id="5" name="Online Media 4" title="Test Your Awareness: Do The Test">
            <a:hlinkClick r:id="" action="ppaction://media"/>
            <a:extLst>
              <a:ext uri="{FF2B5EF4-FFF2-40B4-BE49-F238E27FC236}">
                <a16:creationId xmlns:a16="http://schemas.microsoft.com/office/drawing/2014/main" id="{BE50417D-4AC2-4C20-809C-55C4E7CBAD0D}"/>
              </a:ext>
            </a:extLst>
          </p:cNvPr>
          <p:cNvPicPr>
            <a:picLocks noRot="1" noChangeAspect="1"/>
          </p:cNvPicPr>
          <p:nvPr>
            <a:videoFile r:link="rId1"/>
          </p:nvPr>
        </p:nvPicPr>
        <p:blipFill>
          <a:blip r:embed="rId3"/>
          <a:stretch>
            <a:fillRect/>
          </a:stretch>
        </p:blipFill>
        <p:spPr>
          <a:xfrm>
            <a:off x="304800" y="639763"/>
            <a:ext cx="8382000" cy="5716587"/>
          </a:xfrm>
          <a:prstGeom prst="rect">
            <a:avLst/>
          </a:prstGeom>
        </p:spPr>
      </p:pic>
    </p:spTree>
    <p:extLst>
      <p:ext uri="{BB962C8B-B14F-4D97-AF65-F5344CB8AC3E}">
        <p14:creationId xmlns:p14="http://schemas.microsoft.com/office/powerpoint/2010/main" val="3633403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FEE5F-1E41-4F17-83EC-226A43032B53}"/>
              </a:ext>
            </a:extLst>
          </p:cNvPr>
          <p:cNvSpPr>
            <a:spLocks noGrp="1"/>
          </p:cNvSpPr>
          <p:nvPr>
            <p:ph type="title"/>
          </p:nvPr>
        </p:nvSpPr>
        <p:spPr>
          <a:xfrm>
            <a:off x="76200" y="365125"/>
            <a:ext cx="4255375" cy="1692794"/>
          </a:xfrm>
        </p:spPr>
        <p:txBody>
          <a:bodyPr>
            <a:normAutofit/>
          </a:bodyPr>
          <a:lstStyle/>
          <a:p>
            <a:r>
              <a:rPr lang="en-US" dirty="0">
                <a:latin typeface="Berlin Sans FB Demi" panose="020E0802020502020306" pitchFamily="34" charset="0"/>
              </a:rPr>
              <a:t>Observations By Witnesses</a:t>
            </a:r>
          </a:p>
        </p:txBody>
      </p:sp>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3FC05F4-D92F-45B9-B1D5-83E8DDD0655C}"/>
              </a:ext>
            </a:extLst>
          </p:cNvPr>
          <p:cNvSpPr>
            <a:spLocks noGrp="1"/>
          </p:cNvSpPr>
          <p:nvPr>
            <p:ph sz="quarter" idx="13"/>
          </p:nvPr>
        </p:nvSpPr>
        <p:spPr>
          <a:xfrm>
            <a:off x="153761" y="2575033"/>
            <a:ext cx="4255375" cy="3781305"/>
          </a:xfrm>
        </p:spPr>
        <p:txBody>
          <a:bodyPr>
            <a:normAutofit lnSpcReduction="10000"/>
          </a:bodyPr>
          <a:lstStyle/>
          <a:p>
            <a:r>
              <a:rPr lang="en-US" sz="2000" dirty="0">
                <a:latin typeface="Berlin Sans FB Demi" panose="020E0802020502020306" pitchFamily="34" charset="0"/>
                <a:cs typeface="Times New Roman" panose="02020603050405020304" pitchFamily="18" charset="0"/>
              </a:rPr>
              <a:t>Observations by witnesses </a:t>
            </a:r>
            <a:r>
              <a:rPr lang="en-US" sz="2000" dirty="0">
                <a:latin typeface="Times New Roman" panose="02020603050405020304" pitchFamily="18" charset="0"/>
                <a:cs typeface="Times New Roman" panose="02020603050405020304" pitchFamily="18" charset="0"/>
              </a:rPr>
              <a:t>can be faulty, even though a witnesses may be utterly convinced of what he or she saw.</a:t>
            </a:r>
          </a:p>
          <a:p>
            <a:pPr marL="0" indent="0">
              <a:buNone/>
            </a:pPr>
            <a:r>
              <a:rPr lang="en-US" sz="2000" dirty="0">
                <a:latin typeface="Times New Roman" panose="02020603050405020304" pitchFamily="18" charset="0"/>
                <a:cs typeface="Times New Roman" panose="02020603050405020304" pitchFamily="18" charset="0"/>
              </a:rPr>
              <a:t> </a:t>
            </a:r>
          </a:p>
          <a:p>
            <a:r>
              <a:rPr lang="en-US" sz="2000" dirty="0">
                <a:latin typeface="Berlin Sans FB Demi" panose="020E0802020502020306" pitchFamily="34" charset="0"/>
                <a:cs typeface="Times New Roman" panose="02020603050405020304" pitchFamily="18" charset="0"/>
              </a:rPr>
              <a:t>Witness</a:t>
            </a:r>
            <a:r>
              <a:rPr lang="en-US" sz="2000" dirty="0">
                <a:latin typeface="Times New Roman" panose="02020603050405020304" pitchFamily="18" charset="0"/>
                <a:cs typeface="Times New Roman" panose="02020603050405020304" pitchFamily="18" charset="0"/>
              </a:rPr>
              <a:t> testimony is generally presumed to be more reliable than circumstantial evidence. ... This can occur because of flaws in eyewitness identification (such as faulty </a:t>
            </a:r>
            <a:r>
              <a:rPr lang="en-US" sz="2000" b="1" dirty="0">
                <a:latin typeface="Times New Roman" panose="02020603050405020304" pitchFamily="18" charset="0"/>
                <a:cs typeface="Times New Roman" panose="02020603050405020304" pitchFamily="18" charset="0"/>
              </a:rPr>
              <a:t>observation</a:t>
            </a:r>
            <a:r>
              <a:rPr lang="en-US" sz="2000" dirty="0">
                <a:latin typeface="Times New Roman" panose="02020603050405020304" pitchFamily="18" charset="0"/>
                <a:cs typeface="Times New Roman" panose="02020603050405020304" pitchFamily="18" charset="0"/>
              </a:rPr>
              <a:t> and recollection, or bias), or because a </a:t>
            </a:r>
            <a:r>
              <a:rPr lang="en-US" sz="2000" b="1" dirty="0">
                <a:latin typeface="Times New Roman" panose="02020603050405020304" pitchFamily="18" charset="0"/>
                <a:cs typeface="Times New Roman" panose="02020603050405020304" pitchFamily="18" charset="0"/>
              </a:rPr>
              <a:t>witness</a:t>
            </a:r>
            <a:r>
              <a:rPr lang="en-US" sz="2000" dirty="0">
                <a:latin typeface="Times New Roman" panose="02020603050405020304" pitchFamily="18" charset="0"/>
                <a:cs typeface="Times New Roman" panose="02020603050405020304" pitchFamily="18" charset="0"/>
              </a:rPr>
              <a:t> is lying</a:t>
            </a:r>
            <a:r>
              <a:rPr lang="en-US" sz="1600" dirty="0">
                <a:latin typeface="Times New Roman" panose="02020603050405020304" pitchFamily="18" charset="0"/>
                <a:cs typeface="Times New Roman" panose="02020603050405020304" pitchFamily="18" charset="0"/>
              </a:rPr>
              <a:t>.</a:t>
            </a:r>
          </a:p>
        </p:txBody>
      </p:sp>
      <p:sp>
        <p:nvSpPr>
          <p:cNvPr id="4" name="Footer Placeholder 3"/>
          <p:cNvSpPr>
            <a:spLocks noGrp="1"/>
          </p:cNvSpPr>
          <p:nvPr>
            <p:ph type="ftr" sz="quarter" idx="11"/>
          </p:nvPr>
        </p:nvSpPr>
        <p:spPr>
          <a:xfrm>
            <a:off x="491490" y="6356350"/>
            <a:ext cx="3086100" cy="365125"/>
          </a:xfrm>
        </p:spPr>
        <p:txBody>
          <a:bodyPr>
            <a:normAutofit/>
          </a:bodyPr>
          <a:lstStyle/>
          <a:p>
            <a:pPr algn="l">
              <a:spcAft>
                <a:spcPts val="600"/>
              </a:spcAft>
            </a:pPr>
            <a:r>
              <a:rPr lang="en-US">
                <a:latin typeface="Berlin Sans FB Demi" panose="020E0802020502020306" pitchFamily="34" charset="0"/>
              </a:rPr>
              <a:t>Forensic Science - 2019</a:t>
            </a:r>
          </a:p>
        </p:txBody>
      </p:sp>
      <p:sp>
        <p:nvSpPr>
          <p:cNvPr id="6" name="Slide Number Placeholder 5"/>
          <p:cNvSpPr>
            <a:spLocks noGrp="1"/>
          </p:cNvSpPr>
          <p:nvPr>
            <p:ph type="sldNum" sz="quarter" idx="12"/>
          </p:nvPr>
        </p:nvSpPr>
        <p:spPr>
          <a:xfrm>
            <a:off x="5206365" y="6356350"/>
            <a:ext cx="874395" cy="365125"/>
          </a:xfrm>
        </p:spPr>
        <p:txBody>
          <a:bodyPr>
            <a:normAutofit/>
          </a:bodyPr>
          <a:lstStyle/>
          <a:p>
            <a:pPr>
              <a:spcAft>
                <a:spcPts val="600"/>
              </a:spcAft>
            </a:pPr>
            <a:fld id="{6D22F896-40B5-4ADD-8801-0D06FADFA095}" type="slidenum">
              <a:rPr lang="en-US" smtClean="0"/>
              <a:pPr>
                <a:spcAft>
                  <a:spcPts val="600"/>
                </a:spcAft>
              </a:pPr>
              <a:t>37</a:t>
            </a:fld>
            <a:endParaRPr lang="en-US"/>
          </a:p>
        </p:txBody>
      </p:sp>
      <p:pic>
        <p:nvPicPr>
          <p:cNvPr id="5" name="Picture 4" descr="A close up of a womans face&#10;&#10;Description generated with high confidence">
            <a:extLst>
              <a:ext uri="{FF2B5EF4-FFF2-40B4-BE49-F238E27FC236}">
                <a16:creationId xmlns:a16="http://schemas.microsoft.com/office/drawing/2014/main" id="{3EFED0F5-F916-4758-BAFC-05AC0036CE34}"/>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6473" r="10700" b="2"/>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357071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F98BE-0E16-419E-A4AB-7C7DC4FAA9F1}"/>
              </a:ext>
            </a:extLst>
          </p:cNvPr>
          <p:cNvSpPr>
            <a:spLocks noGrp="1"/>
          </p:cNvSpPr>
          <p:nvPr>
            <p:ph type="title"/>
          </p:nvPr>
        </p:nvSpPr>
        <p:spPr>
          <a:xfrm>
            <a:off x="2209800" y="33867"/>
            <a:ext cx="4191000" cy="715962"/>
          </a:xfrm>
        </p:spPr>
        <p:txBody>
          <a:bodyPr>
            <a:normAutofit fontScale="90000"/>
          </a:bodyPr>
          <a:lstStyle/>
          <a:p>
            <a:r>
              <a:rPr lang="en-US" dirty="0">
                <a:latin typeface="Berlin Sans FB Demi" panose="020E0802020502020306" pitchFamily="34" charset="0"/>
              </a:rPr>
              <a:t>Eyewitnesses</a:t>
            </a:r>
          </a:p>
        </p:txBody>
      </p:sp>
      <p:sp>
        <p:nvSpPr>
          <p:cNvPr id="3" name="Footer Placeholder 2">
            <a:extLst>
              <a:ext uri="{FF2B5EF4-FFF2-40B4-BE49-F238E27FC236}">
                <a16:creationId xmlns:a16="http://schemas.microsoft.com/office/drawing/2014/main" id="{8691C4AC-E3D2-4C38-821F-9772808B45B6}"/>
              </a:ext>
            </a:extLst>
          </p:cNvPr>
          <p:cNvSpPr>
            <a:spLocks noGrp="1"/>
          </p:cNvSpPr>
          <p:nvPr>
            <p:ph type="ftr" sz="quarter" idx="11"/>
          </p:nvPr>
        </p:nvSpPr>
        <p:spPr/>
        <p:txBody>
          <a:bodyPr/>
          <a:lstStyle/>
          <a:p>
            <a:r>
              <a:rPr lang="en-US"/>
              <a:t>Forensic Science - 2019</a:t>
            </a:r>
          </a:p>
        </p:txBody>
      </p:sp>
      <p:sp>
        <p:nvSpPr>
          <p:cNvPr id="4" name="Slide Number Placeholder 3">
            <a:extLst>
              <a:ext uri="{FF2B5EF4-FFF2-40B4-BE49-F238E27FC236}">
                <a16:creationId xmlns:a16="http://schemas.microsoft.com/office/drawing/2014/main" id="{BD583390-E4B0-478F-8AFF-D1C3EAB4700B}"/>
              </a:ext>
            </a:extLst>
          </p:cNvPr>
          <p:cNvSpPr>
            <a:spLocks noGrp="1"/>
          </p:cNvSpPr>
          <p:nvPr>
            <p:ph type="sldNum" sz="quarter" idx="12"/>
          </p:nvPr>
        </p:nvSpPr>
        <p:spPr/>
        <p:txBody>
          <a:bodyPr/>
          <a:lstStyle/>
          <a:p>
            <a:fld id="{E29FD212-76D2-4CF4-B98A-0536D4556C78}" type="slidenum">
              <a:rPr lang="en-US" smtClean="0"/>
              <a:t>38</a:t>
            </a:fld>
            <a:endParaRPr lang="en-US"/>
          </a:p>
        </p:txBody>
      </p:sp>
      <p:pic>
        <p:nvPicPr>
          <p:cNvPr id="5" name="Online Media 4" title="Take This Test and Experience How False Memories Are Made">
            <a:hlinkClick r:id="" action="ppaction://media"/>
            <a:extLst>
              <a:ext uri="{FF2B5EF4-FFF2-40B4-BE49-F238E27FC236}">
                <a16:creationId xmlns:a16="http://schemas.microsoft.com/office/drawing/2014/main" id="{4F2986E2-3052-428E-84F3-D6671EA3C55C}"/>
              </a:ext>
            </a:extLst>
          </p:cNvPr>
          <p:cNvPicPr>
            <a:picLocks noRot="1" noChangeAspect="1"/>
          </p:cNvPicPr>
          <p:nvPr>
            <a:videoFile r:link="rId1"/>
          </p:nvPr>
        </p:nvPicPr>
        <p:blipFill>
          <a:blip r:embed="rId3"/>
          <a:stretch>
            <a:fillRect/>
          </a:stretch>
        </p:blipFill>
        <p:spPr>
          <a:xfrm>
            <a:off x="304800" y="749829"/>
            <a:ext cx="8382000" cy="5606521"/>
          </a:xfrm>
          <a:prstGeom prst="rect">
            <a:avLst/>
          </a:prstGeom>
        </p:spPr>
      </p:pic>
    </p:spTree>
    <p:extLst>
      <p:ext uri="{BB962C8B-B14F-4D97-AF65-F5344CB8AC3E}">
        <p14:creationId xmlns:p14="http://schemas.microsoft.com/office/powerpoint/2010/main" val="2317220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1678" y="3726"/>
            <a:ext cx="4862322"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 name="Title 1">
            <a:extLst>
              <a:ext uri="{FF2B5EF4-FFF2-40B4-BE49-F238E27FC236}">
                <a16:creationId xmlns:a16="http://schemas.microsoft.com/office/drawing/2014/main" id="{6F342B6A-0C27-424A-8618-55D500796ED3}"/>
              </a:ext>
            </a:extLst>
          </p:cNvPr>
          <p:cNvSpPr>
            <a:spLocks noGrp="1"/>
          </p:cNvSpPr>
          <p:nvPr>
            <p:ph type="title"/>
          </p:nvPr>
        </p:nvSpPr>
        <p:spPr>
          <a:xfrm>
            <a:off x="224470" y="803836"/>
            <a:ext cx="4640698" cy="727026"/>
          </a:xfrm>
        </p:spPr>
        <p:txBody>
          <a:bodyPr>
            <a:normAutofit/>
          </a:bodyPr>
          <a:lstStyle/>
          <a:p>
            <a:pPr>
              <a:lnSpc>
                <a:spcPct val="90000"/>
              </a:lnSpc>
            </a:pPr>
            <a:r>
              <a:rPr lang="en-US" sz="3200" dirty="0">
                <a:solidFill>
                  <a:srgbClr val="000000"/>
                </a:solidFill>
                <a:latin typeface="Berlin Sans FB Demi" panose="020E0802020502020306" pitchFamily="34" charset="0"/>
              </a:rPr>
              <a:t>Basic of Forensic Science</a:t>
            </a:r>
          </a:p>
        </p:txBody>
      </p:sp>
      <p:sp>
        <p:nvSpPr>
          <p:cNvPr id="18"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9824" y="1"/>
            <a:ext cx="2970144"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27F36C31-E26D-405A-8216-2C94DE023B6C}"/>
              </a:ext>
            </a:extLst>
          </p:cNvPr>
          <p:cNvPicPr>
            <a:picLocks noChangeAspect="1"/>
          </p:cNvPicPr>
          <p:nvPr/>
        </p:nvPicPr>
        <p:blipFill rotWithShape="1">
          <a:blip r:embed="rId3" cstate="print">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6443" r="9975" b="-2"/>
          <a:stretch/>
        </p:blipFill>
        <p:spPr>
          <a:xfrm>
            <a:off x="4974535" y="1"/>
            <a:ext cx="2756066" cy="2106932"/>
          </a:xfrm>
          <a:custGeom>
            <a:avLst/>
            <a:gdLst>
              <a:gd name="connsiteX0" fmla="*/ 21954 w 3674754"/>
              <a:gd name="connsiteY0" fmla="*/ 0 h 2106932"/>
              <a:gd name="connsiteX1" fmla="*/ 3652800 w 3674754"/>
              <a:gd name="connsiteY1" fmla="*/ 0 h 2106932"/>
              <a:gd name="connsiteX2" fmla="*/ 3665268 w 3674754"/>
              <a:gd name="connsiteY2" fmla="*/ 81694 h 2106932"/>
              <a:gd name="connsiteX3" fmla="*/ 3674754 w 3674754"/>
              <a:gd name="connsiteY3" fmla="*/ 269555 h 2106932"/>
              <a:gd name="connsiteX4" fmla="*/ 1837377 w 3674754"/>
              <a:gd name="connsiteY4" fmla="*/ 2106932 h 2106932"/>
              <a:gd name="connsiteX5" fmla="*/ 0 w 3674754"/>
              <a:gd name="connsiteY5" fmla="*/ 269555 h 2106932"/>
              <a:gd name="connsiteX6" fmla="*/ 9486 w 3674754"/>
              <a:gd name="connsiteY6" fmla="*/ 81694 h 2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sp>
        <p:nvSpPr>
          <p:cNvPr id="3" name="Content Placeholder 2">
            <a:extLst>
              <a:ext uri="{FF2B5EF4-FFF2-40B4-BE49-F238E27FC236}">
                <a16:creationId xmlns:a16="http://schemas.microsoft.com/office/drawing/2014/main" id="{4F766068-25DB-4054-B9D1-0EE93E6429D8}"/>
              </a:ext>
            </a:extLst>
          </p:cNvPr>
          <p:cNvSpPr>
            <a:spLocks noGrp="1"/>
          </p:cNvSpPr>
          <p:nvPr>
            <p:ph idx="1"/>
          </p:nvPr>
        </p:nvSpPr>
        <p:spPr>
          <a:xfrm>
            <a:off x="243078" y="1524000"/>
            <a:ext cx="4862322" cy="4536971"/>
          </a:xfrm>
        </p:spPr>
        <p:txBody>
          <a:bodyPr anchor="ctr">
            <a:noAutofit/>
          </a:bodyPr>
          <a:lstStyle/>
          <a:p>
            <a:pPr marL="0" indent="0">
              <a:lnSpc>
                <a:spcPct val="90000"/>
              </a:lnSpc>
              <a:buNone/>
            </a:pPr>
            <a:r>
              <a:rPr lang="en-US" sz="2000" dirty="0">
                <a:solidFill>
                  <a:srgbClr val="000000"/>
                </a:solidFill>
                <a:latin typeface="Times New Roman" panose="02020603050405020304" pitchFamily="18" charset="0"/>
                <a:cs typeface="Times New Roman" panose="02020603050405020304" pitchFamily="18" charset="0"/>
              </a:rPr>
              <a:t>Forensic science is strictly concerned</a:t>
            </a:r>
          </a:p>
          <a:p>
            <a:pPr marL="0" indent="0">
              <a:lnSpc>
                <a:spcPct val="90000"/>
              </a:lnSpc>
              <a:buNone/>
            </a:pPr>
            <a:r>
              <a:rPr lang="en-US" sz="2000" dirty="0">
                <a:solidFill>
                  <a:srgbClr val="000000"/>
                </a:solidFill>
                <a:latin typeface="Times New Roman" panose="02020603050405020304" pitchFamily="18" charset="0"/>
                <a:cs typeface="Times New Roman" panose="02020603050405020304" pitchFamily="18" charset="0"/>
              </a:rPr>
              <a:t>with uncovering evidence that stands as fact. </a:t>
            </a:r>
          </a:p>
          <a:p>
            <a:pPr marL="0" indent="0">
              <a:lnSpc>
                <a:spcPct val="90000"/>
              </a:lnSpc>
              <a:buNone/>
            </a:pPr>
            <a:r>
              <a:rPr lang="en-US" sz="2000" dirty="0">
                <a:solidFill>
                  <a:srgbClr val="000000"/>
                </a:solidFill>
                <a:latin typeface="Times New Roman" panose="02020603050405020304" pitchFamily="18" charset="0"/>
                <a:cs typeface="Times New Roman" panose="02020603050405020304" pitchFamily="18" charset="0"/>
              </a:rPr>
              <a:t>A forensic investigator is not interested in making the suspect look guilty; he or she</a:t>
            </a:r>
          </a:p>
          <a:p>
            <a:pPr marL="0" indent="0">
              <a:lnSpc>
                <a:spcPct val="90000"/>
              </a:lnSpc>
              <a:buNone/>
            </a:pPr>
            <a:r>
              <a:rPr lang="en-US" sz="2000" dirty="0">
                <a:solidFill>
                  <a:srgbClr val="000000"/>
                </a:solidFill>
                <a:latin typeface="Times New Roman" panose="02020603050405020304" pitchFamily="18" charset="0"/>
                <a:cs typeface="Times New Roman" panose="02020603050405020304" pitchFamily="18" charset="0"/>
              </a:rPr>
              <a:t>is only interested in collecting and examining physical evidence, reporting this to investigators, and possibly later to the courts. </a:t>
            </a:r>
          </a:p>
        </p:txBody>
      </p:sp>
      <p:sp>
        <p:nvSpPr>
          <p:cNvPr id="20"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6472" y="2922177"/>
            <a:ext cx="3717528"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animal&#10;&#10;Description generated with high confidence">
            <a:extLst>
              <a:ext uri="{FF2B5EF4-FFF2-40B4-BE49-F238E27FC236}">
                <a16:creationId xmlns:a16="http://schemas.microsoft.com/office/drawing/2014/main" id="{F54C2ED6-9C9D-42BE-806A-8B20263A9166}"/>
              </a:ext>
            </a:extLst>
          </p:cNvPr>
          <p:cNvPicPr>
            <a:picLocks noChangeAspect="1"/>
          </p:cNvPicPr>
          <p:nvPr/>
        </p:nvPicPr>
        <p:blipFill rotWithShape="1">
          <a:blip r:embed="rId5">
            <a:alphaModFix/>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15186" r="1" b="3025"/>
          <a:stretch/>
        </p:blipFill>
        <p:spPr>
          <a:xfrm>
            <a:off x="5549494" y="3086207"/>
            <a:ext cx="3594506" cy="3781268"/>
          </a:xfrm>
          <a:custGeom>
            <a:avLst/>
            <a:gdLst>
              <a:gd name="connsiteX0" fmla="*/ 2554615 w 4792674"/>
              <a:gd name="connsiteY0" fmla="*/ 0 h 3781268"/>
              <a:gd name="connsiteX1" fmla="*/ 4672942 w 4792674"/>
              <a:gd name="connsiteY1" fmla="*/ 1126306 h 3781268"/>
              <a:gd name="connsiteX2" fmla="*/ 4792674 w 4792674"/>
              <a:gd name="connsiteY2" fmla="*/ 1323391 h 3781268"/>
              <a:gd name="connsiteX3" fmla="*/ 4792674 w 4792674"/>
              <a:gd name="connsiteY3" fmla="*/ 3781268 h 3781268"/>
              <a:gd name="connsiteX4" fmla="*/ 313779 w 4792674"/>
              <a:gd name="connsiteY4" fmla="*/ 3781268 h 3781268"/>
              <a:gd name="connsiteX5" fmla="*/ 308328 w 4792674"/>
              <a:gd name="connsiteY5" fmla="*/ 3772297 h 3781268"/>
              <a:gd name="connsiteX6" fmla="*/ 0 w 4792674"/>
              <a:gd name="connsiteY6" fmla="*/ 2554615 h 3781268"/>
              <a:gd name="connsiteX7" fmla="*/ 2554615 w 4792674"/>
              <a:gd name="connsiteY7" fmla="*/ 0 h 37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effectLst>
            <a:softEdge rad="0"/>
          </a:effectLst>
        </p:spPr>
      </p:pic>
      <p:sp>
        <p:nvSpPr>
          <p:cNvPr id="4" name="Footer Placeholder 3">
            <a:extLst>
              <a:ext uri="{FF2B5EF4-FFF2-40B4-BE49-F238E27FC236}">
                <a16:creationId xmlns:a16="http://schemas.microsoft.com/office/drawing/2014/main" id="{765931E0-1E12-46C7-A91B-7B9CAABCBE4E}"/>
              </a:ext>
            </a:extLst>
          </p:cNvPr>
          <p:cNvSpPr>
            <a:spLocks noGrp="1"/>
          </p:cNvSpPr>
          <p:nvPr>
            <p:ph type="ftr" sz="quarter" idx="11"/>
          </p:nvPr>
        </p:nvSpPr>
        <p:spPr/>
        <p:txBody>
          <a:bodyPr/>
          <a:lstStyle/>
          <a:p>
            <a:r>
              <a:rPr lang="en-US"/>
              <a:t>Forensic Science - 2019</a:t>
            </a:r>
          </a:p>
        </p:txBody>
      </p:sp>
      <p:sp>
        <p:nvSpPr>
          <p:cNvPr id="6" name="Slide Number Placeholder 5">
            <a:extLst>
              <a:ext uri="{FF2B5EF4-FFF2-40B4-BE49-F238E27FC236}">
                <a16:creationId xmlns:a16="http://schemas.microsoft.com/office/drawing/2014/main" id="{BADBB32D-AB9D-4E09-88C6-38778957D487}"/>
              </a:ext>
            </a:extLst>
          </p:cNvPr>
          <p:cNvSpPr>
            <a:spLocks noGrp="1"/>
          </p:cNvSpPr>
          <p:nvPr>
            <p:ph type="sldNum" sz="quarter" idx="12"/>
          </p:nvPr>
        </p:nvSpPr>
        <p:spPr/>
        <p:txBody>
          <a:bodyPr/>
          <a:lstStyle/>
          <a:p>
            <a:fld id="{E29FD212-76D2-4CF4-B98A-0536D4556C78}" type="slidenum">
              <a:rPr lang="en-US" smtClean="0"/>
              <a:t>39</a:t>
            </a:fld>
            <a:endParaRPr lang="en-US"/>
          </a:p>
        </p:txBody>
      </p:sp>
    </p:spTree>
    <p:extLst>
      <p:ext uri="{BB962C8B-B14F-4D97-AF65-F5344CB8AC3E}">
        <p14:creationId xmlns:p14="http://schemas.microsoft.com/office/powerpoint/2010/main" val="1335850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The Real Science of Forensics">
            <a:hlinkClick r:id="" action="ppaction://media"/>
            <a:extLst>
              <a:ext uri="{FF2B5EF4-FFF2-40B4-BE49-F238E27FC236}">
                <a16:creationId xmlns:a16="http://schemas.microsoft.com/office/drawing/2014/main" id="{1F658689-3BE1-4271-B6A0-70181B87A764}"/>
              </a:ext>
            </a:extLst>
          </p:cNvPr>
          <p:cNvPicPr>
            <a:picLocks noRot="1" noChangeAspect="1"/>
          </p:cNvPicPr>
          <p:nvPr>
            <a:videoFile r:link="rId1"/>
          </p:nvPr>
        </p:nvPicPr>
        <p:blipFill>
          <a:blip r:embed="rId3"/>
          <a:stretch>
            <a:fillRect/>
          </a:stretch>
        </p:blipFill>
        <p:spPr>
          <a:xfrm>
            <a:off x="266700" y="152400"/>
            <a:ext cx="8610600" cy="6203950"/>
          </a:xfrm>
          <a:prstGeom prst="rect">
            <a:avLst/>
          </a:prstGeom>
        </p:spPr>
      </p:pic>
      <p:sp>
        <p:nvSpPr>
          <p:cNvPr id="2" name="Footer Placeholder 1">
            <a:extLst>
              <a:ext uri="{FF2B5EF4-FFF2-40B4-BE49-F238E27FC236}">
                <a16:creationId xmlns:a16="http://schemas.microsoft.com/office/drawing/2014/main" id="{D2E16386-9AA9-48CA-BE8E-52C517A4A078}"/>
              </a:ext>
            </a:extLst>
          </p:cNvPr>
          <p:cNvSpPr>
            <a:spLocks noGrp="1"/>
          </p:cNvSpPr>
          <p:nvPr>
            <p:ph type="ftr" sz="quarter" idx="11"/>
          </p:nvPr>
        </p:nvSpPr>
        <p:spPr/>
        <p:txBody>
          <a:bodyPr/>
          <a:lstStyle/>
          <a:p>
            <a:r>
              <a:rPr lang="en-US"/>
              <a:t>Forensic Science - 2019</a:t>
            </a:r>
          </a:p>
        </p:txBody>
      </p:sp>
      <p:sp>
        <p:nvSpPr>
          <p:cNvPr id="4" name="Slide Number Placeholder 3">
            <a:extLst>
              <a:ext uri="{FF2B5EF4-FFF2-40B4-BE49-F238E27FC236}">
                <a16:creationId xmlns:a16="http://schemas.microsoft.com/office/drawing/2014/main" id="{4409C01B-B7C5-4213-BC9B-C5BD7E357648}"/>
              </a:ext>
            </a:extLst>
          </p:cNvPr>
          <p:cNvSpPr>
            <a:spLocks noGrp="1"/>
          </p:cNvSpPr>
          <p:nvPr>
            <p:ph type="sldNum" sz="quarter" idx="12"/>
          </p:nvPr>
        </p:nvSpPr>
        <p:spPr/>
        <p:txBody>
          <a:bodyPr/>
          <a:lstStyle/>
          <a:p>
            <a:fld id="{E29FD212-76D2-4CF4-B98A-0536D4556C78}" type="slidenum">
              <a:rPr lang="en-US" smtClean="0"/>
              <a:t>4</a:t>
            </a:fld>
            <a:endParaRPr lang="en-US"/>
          </a:p>
        </p:txBody>
      </p:sp>
    </p:spTree>
    <p:extLst>
      <p:ext uri="{BB962C8B-B14F-4D97-AF65-F5344CB8AC3E}">
        <p14:creationId xmlns:p14="http://schemas.microsoft.com/office/powerpoint/2010/main" val="19421146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dark, invertebrate&#10;&#10;Description generated with high confidence">
            <a:extLst>
              <a:ext uri="{FF2B5EF4-FFF2-40B4-BE49-F238E27FC236}">
                <a16:creationId xmlns:a16="http://schemas.microsoft.com/office/drawing/2014/main" id="{448495BA-05E2-45B3-B36F-592C0AB4E572}"/>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374" r="1" b="12862"/>
          <a:stretch/>
        </p:blipFill>
        <p:spPr>
          <a:xfrm>
            <a:off x="5029935" y="2247531"/>
            <a:ext cx="4114065" cy="4610469"/>
          </a:xfrm>
          <a:custGeom>
            <a:avLst/>
            <a:gdLst>
              <a:gd name="connsiteX0" fmla="*/ 3140343 w 5485419"/>
              <a:gd name="connsiteY0" fmla="*/ 0 h 4610469"/>
              <a:gd name="connsiteX1" fmla="*/ 5360901 w 5485419"/>
              <a:gd name="connsiteY1" fmla="*/ 919786 h 4610469"/>
              <a:gd name="connsiteX2" fmla="*/ 5485419 w 5485419"/>
              <a:gd name="connsiteY2" fmla="*/ 1056789 h 4610469"/>
              <a:gd name="connsiteX3" fmla="*/ 5485419 w 5485419"/>
              <a:gd name="connsiteY3" fmla="*/ 4610469 h 4610469"/>
              <a:gd name="connsiteX4" fmla="*/ 366137 w 5485419"/>
              <a:gd name="connsiteY4" fmla="*/ 4610469 h 4610469"/>
              <a:gd name="connsiteX5" fmla="*/ 246784 w 5485419"/>
              <a:gd name="connsiteY5" fmla="*/ 4362707 h 4610469"/>
              <a:gd name="connsiteX6" fmla="*/ 0 w 5485419"/>
              <a:gd name="connsiteY6" fmla="*/ 3140344 h 4610469"/>
              <a:gd name="connsiteX7" fmla="*/ 3140343 w 5485419"/>
              <a:gd name="connsiteY7" fmla="*/ 0 h 461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419" h="4610469">
                <a:moveTo>
                  <a:pt x="3140343" y="0"/>
                </a:moveTo>
                <a:cubicBezTo>
                  <a:pt x="4007525" y="0"/>
                  <a:pt x="4792611" y="351495"/>
                  <a:pt x="5360901" y="919786"/>
                </a:cubicBezTo>
                <a:lnTo>
                  <a:pt x="5485419" y="1056789"/>
                </a:lnTo>
                <a:lnTo>
                  <a:pt x="5485419" y="4610469"/>
                </a:lnTo>
                <a:lnTo>
                  <a:pt x="366137" y="4610469"/>
                </a:lnTo>
                <a:lnTo>
                  <a:pt x="246784" y="4362707"/>
                </a:lnTo>
                <a:cubicBezTo>
                  <a:pt x="87874" y="3987002"/>
                  <a:pt x="0" y="3573935"/>
                  <a:pt x="0" y="3140344"/>
                </a:cubicBezTo>
                <a:cubicBezTo>
                  <a:pt x="0" y="1405980"/>
                  <a:pt x="1405980" y="0"/>
                  <a:pt x="3140343" y="0"/>
                </a:cubicBezTo>
                <a:close/>
              </a:path>
            </a:pathLst>
          </a:custGeom>
          <a:effectLst>
            <a:softEdge rad="0"/>
          </a:effectLst>
        </p:spPr>
      </p:pic>
      <p:pic>
        <p:nvPicPr>
          <p:cNvPr id="7" name="Picture 6" descr="A picture containing indoor&#10;&#10;Description generated with high confidence">
            <a:extLst>
              <a:ext uri="{FF2B5EF4-FFF2-40B4-BE49-F238E27FC236}">
                <a16:creationId xmlns:a16="http://schemas.microsoft.com/office/drawing/2014/main" id="{3F1140A3-C7E3-41ED-B4B2-21A93CE61453}"/>
              </a:ext>
            </a:extLst>
          </p:cNvPr>
          <p:cNvPicPr>
            <a:picLocks noChangeAspect="1"/>
          </p:cNvPicPr>
          <p:nvPr/>
        </p:nvPicPr>
        <p:blipFill rotWithShape="1">
          <a:blip r:embed="rId4">
            <a:alphaModFix/>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38697" r="-4" b="-4"/>
          <a:stretch/>
        </p:blipFill>
        <p:spPr>
          <a:xfrm>
            <a:off x="4664580" y="1"/>
            <a:ext cx="3411650" cy="2614366"/>
          </a:xfrm>
          <a:custGeom>
            <a:avLst/>
            <a:gdLst>
              <a:gd name="connsiteX0" fmla="*/ 28132 w 4548867"/>
              <a:gd name="connsiteY0" fmla="*/ 0 h 2614366"/>
              <a:gd name="connsiteX1" fmla="*/ 4520736 w 4548867"/>
              <a:gd name="connsiteY1" fmla="*/ 0 h 2614366"/>
              <a:gd name="connsiteX2" fmla="*/ 4537124 w 4548867"/>
              <a:gd name="connsiteY2" fmla="*/ 107385 h 2614366"/>
              <a:gd name="connsiteX3" fmla="*/ 4548867 w 4548867"/>
              <a:gd name="connsiteY3" fmla="*/ 339933 h 2614366"/>
              <a:gd name="connsiteX4" fmla="*/ 2274434 w 4548867"/>
              <a:gd name="connsiteY4" fmla="*/ 2614366 h 2614366"/>
              <a:gd name="connsiteX5" fmla="*/ 0 w 4548867"/>
              <a:gd name="connsiteY5" fmla="*/ 339933 h 2614366"/>
              <a:gd name="connsiteX6" fmla="*/ 11743 w 4548867"/>
              <a:gd name="connsiteY6" fmla="*/ 107385 h 261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8867" h="2614366">
                <a:moveTo>
                  <a:pt x="28132" y="0"/>
                </a:moveTo>
                <a:lnTo>
                  <a:pt x="4520736" y="0"/>
                </a:lnTo>
                <a:lnTo>
                  <a:pt x="4537124" y="107385"/>
                </a:lnTo>
                <a:cubicBezTo>
                  <a:pt x="4544889" y="183845"/>
                  <a:pt x="4548867" y="261424"/>
                  <a:pt x="4548867" y="339933"/>
                </a:cubicBezTo>
                <a:cubicBezTo>
                  <a:pt x="4548867" y="1596068"/>
                  <a:pt x="3530568" y="2614366"/>
                  <a:pt x="2274434" y="2614366"/>
                </a:cubicBezTo>
                <a:cubicBezTo>
                  <a:pt x="1018299" y="2614366"/>
                  <a:pt x="0" y="1596068"/>
                  <a:pt x="0" y="339933"/>
                </a:cubicBezTo>
                <a:cubicBezTo>
                  <a:pt x="0" y="261424"/>
                  <a:pt x="3978" y="183845"/>
                  <a:pt x="11743" y="107385"/>
                </a:cubicBezTo>
                <a:close/>
              </a:path>
            </a:pathLst>
          </a:custGeom>
          <a:effectLst>
            <a:softEdge rad="0"/>
          </a:effectLst>
        </p:spPr>
      </p:pic>
      <p:pic>
        <p:nvPicPr>
          <p:cNvPr id="18" name="Picture 17">
            <a:extLst>
              <a:ext uri="{FF2B5EF4-FFF2-40B4-BE49-F238E27FC236}">
                <a16:creationId xmlns:a16="http://schemas.microsoft.com/office/drawing/2014/main" id="{3B37BAF8-EA97-496B-9DF6-3D53B6A199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 name="Title 1">
            <a:extLst>
              <a:ext uri="{FF2B5EF4-FFF2-40B4-BE49-F238E27FC236}">
                <a16:creationId xmlns:a16="http://schemas.microsoft.com/office/drawing/2014/main" id="{998EF3E3-66B4-4CB3-897D-54568EEE3BA6}"/>
              </a:ext>
            </a:extLst>
          </p:cNvPr>
          <p:cNvSpPr>
            <a:spLocks noGrp="1"/>
          </p:cNvSpPr>
          <p:nvPr>
            <p:ph type="title"/>
          </p:nvPr>
        </p:nvSpPr>
        <p:spPr>
          <a:xfrm>
            <a:off x="152399" y="170603"/>
            <a:ext cx="4877535" cy="896198"/>
          </a:xfrm>
        </p:spPr>
        <p:txBody>
          <a:bodyPr>
            <a:normAutofit/>
          </a:bodyPr>
          <a:lstStyle/>
          <a:p>
            <a:r>
              <a:rPr lang="en-US" dirty="0">
                <a:solidFill>
                  <a:srgbClr val="000000"/>
                </a:solidFill>
                <a:latin typeface="Berlin Sans FB Demi" panose="020E0802020502020306" pitchFamily="34" charset="0"/>
              </a:rPr>
              <a:t>Basic Observations</a:t>
            </a:r>
          </a:p>
        </p:txBody>
      </p:sp>
      <p:sp>
        <p:nvSpPr>
          <p:cNvPr id="3" name="Content Placeholder 2">
            <a:extLst>
              <a:ext uri="{FF2B5EF4-FFF2-40B4-BE49-F238E27FC236}">
                <a16:creationId xmlns:a16="http://schemas.microsoft.com/office/drawing/2014/main" id="{44F2A521-8ED9-41B4-950C-B3073CF5F57D}"/>
              </a:ext>
            </a:extLst>
          </p:cNvPr>
          <p:cNvSpPr>
            <a:spLocks noGrp="1"/>
          </p:cNvSpPr>
          <p:nvPr>
            <p:ph idx="1"/>
          </p:nvPr>
        </p:nvSpPr>
        <p:spPr>
          <a:xfrm>
            <a:off x="152399" y="2423989"/>
            <a:ext cx="5212809" cy="3639289"/>
          </a:xfrm>
        </p:spPr>
        <p:txBody>
          <a:bodyPr anchor="ctr">
            <a:noAutofit/>
          </a:bodyPr>
          <a:lstStyle/>
          <a:p>
            <a:pPr marL="0" indent="0">
              <a:lnSpc>
                <a:spcPct val="90000"/>
              </a:lnSpc>
              <a:buNone/>
            </a:pPr>
            <a:r>
              <a:rPr lang="en-US" sz="2400" dirty="0">
                <a:solidFill>
                  <a:srgbClr val="000000"/>
                </a:solidFill>
                <a:latin typeface="Times New Roman" panose="02020603050405020304" pitchFamily="18" charset="0"/>
                <a:cs typeface="Times New Roman" panose="02020603050405020304" pitchFamily="18" charset="0"/>
              </a:rPr>
              <a:t>A</a:t>
            </a:r>
            <a:r>
              <a:rPr lang="en-US" sz="2400" b="1"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Forensic</a:t>
            </a:r>
            <a:r>
              <a:rPr lang="en-US" sz="2400" b="1"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investigator has the ability to observe, interpret, and report </a:t>
            </a:r>
            <a:r>
              <a:rPr lang="en-US" sz="2400" b="1" dirty="0">
                <a:solidFill>
                  <a:srgbClr val="000000"/>
                </a:solidFill>
                <a:latin typeface="Times New Roman" panose="02020603050405020304" pitchFamily="18" charset="0"/>
                <a:cs typeface="Times New Roman" panose="02020603050405020304" pitchFamily="18" charset="0"/>
              </a:rPr>
              <a:t>observations </a:t>
            </a:r>
            <a:r>
              <a:rPr lang="en-US" sz="2400" dirty="0">
                <a:solidFill>
                  <a:srgbClr val="000000"/>
                </a:solidFill>
                <a:latin typeface="Times New Roman" panose="02020603050405020304" pitchFamily="18" charset="0"/>
                <a:cs typeface="Times New Roman" panose="02020603050405020304" pitchFamily="18" charset="0"/>
              </a:rPr>
              <a:t>clearly. Whether observing at a crime scene or examining collected evidence in the laboratory, the forensic investigator must be able to identify the evidence, record it, and determine its significance. The trained investigator collects all available evidence, without making judgments about its potential importance. Knowing which evidence is significant requires the ability to recreate the series of events preceding the crime.</a:t>
            </a:r>
          </a:p>
        </p:txBody>
      </p:sp>
      <p:sp>
        <p:nvSpPr>
          <p:cNvPr id="4" name="Footer Placeholder 3">
            <a:extLst>
              <a:ext uri="{FF2B5EF4-FFF2-40B4-BE49-F238E27FC236}">
                <a16:creationId xmlns:a16="http://schemas.microsoft.com/office/drawing/2014/main" id="{78CE5DCE-93E3-465A-97AE-B95A301ED680}"/>
              </a:ext>
            </a:extLst>
          </p:cNvPr>
          <p:cNvSpPr>
            <a:spLocks noGrp="1"/>
          </p:cNvSpPr>
          <p:nvPr>
            <p:ph type="ftr" sz="quarter" idx="11"/>
          </p:nvPr>
        </p:nvSpPr>
        <p:spPr/>
        <p:txBody>
          <a:bodyPr/>
          <a:lstStyle/>
          <a:p>
            <a:r>
              <a:rPr lang="en-US"/>
              <a:t>Forensic Science - 2019</a:t>
            </a:r>
          </a:p>
        </p:txBody>
      </p:sp>
      <p:sp>
        <p:nvSpPr>
          <p:cNvPr id="6" name="Slide Number Placeholder 5">
            <a:extLst>
              <a:ext uri="{FF2B5EF4-FFF2-40B4-BE49-F238E27FC236}">
                <a16:creationId xmlns:a16="http://schemas.microsoft.com/office/drawing/2014/main" id="{DA3428DA-748D-459E-91E3-30D8611C51CE}"/>
              </a:ext>
            </a:extLst>
          </p:cNvPr>
          <p:cNvSpPr>
            <a:spLocks noGrp="1"/>
          </p:cNvSpPr>
          <p:nvPr>
            <p:ph type="sldNum" sz="quarter" idx="12"/>
          </p:nvPr>
        </p:nvSpPr>
        <p:spPr/>
        <p:txBody>
          <a:bodyPr/>
          <a:lstStyle/>
          <a:p>
            <a:fld id="{E29FD212-76D2-4CF4-B98A-0536D4556C78}" type="slidenum">
              <a:rPr lang="en-US" smtClean="0"/>
              <a:t>40</a:t>
            </a:fld>
            <a:endParaRPr lang="en-US"/>
          </a:p>
        </p:txBody>
      </p:sp>
    </p:spTree>
    <p:extLst>
      <p:ext uri="{BB962C8B-B14F-4D97-AF65-F5344CB8AC3E}">
        <p14:creationId xmlns:p14="http://schemas.microsoft.com/office/powerpoint/2010/main" val="1600451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wearing a hat and glasses&#10;&#10;Description generated with very high confidence">
            <a:extLst>
              <a:ext uri="{FF2B5EF4-FFF2-40B4-BE49-F238E27FC236}">
                <a16:creationId xmlns:a16="http://schemas.microsoft.com/office/drawing/2014/main" id="{09796CC3-5705-405D-AFED-A4749BE463BF}"/>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7225" r="23827" b="1"/>
          <a:stretch/>
        </p:blipFill>
        <p:spPr>
          <a:xfrm>
            <a:off x="4348157" y="10"/>
            <a:ext cx="4795614" cy="6857990"/>
          </a:xfrm>
          <a:prstGeom prst="rect">
            <a:avLst/>
          </a:prstGeom>
        </p:spPr>
      </p:pic>
      <p:pic>
        <p:nvPicPr>
          <p:cNvPr id="20" name="Picture 1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9144000" cy="6858000"/>
          </a:xfrm>
          <a:prstGeom prst="rect">
            <a:avLst/>
          </a:prstGeom>
        </p:spPr>
      </p:pic>
      <p:sp>
        <p:nvSpPr>
          <p:cNvPr id="2" name="Title 1">
            <a:extLst>
              <a:ext uri="{FF2B5EF4-FFF2-40B4-BE49-F238E27FC236}">
                <a16:creationId xmlns:a16="http://schemas.microsoft.com/office/drawing/2014/main" id="{820ED131-CCF2-46DB-A484-F8885F8F5F63}"/>
              </a:ext>
            </a:extLst>
          </p:cNvPr>
          <p:cNvSpPr>
            <a:spLocks noGrp="1"/>
          </p:cNvSpPr>
          <p:nvPr>
            <p:ph type="title"/>
          </p:nvPr>
        </p:nvSpPr>
        <p:spPr>
          <a:xfrm>
            <a:off x="0" y="0"/>
            <a:ext cx="5181600" cy="676671"/>
          </a:xfrm>
        </p:spPr>
        <p:txBody>
          <a:bodyPr>
            <a:normAutofit fontScale="90000"/>
          </a:bodyPr>
          <a:lstStyle/>
          <a:p>
            <a:pPr>
              <a:lnSpc>
                <a:spcPct val="90000"/>
              </a:lnSpc>
            </a:pPr>
            <a:r>
              <a:rPr lang="en-US" dirty="0">
                <a:solidFill>
                  <a:srgbClr val="000000"/>
                </a:solidFill>
                <a:latin typeface="Berlin Sans FB Demi" panose="020E0802020502020306" pitchFamily="34" charset="0"/>
              </a:rPr>
              <a:t>Eyewitness Accounts</a:t>
            </a:r>
          </a:p>
        </p:txBody>
      </p:sp>
      <p:sp>
        <p:nvSpPr>
          <p:cNvPr id="3" name="Content Placeholder 2">
            <a:extLst>
              <a:ext uri="{FF2B5EF4-FFF2-40B4-BE49-F238E27FC236}">
                <a16:creationId xmlns:a16="http://schemas.microsoft.com/office/drawing/2014/main" id="{C4D2BA59-331A-4080-B237-5FB0B07B1B78}"/>
              </a:ext>
            </a:extLst>
          </p:cNvPr>
          <p:cNvSpPr>
            <a:spLocks noGrp="1"/>
          </p:cNvSpPr>
          <p:nvPr>
            <p:ph idx="1"/>
          </p:nvPr>
        </p:nvSpPr>
        <p:spPr>
          <a:xfrm>
            <a:off x="152400" y="762000"/>
            <a:ext cx="4419600" cy="5943600"/>
          </a:xfrm>
        </p:spPr>
        <p:txBody>
          <a:bodyPr anchor="ctr">
            <a:noAutofit/>
          </a:bodyPr>
          <a:lstStyle/>
          <a:p>
            <a:pPr marL="0" indent="0">
              <a:lnSpc>
                <a:spcPct val="90000"/>
              </a:lnSpc>
              <a:buNone/>
            </a:pPr>
            <a:r>
              <a:rPr lang="en-US" sz="1800" dirty="0">
                <a:solidFill>
                  <a:srgbClr val="000000"/>
                </a:solidFill>
                <a:latin typeface="Times New Roman" panose="02020603050405020304" pitchFamily="18" charset="0"/>
                <a:cs typeface="Times New Roman" panose="02020603050405020304" pitchFamily="18" charset="0"/>
              </a:rPr>
              <a:t>What we perceive about a person depends, in part, on his or her mannerisms and gestures. How a person looks, walks, stands, and uses hand gestures all contribute to our picture of his or her appearance. </a:t>
            </a:r>
          </a:p>
          <a:p>
            <a:pPr marL="0" indent="0">
              <a:lnSpc>
                <a:spcPct val="90000"/>
              </a:lnSpc>
              <a:buNone/>
            </a:pPr>
            <a:endParaRPr lang="en-US" sz="1800" b="1" dirty="0">
              <a:solidFill>
                <a:srgbClr val="000000"/>
              </a:solidFill>
              <a:latin typeface="Times New Roman" panose="02020603050405020304" pitchFamily="18" charset="0"/>
              <a:cs typeface="Times New Roman" panose="02020603050405020304" pitchFamily="18" charset="0"/>
            </a:endParaRPr>
          </a:p>
          <a:p>
            <a:pPr marL="0" indent="0">
              <a:lnSpc>
                <a:spcPct val="90000"/>
              </a:lnSpc>
              <a:buNone/>
            </a:pPr>
            <a:r>
              <a:rPr lang="en-US" sz="1800" b="1" dirty="0">
                <a:solidFill>
                  <a:srgbClr val="000000"/>
                </a:solidFill>
                <a:latin typeface="Times New Roman" panose="02020603050405020304" pitchFamily="18" charset="0"/>
                <a:cs typeface="Times New Roman" panose="02020603050405020304" pitchFamily="18" charset="0"/>
              </a:rPr>
              <a:t>Eyewitness </a:t>
            </a:r>
            <a:r>
              <a:rPr lang="en-US" sz="1800" dirty="0">
                <a:solidFill>
                  <a:srgbClr val="000000"/>
                </a:solidFill>
                <a:latin typeface="Times New Roman" panose="02020603050405020304" pitchFamily="18" charset="0"/>
                <a:cs typeface="Times New Roman" panose="02020603050405020304" pitchFamily="18" charset="0"/>
              </a:rPr>
              <a:t>accounts of crime-scene events vary considerably from one person to another. What you observe depends on your level of interest, stress, concentration, and the amount and kind of distraction that may be present. Our prejudices, personal beliefs, and motives also affect what we see. Memory fades with time, and our brains tend to fill in details that we feel are appropriate but may not be accurate. These factors can decrease an eyewitness’s reliability in reporting a crime. The testimony of an eyewitness can be very powerful in persuading the jury one way or another; knowing the shortcomings of eyewitness testimony is necessary to ensure that justice is carried out appropriately.</a:t>
            </a:r>
          </a:p>
        </p:txBody>
      </p:sp>
      <p:sp>
        <p:nvSpPr>
          <p:cNvPr id="4" name="Footer Placeholder 3">
            <a:extLst>
              <a:ext uri="{FF2B5EF4-FFF2-40B4-BE49-F238E27FC236}">
                <a16:creationId xmlns:a16="http://schemas.microsoft.com/office/drawing/2014/main" id="{46D7E0D9-86BA-45A5-BCCC-F9F14CDE0EEF}"/>
              </a:ext>
            </a:extLst>
          </p:cNvPr>
          <p:cNvSpPr>
            <a:spLocks noGrp="1"/>
          </p:cNvSpPr>
          <p:nvPr>
            <p:ph type="ftr" sz="quarter" idx="11"/>
          </p:nvPr>
        </p:nvSpPr>
        <p:spPr/>
        <p:txBody>
          <a:bodyPr/>
          <a:lstStyle/>
          <a:p>
            <a:r>
              <a:rPr lang="en-US"/>
              <a:t>Forensic Science - 2019</a:t>
            </a:r>
          </a:p>
        </p:txBody>
      </p:sp>
      <p:sp>
        <p:nvSpPr>
          <p:cNvPr id="6" name="Slide Number Placeholder 5">
            <a:extLst>
              <a:ext uri="{FF2B5EF4-FFF2-40B4-BE49-F238E27FC236}">
                <a16:creationId xmlns:a16="http://schemas.microsoft.com/office/drawing/2014/main" id="{55873400-957D-4EF6-8134-739FCB2F0A21}"/>
              </a:ext>
            </a:extLst>
          </p:cNvPr>
          <p:cNvSpPr>
            <a:spLocks noGrp="1"/>
          </p:cNvSpPr>
          <p:nvPr>
            <p:ph type="sldNum" sz="quarter" idx="12"/>
          </p:nvPr>
        </p:nvSpPr>
        <p:spPr/>
        <p:txBody>
          <a:bodyPr/>
          <a:lstStyle/>
          <a:p>
            <a:fld id="{E29FD212-76D2-4CF4-B98A-0536D4556C78}" type="slidenum">
              <a:rPr lang="en-US" smtClean="0"/>
              <a:t>41</a:t>
            </a:fld>
            <a:endParaRPr lang="en-US"/>
          </a:p>
        </p:txBody>
      </p:sp>
    </p:spTree>
    <p:extLst>
      <p:ext uri="{BB962C8B-B14F-4D97-AF65-F5344CB8AC3E}">
        <p14:creationId xmlns:p14="http://schemas.microsoft.com/office/powerpoint/2010/main" val="1417701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3085A5-216D-4A24-9884-BE33A3C36E35}"/>
              </a:ext>
            </a:extLst>
          </p:cNvPr>
          <p:cNvSpPr>
            <a:spLocks noGrp="1"/>
          </p:cNvSpPr>
          <p:nvPr>
            <p:ph type="title"/>
          </p:nvPr>
        </p:nvSpPr>
        <p:spPr>
          <a:xfrm>
            <a:off x="457200" y="274638"/>
            <a:ext cx="8229600" cy="639762"/>
          </a:xfrm>
        </p:spPr>
        <p:txBody>
          <a:bodyPr>
            <a:normAutofit fontScale="90000"/>
          </a:bodyPr>
          <a:lstStyle/>
          <a:p>
            <a:r>
              <a:rPr lang="en-US" dirty="0">
                <a:latin typeface="Berlin Sans FB Demi" panose="020E0802020502020306" pitchFamily="34" charset="0"/>
              </a:rPr>
              <a:t>Good Observation Skills</a:t>
            </a:r>
          </a:p>
        </p:txBody>
      </p:sp>
      <p:pic>
        <p:nvPicPr>
          <p:cNvPr id="5" name="Online Media 4" title="HOW TO OBSERVE like Sherlock Holmes - 5 Hyper Observant Techniques">
            <a:hlinkClick r:id="" action="ppaction://media"/>
            <a:extLst>
              <a:ext uri="{FF2B5EF4-FFF2-40B4-BE49-F238E27FC236}">
                <a16:creationId xmlns:a16="http://schemas.microsoft.com/office/drawing/2014/main" id="{C36022E9-B080-4FFE-8174-CA0F85255676}"/>
              </a:ext>
            </a:extLst>
          </p:cNvPr>
          <p:cNvPicPr>
            <a:picLocks noRot="1" noChangeAspect="1"/>
          </p:cNvPicPr>
          <p:nvPr>
            <a:videoFile r:link="rId1"/>
          </p:nvPr>
        </p:nvPicPr>
        <p:blipFill>
          <a:blip r:embed="rId3"/>
          <a:stretch>
            <a:fillRect/>
          </a:stretch>
        </p:blipFill>
        <p:spPr>
          <a:xfrm>
            <a:off x="304800" y="914400"/>
            <a:ext cx="8686800" cy="5668962"/>
          </a:xfrm>
          <a:prstGeom prst="rect">
            <a:avLst/>
          </a:prstGeom>
        </p:spPr>
      </p:pic>
      <p:sp>
        <p:nvSpPr>
          <p:cNvPr id="6" name="Footer Placeholder 5">
            <a:extLst>
              <a:ext uri="{FF2B5EF4-FFF2-40B4-BE49-F238E27FC236}">
                <a16:creationId xmlns:a16="http://schemas.microsoft.com/office/drawing/2014/main" id="{4228EF7F-099E-4961-9C66-3AA48FE686A2}"/>
              </a:ext>
            </a:extLst>
          </p:cNvPr>
          <p:cNvSpPr>
            <a:spLocks noGrp="1"/>
          </p:cNvSpPr>
          <p:nvPr>
            <p:ph type="ftr" sz="quarter" idx="11"/>
          </p:nvPr>
        </p:nvSpPr>
        <p:spPr>
          <a:xfrm>
            <a:off x="3124200" y="6583362"/>
            <a:ext cx="2895600" cy="274638"/>
          </a:xfrm>
        </p:spPr>
        <p:txBody>
          <a:bodyPr/>
          <a:lstStyle/>
          <a:p>
            <a:r>
              <a:rPr lang="en-US"/>
              <a:t>Forensic Science - 2019</a:t>
            </a:r>
            <a:endParaRPr lang="en-US" dirty="0"/>
          </a:p>
        </p:txBody>
      </p:sp>
      <p:sp>
        <p:nvSpPr>
          <p:cNvPr id="7" name="Slide Number Placeholder 6">
            <a:extLst>
              <a:ext uri="{FF2B5EF4-FFF2-40B4-BE49-F238E27FC236}">
                <a16:creationId xmlns:a16="http://schemas.microsoft.com/office/drawing/2014/main" id="{1ACE445C-9592-4EED-B13D-9D77EDB3D842}"/>
              </a:ext>
            </a:extLst>
          </p:cNvPr>
          <p:cNvSpPr>
            <a:spLocks noGrp="1"/>
          </p:cNvSpPr>
          <p:nvPr>
            <p:ph type="sldNum" sz="quarter" idx="12"/>
          </p:nvPr>
        </p:nvSpPr>
        <p:spPr/>
        <p:txBody>
          <a:bodyPr/>
          <a:lstStyle/>
          <a:p>
            <a:fld id="{E29FD212-76D2-4CF4-B98A-0536D4556C78}" type="slidenum">
              <a:rPr lang="en-US" smtClean="0"/>
              <a:t>42</a:t>
            </a:fld>
            <a:endParaRPr lang="en-US"/>
          </a:p>
        </p:txBody>
      </p:sp>
    </p:spTree>
    <p:extLst>
      <p:ext uri="{BB962C8B-B14F-4D97-AF65-F5344CB8AC3E}">
        <p14:creationId xmlns:p14="http://schemas.microsoft.com/office/powerpoint/2010/main" val="3117898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E09615D-24FD-4086-87D4-3BC6FF438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623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2CD1987F-8813-4F4A-BE57-BB00FB4F081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3" name="Freeform 67">
            <a:extLst>
              <a:ext uri="{FF2B5EF4-FFF2-40B4-BE49-F238E27FC236}">
                <a16:creationId xmlns:a16="http://schemas.microsoft.com/office/drawing/2014/main" id="{68C00EAE-4816-44D0-8DA9-3F070179B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53036"/>
            <a:ext cx="2431597" cy="2704964"/>
          </a:xfrm>
          <a:custGeom>
            <a:avLst/>
            <a:gdLst>
              <a:gd name="connsiteX0" fmla="*/ 1465277 w 3242130"/>
              <a:gd name="connsiteY0" fmla="*/ 0 h 2704964"/>
              <a:gd name="connsiteX1" fmla="*/ 3242130 w 3242130"/>
              <a:gd name="connsiteY1" fmla="*/ 1776853 h 2704964"/>
              <a:gd name="connsiteX2" fmla="*/ 3027674 w 3242130"/>
              <a:gd name="connsiteY2" fmla="*/ 2623807 h 2704964"/>
              <a:gd name="connsiteX3" fmla="*/ 2978369 w 3242130"/>
              <a:gd name="connsiteY3" fmla="*/ 2704964 h 2704964"/>
              <a:gd name="connsiteX4" fmla="*/ 0 w 3242130"/>
              <a:gd name="connsiteY4" fmla="*/ 2704964 h 2704964"/>
              <a:gd name="connsiteX5" fmla="*/ 0 w 3242130"/>
              <a:gd name="connsiteY5" fmla="*/ 772542 h 2704964"/>
              <a:gd name="connsiteX6" fmla="*/ 94171 w 3242130"/>
              <a:gd name="connsiteY6" fmla="*/ 646610 h 2704964"/>
              <a:gd name="connsiteX7" fmla="*/ 1465277 w 3242130"/>
              <a:gd name="connsiteY7" fmla="*/ 0 h 270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130" h="2704964">
                <a:moveTo>
                  <a:pt x="1465277" y="0"/>
                </a:moveTo>
                <a:cubicBezTo>
                  <a:pt x="2446606" y="0"/>
                  <a:pt x="3242130" y="795524"/>
                  <a:pt x="3242130" y="1776853"/>
                </a:cubicBezTo>
                <a:cubicBezTo>
                  <a:pt x="3242130" y="2083519"/>
                  <a:pt x="3164442" y="2372039"/>
                  <a:pt x="3027674" y="2623807"/>
                </a:cubicBezTo>
                <a:lnTo>
                  <a:pt x="2978369" y="2704964"/>
                </a:lnTo>
                <a:lnTo>
                  <a:pt x="0" y="2704964"/>
                </a:lnTo>
                <a:lnTo>
                  <a:pt x="0" y="772542"/>
                </a:lnTo>
                <a:lnTo>
                  <a:pt x="94171" y="646610"/>
                </a:lnTo>
                <a:cubicBezTo>
                  <a:pt x="420072" y="251709"/>
                  <a:pt x="913280" y="0"/>
                  <a:pt x="1465277"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5391212-5277-4C05-9E96-E724C961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1978" y="2816635"/>
            <a:ext cx="2149005" cy="2865340"/>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65">
            <a:extLst>
              <a:ext uri="{FF2B5EF4-FFF2-40B4-BE49-F238E27FC236}">
                <a16:creationId xmlns:a16="http://schemas.microsoft.com/office/drawing/2014/main" id="{0B331F10-0144-4133-AB48-EDEFB3546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068191" cy="3465906"/>
          </a:xfrm>
          <a:custGeom>
            <a:avLst/>
            <a:gdLst>
              <a:gd name="connsiteX0" fmla="*/ 0 w 4090921"/>
              <a:gd name="connsiteY0" fmla="*/ 0 h 3465906"/>
              <a:gd name="connsiteX1" fmla="*/ 3746474 w 4090921"/>
              <a:gd name="connsiteY1" fmla="*/ 0 h 3465906"/>
              <a:gd name="connsiteX2" fmla="*/ 3817144 w 4090921"/>
              <a:gd name="connsiteY2" fmla="*/ 116327 h 3465906"/>
              <a:gd name="connsiteX3" fmla="*/ 4090921 w 4090921"/>
              <a:gd name="connsiteY3" fmla="*/ 1197557 h 3465906"/>
              <a:gd name="connsiteX4" fmla="*/ 1822572 w 4090921"/>
              <a:gd name="connsiteY4" fmla="*/ 3465906 h 3465906"/>
              <a:gd name="connsiteX5" fmla="*/ 72204 w 4090921"/>
              <a:gd name="connsiteY5" fmla="*/ 2640438 h 3465906"/>
              <a:gd name="connsiteX6" fmla="*/ 0 w 4090921"/>
              <a:gd name="connsiteY6" fmla="*/ 2543882 h 346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0921" h="3465906">
                <a:moveTo>
                  <a:pt x="0" y="0"/>
                </a:moveTo>
                <a:lnTo>
                  <a:pt x="3746474" y="0"/>
                </a:lnTo>
                <a:lnTo>
                  <a:pt x="3817144" y="116327"/>
                </a:lnTo>
                <a:cubicBezTo>
                  <a:pt x="3991744" y="437737"/>
                  <a:pt x="4090921" y="806065"/>
                  <a:pt x="4090921" y="1197557"/>
                </a:cubicBezTo>
                <a:cubicBezTo>
                  <a:pt x="4090921" y="2450332"/>
                  <a:pt x="3075348" y="3465906"/>
                  <a:pt x="1822572" y="3465906"/>
                </a:cubicBezTo>
                <a:cubicBezTo>
                  <a:pt x="1117886" y="3465906"/>
                  <a:pt x="488252" y="3144572"/>
                  <a:pt x="72204" y="2640438"/>
                </a:cubicBezTo>
                <a:lnTo>
                  <a:pt x="0" y="2543882"/>
                </a:ln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group of people in a forest&#10;&#10;Description generated with very high confidence">
            <a:extLst>
              <a:ext uri="{FF2B5EF4-FFF2-40B4-BE49-F238E27FC236}">
                <a16:creationId xmlns:a16="http://schemas.microsoft.com/office/drawing/2014/main" id="{59CF2931-2FB0-40F0-83FC-83DEFE4A13FC}"/>
              </a:ext>
            </a:extLst>
          </p:cNvPr>
          <p:cNvPicPr>
            <a:picLocks noChangeAspect="1"/>
          </p:cNvPicPr>
          <p:nvPr/>
        </p:nvPicPr>
        <p:blipFill rotWithShape="1">
          <a:blip r:embed="rId3" cstate="print">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256" r="22363" b="-5"/>
          <a:stretch/>
        </p:blipFill>
        <p:spPr>
          <a:xfrm>
            <a:off x="20" y="4310923"/>
            <a:ext cx="2312561" cy="2547077"/>
          </a:xfrm>
          <a:custGeom>
            <a:avLst/>
            <a:gdLst>
              <a:gd name="connsiteX0" fmla="*/ 1464476 w 3083442"/>
              <a:gd name="connsiteY0" fmla="*/ 0 h 2547077"/>
              <a:gd name="connsiteX1" fmla="*/ 3083442 w 3083442"/>
              <a:gd name="connsiteY1" fmla="*/ 1618966 h 2547077"/>
              <a:gd name="connsiteX2" fmla="*/ 2806948 w 3083442"/>
              <a:gd name="connsiteY2" fmla="*/ 2524145 h 2547077"/>
              <a:gd name="connsiteX3" fmla="*/ 2789800 w 3083442"/>
              <a:gd name="connsiteY3" fmla="*/ 2547077 h 2547077"/>
              <a:gd name="connsiteX4" fmla="*/ 139152 w 3083442"/>
              <a:gd name="connsiteY4" fmla="*/ 2547077 h 2547077"/>
              <a:gd name="connsiteX5" fmla="*/ 122004 w 3083442"/>
              <a:gd name="connsiteY5" fmla="*/ 2524145 h 2547077"/>
              <a:gd name="connsiteX6" fmla="*/ 40911 w 3083442"/>
              <a:gd name="connsiteY6" fmla="*/ 2390661 h 2547077"/>
              <a:gd name="connsiteX7" fmla="*/ 0 w 3083442"/>
              <a:gd name="connsiteY7" fmla="*/ 2305737 h 2547077"/>
              <a:gd name="connsiteX8" fmla="*/ 0 w 3083442"/>
              <a:gd name="connsiteY8" fmla="*/ 932195 h 2547077"/>
              <a:gd name="connsiteX9" fmla="*/ 40911 w 3083442"/>
              <a:gd name="connsiteY9" fmla="*/ 847271 h 2547077"/>
              <a:gd name="connsiteX10" fmla="*/ 1464476 w 3083442"/>
              <a:gd name="connsiteY10" fmla="*/ 0 h 254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3442" h="2547077">
                <a:moveTo>
                  <a:pt x="1464476" y="0"/>
                </a:moveTo>
                <a:cubicBezTo>
                  <a:pt x="2358607" y="0"/>
                  <a:pt x="3083442" y="724836"/>
                  <a:pt x="3083442" y="1618966"/>
                </a:cubicBezTo>
                <a:cubicBezTo>
                  <a:pt x="3083442" y="1954265"/>
                  <a:pt x="2981512" y="2265757"/>
                  <a:pt x="2806948" y="2524145"/>
                </a:cubicBezTo>
                <a:lnTo>
                  <a:pt x="2789800" y="2547077"/>
                </a:lnTo>
                <a:lnTo>
                  <a:pt x="139152" y="2547077"/>
                </a:lnTo>
                <a:lnTo>
                  <a:pt x="122004" y="2524145"/>
                </a:lnTo>
                <a:cubicBezTo>
                  <a:pt x="92910" y="2481081"/>
                  <a:pt x="65834" y="2436541"/>
                  <a:pt x="40911" y="2390661"/>
                </a:cubicBezTo>
                <a:lnTo>
                  <a:pt x="0" y="2305737"/>
                </a:lnTo>
                <a:lnTo>
                  <a:pt x="0" y="932195"/>
                </a:lnTo>
                <a:lnTo>
                  <a:pt x="40911" y="847271"/>
                </a:lnTo>
                <a:cubicBezTo>
                  <a:pt x="315065" y="342598"/>
                  <a:pt x="849762" y="0"/>
                  <a:pt x="1464476" y="0"/>
                </a:cubicBezTo>
                <a:close/>
              </a:path>
            </a:pathLst>
          </a:custGeom>
          <a:effectLst>
            <a:softEdge rad="0"/>
          </a:effectLst>
        </p:spPr>
      </p:pic>
      <p:pic>
        <p:nvPicPr>
          <p:cNvPr id="11" name="Picture 10" descr="A picture containing man, person&#10;&#10;Description generated with very high confidence">
            <a:extLst>
              <a:ext uri="{FF2B5EF4-FFF2-40B4-BE49-F238E27FC236}">
                <a16:creationId xmlns:a16="http://schemas.microsoft.com/office/drawing/2014/main" id="{E22CFB02-65F0-48A3-BA83-DAEE508C9959}"/>
              </a:ext>
            </a:extLst>
          </p:cNvPr>
          <p:cNvPicPr>
            <a:picLocks noChangeAspect="1"/>
          </p:cNvPicPr>
          <p:nvPr/>
        </p:nvPicPr>
        <p:blipFill rotWithShape="1">
          <a:blip r:embed="rId5">
            <a:alphaModFix/>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22967" r="26783" b="-1"/>
          <a:stretch/>
        </p:blipFill>
        <p:spPr>
          <a:xfrm>
            <a:off x="2649552" y="2984162"/>
            <a:ext cx="1916551" cy="2555402"/>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3" name="Picture 2" descr="Two people standing in a room&#10;&#10;Description generated with high confidence">
            <a:extLst>
              <a:ext uri="{FF2B5EF4-FFF2-40B4-BE49-F238E27FC236}">
                <a16:creationId xmlns:a16="http://schemas.microsoft.com/office/drawing/2014/main" id="{DAF5A34C-034D-420B-9CA7-3B2FC2B9B534}"/>
              </a:ext>
            </a:extLst>
          </p:cNvPr>
          <p:cNvPicPr>
            <a:picLocks noChangeAspect="1"/>
          </p:cNvPicPr>
          <p:nvPr/>
        </p:nvPicPr>
        <p:blipFill rotWithShape="1">
          <a:blip r:embed="rId7">
            <a:alphaModFix/>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22281" r="18225" b="-3"/>
          <a:stretch/>
        </p:blipFill>
        <p:spPr>
          <a:xfrm>
            <a:off x="20" y="-1"/>
            <a:ext cx="2957314" cy="3318096"/>
          </a:xfrm>
          <a:custGeom>
            <a:avLst/>
            <a:gdLst>
              <a:gd name="connsiteX0" fmla="*/ 73119 w 3943111"/>
              <a:gd name="connsiteY0" fmla="*/ 0 h 3318096"/>
              <a:gd name="connsiteX1" fmla="*/ 3572026 w 3943111"/>
              <a:gd name="connsiteY1" fmla="*/ 0 h 3318096"/>
              <a:gd name="connsiteX2" fmla="*/ 3580957 w 3943111"/>
              <a:gd name="connsiteY2" fmla="*/ 11944 h 3318096"/>
              <a:gd name="connsiteX3" fmla="*/ 3943111 w 3943111"/>
              <a:gd name="connsiteY3" fmla="*/ 1197557 h 3318096"/>
              <a:gd name="connsiteX4" fmla="*/ 1822572 w 3943111"/>
              <a:gd name="connsiteY4" fmla="*/ 3318096 h 3318096"/>
              <a:gd name="connsiteX5" fmla="*/ 64188 w 3943111"/>
              <a:gd name="connsiteY5" fmla="*/ 2383171 h 3318096"/>
              <a:gd name="connsiteX6" fmla="*/ 0 w 3943111"/>
              <a:gd name="connsiteY6" fmla="*/ 2277515 h 3318096"/>
              <a:gd name="connsiteX7" fmla="*/ 0 w 3943111"/>
              <a:gd name="connsiteY7" fmla="*/ 117600 h 3318096"/>
              <a:gd name="connsiteX8" fmla="*/ 64188 w 3943111"/>
              <a:gd name="connsiteY8" fmla="*/ 11944 h 331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3111" h="3318096">
                <a:moveTo>
                  <a:pt x="73119" y="0"/>
                </a:moveTo>
                <a:lnTo>
                  <a:pt x="3572026" y="0"/>
                </a:lnTo>
                <a:lnTo>
                  <a:pt x="3580957" y="11944"/>
                </a:lnTo>
                <a:cubicBezTo>
                  <a:pt x="3809602" y="350384"/>
                  <a:pt x="3943111" y="758379"/>
                  <a:pt x="3943111" y="1197557"/>
                </a:cubicBezTo>
                <a:cubicBezTo>
                  <a:pt x="3943111" y="2368699"/>
                  <a:pt x="2993714" y="3318096"/>
                  <a:pt x="1822572" y="3318096"/>
                </a:cubicBezTo>
                <a:cubicBezTo>
                  <a:pt x="1090609" y="3318096"/>
                  <a:pt x="445264" y="2947238"/>
                  <a:pt x="64188" y="2383171"/>
                </a:cubicBezTo>
                <a:lnTo>
                  <a:pt x="0" y="2277515"/>
                </a:lnTo>
                <a:lnTo>
                  <a:pt x="0" y="117600"/>
                </a:lnTo>
                <a:lnTo>
                  <a:pt x="64188" y="11944"/>
                </a:lnTo>
                <a:close/>
              </a:path>
            </a:pathLst>
          </a:custGeom>
          <a:effectLst>
            <a:softEdge rad="0"/>
          </a:effectLst>
        </p:spPr>
      </p:pic>
      <p:sp>
        <p:nvSpPr>
          <p:cNvPr id="5" name="Content Placeholder 4">
            <a:extLst>
              <a:ext uri="{FF2B5EF4-FFF2-40B4-BE49-F238E27FC236}">
                <a16:creationId xmlns:a16="http://schemas.microsoft.com/office/drawing/2014/main" id="{0AB605C6-08FC-4DFB-A197-6DE54A324FE8}"/>
              </a:ext>
            </a:extLst>
          </p:cNvPr>
          <p:cNvSpPr>
            <a:spLocks noGrp="1"/>
          </p:cNvSpPr>
          <p:nvPr>
            <p:ph idx="1"/>
          </p:nvPr>
        </p:nvSpPr>
        <p:spPr>
          <a:xfrm>
            <a:off x="4862321" y="513747"/>
            <a:ext cx="4053079" cy="6115653"/>
          </a:xfrm>
        </p:spPr>
        <p:txBody>
          <a:bodyPr anchor="ctr">
            <a:normAutofit/>
          </a:bodyPr>
          <a:lstStyle/>
          <a:p>
            <a:r>
              <a:rPr lang="en-US" sz="2400" dirty="0">
                <a:solidFill>
                  <a:srgbClr val="000000"/>
                </a:solidFill>
                <a:latin typeface="Berlin Sans FB Demi" panose="020E0802020502020306" pitchFamily="34" charset="0"/>
                <a:cs typeface="Times New Roman" panose="02020603050405020304" pitchFamily="18" charset="0"/>
              </a:rPr>
              <a:t>Data - </a:t>
            </a:r>
            <a:r>
              <a:rPr lang="en-US" sz="2400" dirty="0">
                <a:solidFill>
                  <a:srgbClr val="000000"/>
                </a:solidFill>
                <a:latin typeface="Times New Roman" panose="02020603050405020304" pitchFamily="18" charset="0"/>
                <a:cs typeface="Times New Roman" panose="02020603050405020304" pitchFamily="18" charset="0"/>
              </a:rPr>
              <a:t> facts and statistics collected together for reference or analysis.</a:t>
            </a:r>
            <a:r>
              <a:rPr lang="en-US" sz="2400" dirty="0">
                <a:solidFill>
                  <a:srgbClr val="000000"/>
                </a:solidFill>
                <a:latin typeface="Berlin Sans FB Demi" panose="020E0802020502020306" pitchFamily="34" charset="0"/>
                <a:cs typeface="Times New Roman" panose="02020603050405020304" pitchFamily="18" charset="0"/>
              </a:rPr>
              <a:t> </a:t>
            </a:r>
          </a:p>
          <a:p>
            <a:r>
              <a:rPr lang="en-US" sz="2400" dirty="0">
                <a:solidFill>
                  <a:srgbClr val="000000"/>
                </a:solidFill>
                <a:latin typeface="Berlin Sans FB Demi" panose="020E0802020502020306" pitchFamily="34" charset="0"/>
                <a:cs typeface="Times New Roman" panose="02020603050405020304" pitchFamily="18" charset="0"/>
              </a:rPr>
              <a:t>Analytical skill - </a:t>
            </a:r>
            <a:r>
              <a:rPr lang="en-US" sz="2400" dirty="0">
                <a:solidFill>
                  <a:srgbClr val="000000"/>
                </a:solidFill>
                <a:latin typeface="Times New Roman" panose="02020603050405020304" pitchFamily="18" charset="0"/>
                <a:cs typeface="Times New Roman" panose="02020603050405020304" pitchFamily="18" charset="0"/>
              </a:rPr>
              <a:t> is the ability to visualize, articulate, conceptualize or solve both complex and uncomplicated problems by making decisions that are sensible given the available information.</a:t>
            </a:r>
          </a:p>
          <a:p>
            <a:endParaRPr lang="en-US" sz="1700" dirty="0">
              <a:solidFill>
                <a:srgbClr val="000000"/>
              </a:solidFill>
            </a:endParaRPr>
          </a:p>
        </p:txBody>
      </p:sp>
      <p:sp>
        <p:nvSpPr>
          <p:cNvPr id="2" name="Footer Placeholder 1">
            <a:extLst>
              <a:ext uri="{FF2B5EF4-FFF2-40B4-BE49-F238E27FC236}">
                <a16:creationId xmlns:a16="http://schemas.microsoft.com/office/drawing/2014/main" id="{C7C91AB1-5380-41BA-8E09-12FD740B5D00}"/>
              </a:ext>
            </a:extLst>
          </p:cNvPr>
          <p:cNvSpPr>
            <a:spLocks noGrp="1"/>
          </p:cNvSpPr>
          <p:nvPr>
            <p:ph type="ftr" sz="quarter" idx="11"/>
          </p:nvPr>
        </p:nvSpPr>
        <p:spPr/>
        <p:txBody>
          <a:bodyPr/>
          <a:lstStyle/>
          <a:p>
            <a:r>
              <a:rPr lang="en-US"/>
              <a:t>Forensic Science - 2019</a:t>
            </a:r>
          </a:p>
        </p:txBody>
      </p:sp>
      <p:sp>
        <p:nvSpPr>
          <p:cNvPr id="4" name="Slide Number Placeholder 3">
            <a:extLst>
              <a:ext uri="{FF2B5EF4-FFF2-40B4-BE49-F238E27FC236}">
                <a16:creationId xmlns:a16="http://schemas.microsoft.com/office/drawing/2014/main" id="{478E44EF-84A8-460D-BBA7-0C92C33939B9}"/>
              </a:ext>
            </a:extLst>
          </p:cNvPr>
          <p:cNvSpPr>
            <a:spLocks noGrp="1"/>
          </p:cNvSpPr>
          <p:nvPr>
            <p:ph type="sldNum" sz="quarter" idx="12"/>
          </p:nvPr>
        </p:nvSpPr>
        <p:spPr/>
        <p:txBody>
          <a:bodyPr/>
          <a:lstStyle/>
          <a:p>
            <a:fld id="{E29FD212-76D2-4CF4-B98A-0536D4556C78}" type="slidenum">
              <a:rPr lang="en-US" smtClean="0"/>
              <a:t>5</a:t>
            </a:fld>
            <a:endParaRPr lang="en-US"/>
          </a:p>
        </p:txBody>
      </p:sp>
    </p:spTree>
    <p:extLst>
      <p:ext uri="{BB962C8B-B14F-4D97-AF65-F5344CB8AC3E}">
        <p14:creationId xmlns:p14="http://schemas.microsoft.com/office/powerpoint/2010/main" val="4108695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8DE266-61C3-49F9-AA69-3495E4DDE68A}"/>
              </a:ext>
            </a:extLst>
          </p:cNvPr>
          <p:cNvPicPr>
            <a:picLocks noChangeAspect="1"/>
          </p:cNvPicPr>
          <p:nvPr/>
        </p:nvPicPr>
        <p:blipFill rotWithShape="1">
          <a:blip r:embed="rId2">
            <a:duotone>
              <a:prstClr val="black"/>
              <a:schemeClr val="tx2">
                <a:tint val="45000"/>
                <a:satMod val="400000"/>
              </a:schemeClr>
            </a:duotone>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977"/>
          <a:stretch/>
        </p:blipFill>
        <p:spPr>
          <a:xfrm>
            <a:off x="-13177" y="10519"/>
            <a:ext cx="9143999" cy="6855948"/>
          </a:xfrm>
          <a:prstGeom prst="rect">
            <a:avLst/>
          </a:prstGeom>
        </p:spPr>
      </p:pic>
      <p:sp>
        <p:nvSpPr>
          <p:cNvPr id="3" name="Slide Number Placeholder 2"/>
          <p:cNvSpPr>
            <a:spLocks noGrp="1"/>
          </p:cNvSpPr>
          <p:nvPr>
            <p:ph type="sldNum" sz="quarter" idx="12"/>
          </p:nvPr>
        </p:nvSpPr>
        <p:spPr>
          <a:xfrm>
            <a:off x="603363" y="599325"/>
            <a:ext cx="411480" cy="548640"/>
          </a:xfrm>
          <a:prstGeom prst="ellipse">
            <a:avLst/>
          </a:prstGeom>
          <a:solidFill>
            <a:srgbClr val="7F7F7F"/>
          </a:solidFill>
        </p:spPr>
        <p:txBody>
          <a:bodyPr anchor="ctr">
            <a:normAutofit/>
          </a:bodyPr>
          <a:lstStyle/>
          <a:p>
            <a:pPr algn="ctr">
              <a:spcAft>
                <a:spcPts val="600"/>
              </a:spcAft>
              <a:defRPr/>
            </a:pPr>
            <a:fld id="{A5491754-E473-4BCE-9838-5A3D1D03BA68}" type="slidenum">
              <a:rPr lang="en-US" sz="1300">
                <a:solidFill>
                  <a:srgbClr val="FFFFFF"/>
                </a:solidFill>
              </a:rPr>
              <a:pPr algn="ctr">
                <a:spcAft>
                  <a:spcPts val="600"/>
                </a:spcAft>
                <a:defRPr/>
              </a:pPr>
              <a:t>6</a:t>
            </a:fld>
            <a:endParaRPr lang="en-US" sz="1300">
              <a:solidFill>
                <a:srgbClr val="FFFFFF"/>
              </a:solidFill>
            </a:endParaRPr>
          </a:p>
        </p:txBody>
      </p:sp>
      <p:sp>
        <p:nvSpPr>
          <p:cNvPr id="6" name="Content Placeholder 5">
            <a:extLst>
              <a:ext uri="{FF2B5EF4-FFF2-40B4-BE49-F238E27FC236}">
                <a16:creationId xmlns:a16="http://schemas.microsoft.com/office/drawing/2014/main" id="{28A91FF1-6D22-405C-838F-C3766250BA41}"/>
              </a:ext>
            </a:extLst>
          </p:cNvPr>
          <p:cNvSpPr>
            <a:spLocks noGrp="1"/>
          </p:cNvSpPr>
          <p:nvPr>
            <p:ph idx="1"/>
          </p:nvPr>
        </p:nvSpPr>
        <p:spPr>
          <a:xfrm>
            <a:off x="304800" y="1523999"/>
            <a:ext cx="3954666" cy="4734675"/>
          </a:xfrm>
        </p:spPr>
        <p:txBody>
          <a:bodyPr anchor="t">
            <a:normAutofit/>
          </a:bodyPr>
          <a:lstStyle/>
          <a:p>
            <a:r>
              <a:rPr lang="en-US" altLang="en-US" sz="2800" dirty="0">
                <a:latin typeface="Berlin Sans FB Demi" pitchFamily="34" charset="0"/>
              </a:rPr>
              <a:t>Interpret </a:t>
            </a:r>
            <a:r>
              <a:rPr lang="en-US" altLang="en-US" sz="2800" dirty="0">
                <a:latin typeface="Baskerville Old Face" pitchFamily="18" charset="0"/>
              </a:rPr>
              <a:t>to give or provide the meaning of; explain</a:t>
            </a:r>
          </a:p>
          <a:p>
            <a:endParaRPr lang="en-US" altLang="en-US" sz="2800" dirty="0">
              <a:latin typeface="Baskerville Old Face" pitchFamily="18" charset="0"/>
            </a:endParaRPr>
          </a:p>
          <a:p>
            <a:r>
              <a:rPr lang="en-US" altLang="en-US" sz="2800" dirty="0">
                <a:latin typeface="Berlin Sans FB Demi" panose="020E0802020502020306" pitchFamily="34" charset="0"/>
              </a:rPr>
              <a:t>Predict</a:t>
            </a:r>
            <a:r>
              <a:rPr lang="en-US" altLang="en-US" sz="2800" dirty="0">
                <a:latin typeface="Showcard Gothic" pitchFamily="82" charset="0"/>
              </a:rPr>
              <a:t>  </a:t>
            </a:r>
            <a:r>
              <a:rPr lang="en-US" altLang="en-US" sz="2800" dirty="0">
                <a:latin typeface="Baskerville Old Face" pitchFamily="18" charset="0"/>
              </a:rPr>
              <a:t>to declare or tell in advance; prophesy; foretell: to foretell the future; make a </a:t>
            </a:r>
            <a:r>
              <a:rPr lang="en-US" altLang="en-US" sz="2800" dirty="0">
                <a:latin typeface="Baskerville Old Face" pitchFamily="18" charset="0"/>
                <a:hlinkClick r:id="rId4">
                  <a:extLst>
                    <a:ext uri="{A12FA001-AC4F-418D-AE19-62706E023703}">
                      <ahyp:hlinkClr xmlns:ahyp="http://schemas.microsoft.com/office/drawing/2018/hyperlinkcolor" val="tx"/>
                    </a:ext>
                  </a:extLst>
                </a:hlinkClick>
              </a:rPr>
              <a:t>prediction</a:t>
            </a:r>
            <a:endParaRPr lang="en-US" altLang="en-US" sz="2800" dirty="0">
              <a:latin typeface="Showcard Gothic" pitchFamily="82" charset="0"/>
            </a:endParaRPr>
          </a:p>
          <a:p>
            <a:endParaRPr lang="en-US" altLang="en-US" sz="1600" dirty="0">
              <a:latin typeface="Baskerville Old Face" pitchFamily="18" charset="0"/>
            </a:endParaRPr>
          </a:p>
          <a:p>
            <a:endParaRPr lang="en-US" altLang="en-US" sz="1600" dirty="0">
              <a:latin typeface="Arial" charset="0"/>
            </a:endParaRPr>
          </a:p>
          <a:p>
            <a:endParaRPr lang="en-US" altLang="en-US" sz="1600" dirty="0">
              <a:latin typeface="Berlin Sans FB Demi" pitchFamily="34" charset="0"/>
            </a:endParaRPr>
          </a:p>
          <a:p>
            <a:endParaRPr lang="en-US" sz="1600" dirty="0"/>
          </a:p>
        </p:txBody>
      </p:sp>
      <p:sp>
        <p:nvSpPr>
          <p:cNvPr id="17"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35435" y="581159"/>
            <a:ext cx="4108564"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picture containing table&#10;&#10;Description generated with very high confidence">
            <a:extLst>
              <a:ext uri="{FF2B5EF4-FFF2-40B4-BE49-F238E27FC236}">
                <a16:creationId xmlns:a16="http://schemas.microsoft.com/office/drawing/2014/main" id="{AE60F938-0539-49B2-A014-DA3FD6293252}"/>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33018" r="30321" b="1"/>
          <a:stretch/>
        </p:blipFill>
        <p:spPr>
          <a:xfrm>
            <a:off x="5170006" y="760562"/>
            <a:ext cx="3974012" cy="6097438"/>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2" name="Footer Placeholder 1">
            <a:extLst>
              <a:ext uri="{FF2B5EF4-FFF2-40B4-BE49-F238E27FC236}">
                <a16:creationId xmlns:a16="http://schemas.microsoft.com/office/drawing/2014/main" id="{4AC07843-74BF-438C-B919-8A315AB0BED1}"/>
              </a:ext>
            </a:extLst>
          </p:cNvPr>
          <p:cNvSpPr>
            <a:spLocks noGrp="1"/>
          </p:cNvSpPr>
          <p:nvPr>
            <p:ph type="ftr" sz="quarter" idx="11"/>
          </p:nvPr>
        </p:nvSpPr>
        <p:spPr/>
        <p:txBody>
          <a:bodyPr/>
          <a:lstStyle/>
          <a:p>
            <a:r>
              <a:rPr lang="en-US"/>
              <a:t>Forensic Science - 2019</a:t>
            </a:r>
          </a:p>
        </p:txBody>
      </p:sp>
    </p:spTree>
    <p:extLst>
      <p:ext uri="{BB962C8B-B14F-4D97-AF65-F5344CB8AC3E}">
        <p14:creationId xmlns:p14="http://schemas.microsoft.com/office/powerpoint/2010/main" val="264231129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3979-73E8-42C8-BF8F-C60F106C1831}"/>
              </a:ext>
            </a:extLst>
          </p:cNvPr>
          <p:cNvSpPr>
            <a:spLocks noGrp="1"/>
          </p:cNvSpPr>
          <p:nvPr>
            <p:ph type="title"/>
          </p:nvPr>
        </p:nvSpPr>
        <p:spPr>
          <a:xfrm>
            <a:off x="457200" y="4385066"/>
            <a:ext cx="8192729" cy="1317643"/>
          </a:xfrm>
        </p:spPr>
        <p:txBody>
          <a:bodyPr vert="horz" lIns="91440" tIns="45720" rIns="91440" bIns="45720" rtlCol="0" anchor="b">
            <a:normAutofit/>
          </a:bodyPr>
          <a:lstStyle/>
          <a:p>
            <a:pPr algn="l">
              <a:lnSpc>
                <a:spcPct val="90000"/>
              </a:lnSpc>
            </a:pPr>
            <a:r>
              <a:rPr lang="en-US" altLang="en-US" sz="6000" kern="1200" dirty="0">
                <a:solidFill>
                  <a:schemeClr val="tx1"/>
                </a:solidFill>
                <a:latin typeface="Berlin Sans FB Demi" panose="020E0802020502020306" pitchFamily="34" charset="0"/>
              </a:rPr>
              <a:t>Analyze</a:t>
            </a:r>
            <a:endParaRPr lang="en-US" sz="6000" kern="1200" dirty="0">
              <a:solidFill>
                <a:schemeClr val="tx1"/>
              </a:solidFill>
              <a:latin typeface="Berlin Sans FB Demi" panose="020E0802020502020306" pitchFamily="34" charset="0"/>
            </a:endParaRPr>
          </a:p>
        </p:txBody>
      </p:sp>
      <p:sp>
        <p:nvSpPr>
          <p:cNvPr id="3" name="Content Placeholder 2">
            <a:extLst>
              <a:ext uri="{FF2B5EF4-FFF2-40B4-BE49-F238E27FC236}">
                <a16:creationId xmlns:a16="http://schemas.microsoft.com/office/drawing/2014/main" id="{0057A0BE-DDCF-40CB-BE8D-0FAAECFADD16}"/>
              </a:ext>
            </a:extLst>
          </p:cNvPr>
          <p:cNvSpPr>
            <a:spLocks noGrp="1"/>
          </p:cNvSpPr>
          <p:nvPr>
            <p:ph idx="1"/>
          </p:nvPr>
        </p:nvSpPr>
        <p:spPr>
          <a:xfrm>
            <a:off x="-1" y="5702709"/>
            <a:ext cx="8991601" cy="521109"/>
          </a:xfrm>
        </p:spPr>
        <p:txBody>
          <a:bodyPr vert="horz" lIns="91440" tIns="45720" rIns="91440" bIns="45720" rtlCol="0">
            <a:noAutofit/>
          </a:bodyPr>
          <a:lstStyle/>
          <a:p>
            <a:pPr marL="0" indent="0">
              <a:lnSpc>
                <a:spcPct val="90000"/>
              </a:lnSpc>
              <a:spcBef>
                <a:spcPts val="1000"/>
              </a:spcBef>
              <a:buNone/>
            </a:pPr>
            <a:r>
              <a:rPr lang="en-US" altLang="en-US" sz="2800" kern="1200" dirty="0">
                <a:solidFill>
                  <a:schemeClr val="tx1"/>
                </a:solidFill>
                <a:latin typeface="Times New Roman" panose="02020603050405020304" pitchFamily="18" charset="0"/>
                <a:cs typeface="Times New Roman" panose="02020603050405020304" pitchFamily="18" charset="0"/>
              </a:rPr>
              <a:t>to examine critically, so as to bring out the essential elements or give</a:t>
            </a:r>
            <a:endParaRPr lang="en-US" sz="2800" kern="1200" dirty="0">
              <a:solidFill>
                <a:schemeClr val="tx1"/>
              </a:solidFill>
              <a:latin typeface="Times New Roman" panose="02020603050405020304" pitchFamily="18" charset="0"/>
              <a:cs typeface="Times New Roman" panose="02020603050405020304" pitchFamily="18" charset="0"/>
            </a:endParaRPr>
          </a:p>
        </p:txBody>
      </p:sp>
      <p:pic>
        <p:nvPicPr>
          <p:cNvPr id="5" name="Picture 4" descr="https://sp.yimg.com/ib/th?id=HN.608048922793541680&amp;pid=15.1&amp;P=0">
            <a:extLst>
              <a:ext uri="{FF2B5EF4-FFF2-40B4-BE49-F238E27FC236}">
                <a16:creationId xmlns:a16="http://schemas.microsoft.com/office/drawing/2014/main" id="{195CE708-D258-4DFC-AE58-F15B60D791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 r="2757"/>
          <a:stretch/>
        </p:blipFill>
        <p:spPr bwMode="auto">
          <a:xfrm>
            <a:off x="20" y="10"/>
            <a:ext cx="4571975" cy="425252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ttps://sp.yimg.com/ib/th?id=HN.608003254403729568&amp;pid=15.1&amp;P=0">
            <a:extLst>
              <a:ext uri="{FF2B5EF4-FFF2-40B4-BE49-F238E27FC236}">
                <a16:creationId xmlns:a16="http://schemas.microsoft.com/office/drawing/2014/main" id="{CBC1BF24-5B7D-4F51-8BA4-C4D5F4889E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79" r="10829" b="-2"/>
          <a:stretch/>
        </p:blipFill>
        <p:spPr bwMode="auto">
          <a:xfrm>
            <a:off x="4571999" y="-681"/>
            <a:ext cx="4572001" cy="42532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2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4242136"/>
            <a:ext cx="9144001"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97BB8BEA-D121-47E8-96A5-ED6A3D296B80}"/>
              </a:ext>
            </a:extLst>
          </p:cNvPr>
          <p:cNvSpPr>
            <a:spLocks noGrp="1"/>
          </p:cNvSpPr>
          <p:nvPr>
            <p:ph type="ftr" sz="quarter" idx="11"/>
          </p:nvPr>
        </p:nvSpPr>
        <p:spPr/>
        <p:txBody>
          <a:bodyPr/>
          <a:lstStyle/>
          <a:p>
            <a:r>
              <a:rPr lang="en-US"/>
              <a:t>Forensic Science - 2019</a:t>
            </a:r>
          </a:p>
        </p:txBody>
      </p:sp>
      <p:sp>
        <p:nvSpPr>
          <p:cNvPr id="7" name="Slide Number Placeholder 6">
            <a:extLst>
              <a:ext uri="{FF2B5EF4-FFF2-40B4-BE49-F238E27FC236}">
                <a16:creationId xmlns:a16="http://schemas.microsoft.com/office/drawing/2014/main" id="{2CDEF1BA-461F-4944-8D36-FEAD7426F645}"/>
              </a:ext>
            </a:extLst>
          </p:cNvPr>
          <p:cNvSpPr>
            <a:spLocks noGrp="1"/>
          </p:cNvSpPr>
          <p:nvPr>
            <p:ph type="sldNum" sz="quarter" idx="12"/>
          </p:nvPr>
        </p:nvSpPr>
        <p:spPr/>
        <p:txBody>
          <a:bodyPr/>
          <a:lstStyle/>
          <a:p>
            <a:fld id="{E29FD212-76D2-4CF4-B98A-0536D4556C78}" type="slidenum">
              <a:rPr lang="en-US" smtClean="0"/>
              <a:t>7</a:t>
            </a:fld>
            <a:endParaRPr lang="en-US"/>
          </a:p>
        </p:txBody>
      </p:sp>
    </p:spTree>
    <p:extLst>
      <p:ext uri="{BB962C8B-B14F-4D97-AF65-F5344CB8AC3E}">
        <p14:creationId xmlns:p14="http://schemas.microsoft.com/office/powerpoint/2010/main" val="330950364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picture containing person&#10;&#10;Description generated with high confidence">
            <a:extLst>
              <a:ext uri="{FF2B5EF4-FFF2-40B4-BE49-F238E27FC236}">
                <a16:creationId xmlns:a16="http://schemas.microsoft.com/office/drawing/2014/main" id="{9742072E-340D-4F4D-AC31-227B3F62731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27177"/>
          <a:stretch/>
        </p:blipFill>
        <p:spPr>
          <a:xfrm>
            <a:off x="4444680" y="10"/>
            <a:ext cx="4699318" cy="228599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p:spPr>
      </p:pic>
      <p:pic>
        <p:nvPicPr>
          <p:cNvPr id="5" name="Picture 4" descr="A picture containing person, grass, outdoor, ground&#10;&#10;Description generated with very high confidence">
            <a:extLst>
              <a:ext uri="{FF2B5EF4-FFF2-40B4-BE49-F238E27FC236}">
                <a16:creationId xmlns:a16="http://schemas.microsoft.com/office/drawing/2014/main" id="{2F3D4E2A-3DCD-4E62-847E-5EAACC25D07B}"/>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4755" r="1165" b="-1"/>
          <a:stretch/>
        </p:blipFill>
        <p:spPr>
          <a:xfrm>
            <a:off x="5241306" y="2286000"/>
            <a:ext cx="3902692" cy="22860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8" name="Picture 7" descr="A picture containing person, indoor, clothing&#10;&#10;Description generated with very high confidence">
            <a:extLst>
              <a:ext uri="{FF2B5EF4-FFF2-40B4-BE49-F238E27FC236}">
                <a16:creationId xmlns:a16="http://schemas.microsoft.com/office/drawing/2014/main" id="{A78DB2B1-A5C2-449B-A28A-62C0BDFCB6AA}"/>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7648" r="10770"/>
          <a:stretch/>
        </p:blipFill>
        <p:spPr>
          <a:xfrm>
            <a:off x="6035713" y="4572000"/>
            <a:ext cx="3108287"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p:spPr>
      </p:pic>
      <p:sp>
        <p:nvSpPr>
          <p:cNvPr id="24" name="Freeform 16">
            <a:extLst>
              <a:ext uri="{FF2B5EF4-FFF2-40B4-BE49-F238E27FC236}">
                <a16:creationId xmlns:a16="http://schemas.microsoft.com/office/drawing/2014/main" id="{98BA90CC-0056-473E-80AE-8CB0EE6AC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92652"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3A54A7C-47D3-4FC6-AFC2-2B75D0E7ED7A}"/>
              </a:ext>
            </a:extLst>
          </p:cNvPr>
          <p:cNvSpPr>
            <a:spLocks noGrp="1"/>
          </p:cNvSpPr>
          <p:nvPr>
            <p:ph type="title"/>
          </p:nvPr>
        </p:nvSpPr>
        <p:spPr>
          <a:xfrm>
            <a:off x="628650" y="365125"/>
            <a:ext cx="3893343" cy="1325563"/>
          </a:xfrm>
        </p:spPr>
        <p:txBody>
          <a:bodyPr>
            <a:normAutofit/>
          </a:bodyPr>
          <a:lstStyle/>
          <a:p>
            <a:r>
              <a:rPr lang="en-US">
                <a:latin typeface="Berlin Sans FB Demi" panose="020E0802020502020306" pitchFamily="34" charset="0"/>
              </a:rPr>
              <a:t>Evidence</a:t>
            </a:r>
          </a:p>
        </p:txBody>
      </p:sp>
      <p:sp>
        <p:nvSpPr>
          <p:cNvPr id="3" name="Content Placeholder 2">
            <a:extLst>
              <a:ext uri="{FF2B5EF4-FFF2-40B4-BE49-F238E27FC236}">
                <a16:creationId xmlns:a16="http://schemas.microsoft.com/office/drawing/2014/main" id="{850D4A39-5F4D-4BD0-9AF0-7E3A0A40E871}"/>
              </a:ext>
            </a:extLst>
          </p:cNvPr>
          <p:cNvSpPr>
            <a:spLocks noGrp="1"/>
          </p:cNvSpPr>
          <p:nvPr>
            <p:ph idx="1"/>
          </p:nvPr>
        </p:nvSpPr>
        <p:spPr>
          <a:xfrm>
            <a:off x="228600" y="2057400"/>
            <a:ext cx="4819194" cy="4155713"/>
          </a:xfrm>
        </p:spPr>
        <p:txBody>
          <a:bodyPr>
            <a:noAutofit/>
          </a:bodyPr>
          <a:lstStyle/>
          <a:p>
            <a:r>
              <a:rPr lang="en-US" sz="2400" dirty="0">
                <a:latin typeface="Times New Roman" panose="02020603050405020304" pitchFamily="18" charset="0"/>
                <a:cs typeface="Times New Roman" panose="02020603050405020304" pitchFamily="18" charset="0"/>
              </a:rPr>
              <a:t>Information drawn from personal testimony, a document, or a material object, used to establish facts in a legal investigation or admissible as testimony in a law court.</a:t>
            </a:r>
          </a:p>
          <a:p>
            <a:r>
              <a:rPr lang="en-US" sz="2400" dirty="0">
                <a:latin typeface="Times New Roman" panose="02020603050405020304" pitchFamily="18" charset="0"/>
                <a:cs typeface="Times New Roman" panose="02020603050405020304" pitchFamily="18" charset="0"/>
              </a:rPr>
              <a:t>The available body of facts or information indicating whether a belief or proposition is true or valid.</a:t>
            </a:r>
          </a:p>
        </p:txBody>
      </p:sp>
      <p:sp>
        <p:nvSpPr>
          <p:cNvPr id="4" name="Footer Placeholder 3">
            <a:extLst>
              <a:ext uri="{FF2B5EF4-FFF2-40B4-BE49-F238E27FC236}">
                <a16:creationId xmlns:a16="http://schemas.microsoft.com/office/drawing/2014/main" id="{4D1B4B44-A827-41E6-A1F9-126B578F0415}"/>
              </a:ext>
            </a:extLst>
          </p:cNvPr>
          <p:cNvSpPr>
            <a:spLocks noGrp="1"/>
          </p:cNvSpPr>
          <p:nvPr>
            <p:ph type="ftr" sz="quarter" idx="11"/>
          </p:nvPr>
        </p:nvSpPr>
        <p:spPr/>
        <p:txBody>
          <a:bodyPr/>
          <a:lstStyle/>
          <a:p>
            <a:r>
              <a:rPr lang="en-US"/>
              <a:t>Forensic Science - 2019</a:t>
            </a:r>
          </a:p>
        </p:txBody>
      </p:sp>
      <p:sp>
        <p:nvSpPr>
          <p:cNvPr id="6" name="Slide Number Placeholder 5">
            <a:extLst>
              <a:ext uri="{FF2B5EF4-FFF2-40B4-BE49-F238E27FC236}">
                <a16:creationId xmlns:a16="http://schemas.microsoft.com/office/drawing/2014/main" id="{A73B564F-5B44-474C-9DE7-3F56A3DF430D}"/>
              </a:ext>
            </a:extLst>
          </p:cNvPr>
          <p:cNvSpPr>
            <a:spLocks noGrp="1"/>
          </p:cNvSpPr>
          <p:nvPr>
            <p:ph type="sldNum" sz="quarter" idx="12"/>
          </p:nvPr>
        </p:nvSpPr>
        <p:spPr/>
        <p:txBody>
          <a:bodyPr/>
          <a:lstStyle/>
          <a:p>
            <a:fld id="{E29FD212-76D2-4CF4-B98A-0536D4556C78}" type="slidenum">
              <a:rPr lang="en-US" smtClean="0"/>
              <a:t>8</a:t>
            </a:fld>
            <a:endParaRPr lang="en-US"/>
          </a:p>
        </p:txBody>
      </p:sp>
    </p:spTree>
    <p:extLst>
      <p:ext uri="{BB962C8B-B14F-4D97-AF65-F5344CB8AC3E}">
        <p14:creationId xmlns:p14="http://schemas.microsoft.com/office/powerpoint/2010/main" val="377690680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 name="Freeform: Shape 13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2" name="Group 14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4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4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15362" name="Title 1"/>
          <p:cNvSpPr>
            <a:spLocks noGrp="1"/>
          </p:cNvSpPr>
          <p:nvPr>
            <p:ph type="title"/>
          </p:nvPr>
        </p:nvSpPr>
        <p:spPr>
          <a:xfrm>
            <a:off x="401265" y="685800"/>
            <a:ext cx="2085203" cy="5105400"/>
          </a:xfrm>
        </p:spPr>
        <p:txBody>
          <a:bodyPr>
            <a:normAutofit/>
          </a:bodyPr>
          <a:lstStyle/>
          <a:p>
            <a:r>
              <a:rPr lang="en-US" altLang="en-US" sz="3500" dirty="0">
                <a:solidFill>
                  <a:srgbClr val="FFFFFF"/>
                </a:solidFill>
                <a:latin typeface="Berlin Sans FB Demi" panose="020E0802020502020306" pitchFamily="34" charset="0"/>
              </a:rPr>
              <a:t>Variables</a:t>
            </a:r>
          </a:p>
        </p:txBody>
      </p:sp>
      <p:sp>
        <p:nvSpPr>
          <p:cNvPr id="3" name="Slide Number Placeholder 2"/>
          <p:cNvSpPr>
            <a:spLocks noGrp="1"/>
          </p:cNvSpPr>
          <p:nvPr>
            <p:ph type="sldNum" sz="quarter" idx="12"/>
          </p:nvPr>
        </p:nvSpPr>
        <p:spPr>
          <a:xfrm>
            <a:off x="7699176" y="6309360"/>
            <a:ext cx="816173" cy="365125"/>
          </a:xfrm>
        </p:spPr>
        <p:txBody>
          <a:bodyPr>
            <a:normAutofit/>
          </a:bodyPr>
          <a:lstStyle/>
          <a:p>
            <a:pPr>
              <a:spcAft>
                <a:spcPts val="600"/>
              </a:spcAft>
              <a:defRPr/>
            </a:pPr>
            <a:fld id="{00C72EFA-4AE1-44DE-B87E-39F67F38965E}" type="slidenum">
              <a:rPr lang="en-US" sz="1000">
                <a:solidFill>
                  <a:prstClr val="black">
                    <a:tint val="75000"/>
                  </a:prstClr>
                </a:solidFill>
              </a:rPr>
              <a:pPr>
                <a:spcAft>
                  <a:spcPts val="600"/>
                </a:spcAft>
                <a:defRPr/>
              </a:pPr>
              <a:t>9</a:t>
            </a:fld>
            <a:endParaRPr lang="en-US" sz="1000">
              <a:solidFill>
                <a:prstClr val="black">
                  <a:tint val="75000"/>
                </a:prstClr>
              </a:solidFill>
            </a:endParaRPr>
          </a:p>
        </p:txBody>
      </p:sp>
      <p:graphicFrame>
        <p:nvGraphicFramePr>
          <p:cNvPr id="15367" name="Content Placeholder 3">
            <a:extLst>
              <a:ext uri="{FF2B5EF4-FFF2-40B4-BE49-F238E27FC236}">
                <a16:creationId xmlns:a16="http://schemas.microsoft.com/office/drawing/2014/main" id="{D36991AD-DA55-4985-888C-666BA9B182D3}"/>
              </a:ext>
            </a:extLst>
          </p:cNvPr>
          <p:cNvGraphicFramePr>
            <a:graphicFrameLocks noGrp="1"/>
          </p:cNvGraphicFramePr>
          <p:nvPr>
            <p:ph idx="1"/>
            <p:extLst>
              <p:ext uri="{D42A27DB-BD31-4B8C-83A1-F6EECF244321}">
                <p14:modId xmlns:p14="http://schemas.microsoft.com/office/powerpoint/2010/main" val="2218245614"/>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a:extLst>
              <a:ext uri="{FF2B5EF4-FFF2-40B4-BE49-F238E27FC236}">
                <a16:creationId xmlns:a16="http://schemas.microsoft.com/office/drawing/2014/main" id="{2B071CDD-4ECE-46C4-A073-10180560519F}"/>
              </a:ext>
            </a:extLst>
          </p:cNvPr>
          <p:cNvSpPr>
            <a:spLocks noGrp="1"/>
          </p:cNvSpPr>
          <p:nvPr>
            <p:ph type="ftr" sz="quarter" idx="11"/>
          </p:nvPr>
        </p:nvSpPr>
        <p:spPr/>
        <p:txBody>
          <a:bodyPr/>
          <a:lstStyle/>
          <a:p>
            <a:r>
              <a:rPr lang="en-US"/>
              <a:t>Forensic Science - 2019</a:t>
            </a:r>
          </a:p>
        </p:txBody>
      </p:sp>
    </p:spTree>
    <p:extLst>
      <p:ext uri="{BB962C8B-B14F-4D97-AF65-F5344CB8AC3E}">
        <p14:creationId xmlns:p14="http://schemas.microsoft.com/office/powerpoint/2010/main" val="1756716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TotalTime>
  <Words>1777</Words>
  <Application>Microsoft Office PowerPoint</Application>
  <PresentationFormat>On-screen Show (4:3)</PresentationFormat>
  <Paragraphs>183</Paragraphs>
  <Slides>42</Slides>
  <Notes>5</Notes>
  <HiddenSlides>0</HiddenSlides>
  <MMClips>6</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Baskerville Old Face</vt:lpstr>
      <vt:lpstr>Bembo</vt:lpstr>
      <vt:lpstr>Berlin Sans FB Demi</vt:lpstr>
      <vt:lpstr>Calibri</vt:lpstr>
      <vt:lpstr>Showcard Gothic</vt:lpstr>
      <vt:lpstr>Times New Roman</vt:lpstr>
      <vt:lpstr>Wingdings</vt:lpstr>
      <vt:lpstr>Office Theme</vt:lpstr>
      <vt:lpstr>Chapter 1  Observation Skills</vt:lpstr>
      <vt:lpstr>PowerPoint Presentation</vt:lpstr>
      <vt:lpstr>Forensic Science </vt:lpstr>
      <vt:lpstr>PowerPoint Presentation</vt:lpstr>
      <vt:lpstr>PowerPoint Presentation</vt:lpstr>
      <vt:lpstr>PowerPoint Presentation</vt:lpstr>
      <vt:lpstr>Analyze</vt:lpstr>
      <vt:lpstr>Evidence</vt:lpstr>
      <vt:lpstr>Variables</vt:lpstr>
      <vt:lpstr>Eyewitness</vt:lpstr>
      <vt:lpstr>Eyewitness Accounts </vt:lpstr>
      <vt:lpstr>The Cycle of Science</vt:lpstr>
      <vt:lpstr>The Cycle of Science</vt:lpstr>
      <vt:lpstr>The Cycle of Science</vt:lpstr>
      <vt:lpstr>How Scientists Reason</vt:lpstr>
      <vt:lpstr>What is an Observation?</vt:lpstr>
      <vt:lpstr>Observation Skills </vt:lpstr>
      <vt:lpstr>Qualitative Observation</vt:lpstr>
      <vt:lpstr>What is an inference?</vt:lpstr>
      <vt:lpstr>What is an observation?</vt:lpstr>
      <vt:lpstr>Qualitative Observation</vt:lpstr>
      <vt:lpstr>What is an Inference?</vt:lpstr>
      <vt:lpstr>Observations Vs. Inferences</vt:lpstr>
      <vt:lpstr>Observation vs. Perception</vt:lpstr>
      <vt:lpstr>What observations can we make from these pictures?</vt:lpstr>
      <vt:lpstr>PowerPoint Presentation</vt:lpstr>
      <vt:lpstr>Inference Vs. Observations</vt:lpstr>
      <vt:lpstr>PowerPoint Presentation</vt:lpstr>
      <vt:lpstr>Tracks in the Snow</vt:lpstr>
      <vt:lpstr>Parts of an Orange</vt:lpstr>
      <vt:lpstr>Parts of an Orange</vt:lpstr>
      <vt:lpstr>Description of an Orange</vt:lpstr>
      <vt:lpstr>Fact</vt:lpstr>
      <vt:lpstr>Investigate</vt:lpstr>
      <vt:lpstr>How to be a Good Observer</vt:lpstr>
      <vt:lpstr>How to be a Good Observer</vt:lpstr>
      <vt:lpstr>Observations By Witnesses</vt:lpstr>
      <vt:lpstr>Eyewitnesses</vt:lpstr>
      <vt:lpstr>Basic of Forensic Science</vt:lpstr>
      <vt:lpstr>Basic Observations</vt:lpstr>
      <vt:lpstr>Eyewitness Accounts</vt:lpstr>
      <vt:lpstr>Good Observation Skills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Observation Skills</dc:title>
  <dc:creator>Edwin Davis</dc:creator>
  <cp:lastModifiedBy>Edwin Davis</cp:lastModifiedBy>
  <cp:revision>11</cp:revision>
  <dcterms:created xsi:type="dcterms:W3CDTF">2018-09-03T17:02:17Z</dcterms:created>
  <dcterms:modified xsi:type="dcterms:W3CDTF">2019-09-14T22:15:43Z</dcterms:modified>
</cp:coreProperties>
</file>