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73" r:id="rId3"/>
  </p:sldMasterIdLst>
  <p:notesMasterIdLst>
    <p:notesMasterId r:id="rId38"/>
  </p:notesMasterIdLst>
  <p:sldIdLst>
    <p:sldId id="259" r:id="rId4"/>
    <p:sldId id="260" r:id="rId5"/>
    <p:sldId id="265" r:id="rId6"/>
    <p:sldId id="270" r:id="rId7"/>
    <p:sldId id="271" r:id="rId8"/>
    <p:sldId id="275" r:id="rId9"/>
    <p:sldId id="276" r:id="rId10"/>
    <p:sldId id="277" r:id="rId11"/>
    <p:sldId id="279" r:id="rId12"/>
    <p:sldId id="280" r:id="rId13"/>
    <p:sldId id="283" r:id="rId14"/>
    <p:sldId id="284" r:id="rId15"/>
    <p:sldId id="286" r:id="rId16"/>
    <p:sldId id="287" r:id="rId17"/>
    <p:sldId id="288" r:id="rId18"/>
    <p:sldId id="292" r:id="rId19"/>
    <p:sldId id="293" r:id="rId20"/>
    <p:sldId id="296" r:id="rId21"/>
    <p:sldId id="297" r:id="rId22"/>
    <p:sldId id="298" r:id="rId23"/>
    <p:sldId id="301" r:id="rId24"/>
    <p:sldId id="302" r:id="rId25"/>
    <p:sldId id="305" r:id="rId26"/>
    <p:sldId id="306" r:id="rId27"/>
    <p:sldId id="308" r:id="rId28"/>
    <p:sldId id="309" r:id="rId29"/>
    <p:sldId id="314" r:id="rId30"/>
    <p:sldId id="315" r:id="rId31"/>
    <p:sldId id="317" r:id="rId32"/>
    <p:sldId id="320" r:id="rId33"/>
    <p:sldId id="321" r:id="rId34"/>
    <p:sldId id="322" r:id="rId35"/>
    <p:sldId id="323" r:id="rId36"/>
    <p:sldId id="325" r:id="rId37"/>
  </p:sldIdLst>
  <p:sldSz cx="9144000" cy="6858000" type="screen4x3"/>
  <p:notesSz cx="6858000" cy="9144000"/>
  <p:embeddedFontLst>
    <p:embeddedFont>
      <p:font typeface="Architects Daughter" panose="020B0604020202020204" charset="0"/>
      <p:regular r:id="rId39"/>
    </p:embeddedFont>
    <p:embeddedFont>
      <p:font typeface="Arial Black" panose="020B0A04020102020204" pitchFamily="34" charset="0"/>
      <p:regular r:id="rId40"/>
      <p:bold r:id="rId41"/>
    </p:embeddedFont>
    <p:embeddedFont>
      <p:font typeface="Calibri" panose="020F0502020204030204" pitchFamily="34" charset="0"/>
      <p:regular r:id="rId42"/>
      <p:bold r:id="rId43"/>
      <p:italic r:id="rId44"/>
      <p:boldItalic r:id="rId45"/>
    </p:embeddedFont>
    <p:embeddedFont>
      <p:font typeface="Erica One" panose="020B0604020202020204" charset="0"/>
      <p:regular r:id="rId46"/>
    </p:embeddedFont>
    <p:embeddedFont>
      <p:font typeface="Impact" panose="020B0806030902050204" pitchFamily="34" charset="0"/>
      <p:regular r:id="rId47"/>
    </p:embeddedFont>
    <p:embeddedFont>
      <p:font typeface="Overlock"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9885bbfd76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g9885bbfd76_0_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9885bbfd76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g9885bbfd76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5a0f04e7e5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15a0f04e7e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g15a0f04e7e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5a0f04e7e5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5a0f04e7e5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g15a0f04e7e5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5a0f087b9f_0_5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g15a0f087b9f_0_59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9885bbfd76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9885bbfd76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9885bbfd7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g9885bbfd7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17"/>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7"/>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1" name="Google Shape;111;p1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1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9"/>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0" name="Google Shape;130;p20"/>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0"/>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2" name="Google Shape;132;p20"/>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 name="Google Shape;133;p2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48" name="Google Shape;148;p23"/>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9" name="Google Shape;149;p2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4"/>
          <p:cNvSpPr>
            <a:spLocks noGrp="1"/>
          </p:cNvSpPr>
          <p:nvPr>
            <p:ph type="pic" idx="2"/>
          </p:nvPr>
        </p:nvSpPr>
        <p:spPr>
          <a:xfrm>
            <a:off x="3887391" y="987425"/>
            <a:ext cx="4629300" cy="4873500"/>
          </a:xfrm>
          <a:prstGeom prst="rect">
            <a:avLst/>
          </a:prstGeom>
          <a:noFill/>
          <a:ln>
            <a:noFill/>
          </a:ln>
        </p:spPr>
      </p:sp>
      <p:sp>
        <p:nvSpPr>
          <p:cNvPr id="155" name="Google Shape;155;p24"/>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6" name="Google Shape;156;p2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2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File:SuperMacro_Rope.JPG"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2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g"/><Relationship Id="rId7"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p:nvPr/>
        </p:nvSpPr>
        <p:spPr>
          <a:xfrm>
            <a:off x="-4800" y="0"/>
            <a:ext cx="9144000" cy="3429000"/>
          </a:xfrm>
          <a:prstGeom prst="rect">
            <a:avLst/>
          </a:prstGeom>
          <a:noFill/>
          <a:ln>
            <a:noFill/>
          </a:ln>
        </p:spPr>
        <p:txBody>
          <a:bodyPr spcFirstLastPara="1" wrap="square" lIns="91425" tIns="45700" rIns="91425" bIns="45700" anchor="t" anchorCtr="0">
            <a:noAutofit/>
          </a:bodyPr>
          <a:lstStyle/>
          <a:p>
            <a:pPr marL="457200" marR="0" lvl="0" indent="-406400" algn="l" rtl="0">
              <a:spcBef>
                <a:spcPts val="0"/>
              </a:spcBef>
              <a:spcAft>
                <a:spcPts val="0"/>
              </a:spcAft>
              <a:buSzPts val="2800"/>
              <a:buAutoNum type="arabicPeriod"/>
            </a:pPr>
            <a:r>
              <a:rPr lang="en-US" sz="2800" b="1" i="0" u="none" strike="noStrike" cap="none">
                <a:solidFill>
                  <a:schemeClr val="dk1"/>
                </a:solidFill>
                <a:latin typeface="Overlock"/>
                <a:ea typeface="Overlock"/>
                <a:cs typeface="Overlock"/>
                <a:sym typeface="Overlock"/>
              </a:rPr>
              <a:t>Circumstantial Evidence</a:t>
            </a:r>
            <a:r>
              <a:rPr lang="en-US" sz="2800" b="0" i="0" u="none" strike="noStrike" cap="none">
                <a:solidFill>
                  <a:schemeClr val="dk1"/>
                </a:solidFill>
                <a:latin typeface="Overlock"/>
                <a:ea typeface="Overlock"/>
                <a:cs typeface="Overlock"/>
                <a:sym typeface="Overlock"/>
              </a:rPr>
              <a:t> </a:t>
            </a:r>
            <a:r>
              <a:rPr lang="en-US" sz="2800" b="1" i="0" u="none" strike="noStrike" cap="none">
                <a:solidFill>
                  <a:schemeClr val="dk1"/>
                </a:solidFill>
                <a:latin typeface="Times New Roman"/>
                <a:ea typeface="Times New Roman"/>
                <a:cs typeface="Times New Roman"/>
                <a:sym typeface="Times New Roman"/>
              </a:rPr>
              <a:t>-</a:t>
            </a:r>
            <a:r>
              <a:rPr lang="en-US" sz="2800" b="1" i="0" u="sng" strike="noStrike" cap="none">
                <a:solidFill>
                  <a:schemeClr val="dk1"/>
                </a:solidFill>
                <a:latin typeface="Times New Roman"/>
                <a:ea typeface="Times New Roman"/>
                <a:cs typeface="Times New Roman"/>
                <a:sym typeface="Times New Roman"/>
              </a:rPr>
              <a:t> </a:t>
            </a:r>
            <a:r>
              <a:rPr lang="en-US" sz="2800" b="0" i="0" u="sng" strike="noStrike" cap="none">
                <a:solidFill>
                  <a:schemeClr val="dk1"/>
                </a:solidFill>
                <a:latin typeface="Times New Roman"/>
                <a:ea typeface="Times New Roman"/>
                <a:cs typeface="Times New Roman"/>
                <a:sym typeface="Times New Roman"/>
              </a:rPr>
              <a:t>(</a:t>
            </a:r>
            <a:r>
              <a:rPr lang="en-US" sz="2800" b="1" i="0" u="sng" strike="noStrike" cap="none">
                <a:solidFill>
                  <a:srgbClr val="FF0000"/>
                </a:solidFill>
                <a:latin typeface="Times New Roman"/>
                <a:ea typeface="Times New Roman"/>
                <a:cs typeface="Times New Roman"/>
                <a:sym typeface="Times New Roman"/>
              </a:rPr>
              <a:t>indirect evidence</a:t>
            </a:r>
            <a:r>
              <a:rPr lang="en-US" sz="2800" b="0" i="0" u="sng" strike="noStrike" cap="none">
                <a:solidFill>
                  <a:schemeClr val="dk1"/>
                </a:solidFill>
                <a:latin typeface="Times New Roman"/>
                <a:ea typeface="Times New Roman"/>
                <a:cs typeface="Times New Roman"/>
                <a:sym typeface="Times New Roman"/>
              </a:rPr>
              <a:t>) evidence used to imply a fact but not prove it directly.</a:t>
            </a:r>
            <a:endParaRPr u="sng"/>
          </a:p>
          <a:p>
            <a:pPr marL="0" marR="0" lvl="0" indent="0" algn="just" rtl="0">
              <a:spcBef>
                <a:spcPts val="0"/>
              </a:spcBef>
              <a:spcAft>
                <a:spcPts val="0"/>
              </a:spcAft>
              <a:buNone/>
            </a:pPr>
            <a:endParaRPr sz="800" b="0" i="0" u="none" strike="noStrike" cap="none">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b="0" i="0" u="none" strike="noStrike" cap="none">
                <a:solidFill>
                  <a:schemeClr val="dk1"/>
                </a:solidFill>
                <a:latin typeface="Overlock"/>
                <a:ea typeface="Overlock"/>
                <a:cs typeface="Overlock"/>
                <a:sym typeface="Overlock"/>
              </a:rPr>
              <a:t>Circumstantial Evidence</a:t>
            </a:r>
            <a:r>
              <a:rPr lang="en-US" sz="2800" b="0" i="0" u="none" strike="noStrike" cap="none">
                <a:solidFill>
                  <a:schemeClr val="dk1"/>
                </a:solidFill>
                <a:latin typeface="Times New Roman"/>
                <a:ea typeface="Times New Roman"/>
                <a:cs typeface="Times New Roman"/>
                <a:sym typeface="Times New Roman"/>
              </a:rPr>
              <a:t>: No one other than the suspect and victim actually sees when circumstantial evidence is left at the crime scene. </a:t>
            </a:r>
            <a:endParaRPr sz="28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800">
              <a:solidFill>
                <a:schemeClr val="dk1"/>
              </a:solidFill>
              <a:latin typeface="Times New Roman"/>
              <a:ea typeface="Times New Roman"/>
              <a:cs typeface="Times New Roman"/>
              <a:sym typeface="Times New Roman"/>
            </a:endParaRPr>
          </a:p>
          <a:p>
            <a:pPr marL="457200" marR="0" lvl="0" indent="-406400" algn="l" rtl="0">
              <a:spcBef>
                <a:spcPts val="0"/>
              </a:spcBef>
              <a:spcAft>
                <a:spcPts val="0"/>
              </a:spcAft>
              <a:buClr>
                <a:schemeClr val="dk1"/>
              </a:buClr>
              <a:buSzPts val="2800"/>
              <a:buAutoNum type="arabicPeriod"/>
            </a:pPr>
            <a:endParaRPr sz="2800">
              <a:solidFill>
                <a:schemeClr val="dk1"/>
              </a:solidFill>
            </a:endParaRPr>
          </a:p>
          <a:p>
            <a:pPr marL="342900" marR="0" lvl="0" indent="-342900" algn="l" rtl="0">
              <a:spcBef>
                <a:spcPts val="0"/>
              </a:spcBef>
              <a:spcAft>
                <a:spcPts val="0"/>
              </a:spcAft>
              <a:buClr>
                <a:srgbClr val="7030A0"/>
              </a:buClr>
              <a:buSzPts val="2400"/>
              <a:buFont typeface="Arial"/>
              <a:buChar char="•"/>
            </a:pPr>
            <a:r>
              <a:rPr lang="en-US" sz="2400">
                <a:solidFill>
                  <a:srgbClr val="7030A0"/>
                </a:solidFill>
                <a:latin typeface="Arial Black"/>
                <a:ea typeface="Arial Black"/>
                <a:cs typeface="Arial Black"/>
                <a:sym typeface="Arial Black"/>
              </a:rPr>
              <a:t>Physical Evidence</a:t>
            </a:r>
            <a:r>
              <a:rPr lang="en-US" sz="2400">
                <a:solidFill>
                  <a:schemeClr val="dk1"/>
                </a:solidFill>
                <a:latin typeface="Times New Roman"/>
                <a:ea typeface="Times New Roman"/>
                <a:cs typeface="Times New Roman"/>
                <a:sym typeface="Times New Roman"/>
              </a:rPr>
              <a:t> – bullets, weapons, fibers, tool marks</a:t>
            </a:r>
            <a:endParaRPr/>
          </a:p>
          <a:p>
            <a:pPr marL="342900" marR="0" lvl="0" indent="-342900" algn="l" rtl="0">
              <a:spcBef>
                <a:spcPts val="0"/>
              </a:spcBef>
              <a:spcAft>
                <a:spcPts val="0"/>
              </a:spcAft>
              <a:buClr>
                <a:srgbClr val="7030A0"/>
              </a:buClr>
              <a:buSzPts val="2400"/>
              <a:buFont typeface="Arial"/>
              <a:buChar char="•"/>
            </a:pPr>
            <a:r>
              <a:rPr lang="en-US" sz="2400">
                <a:solidFill>
                  <a:srgbClr val="7030A0"/>
                </a:solidFill>
                <a:latin typeface="Arial Black"/>
                <a:ea typeface="Arial Black"/>
                <a:cs typeface="Arial Black"/>
                <a:sym typeface="Arial Black"/>
              </a:rPr>
              <a:t>Biological Evidence</a:t>
            </a:r>
            <a:r>
              <a:rPr lang="en-US" sz="2400">
                <a:solidFill>
                  <a:schemeClr val="dk1"/>
                </a:solidFill>
                <a:latin typeface="Times New Roman"/>
                <a:ea typeface="Times New Roman"/>
                <a:cs typeface="Times New Roman"/>
                <a:sym typeface="Times New Roman"/>
              </a:rPr>
              <a:t> – body fluids, hair, plant parts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206" name="Google Shape;206;p30" descr="A close up of pink flowers&#10;&#10;Description generated with high confidence"/>
          <p:cNvPicPr preferRelativeResize="0"/>
          <p:nvPr/>
        </p:nvPicPr>
        <p:blipFill rotWithShape="1">
          <a:blip r:embed="rId3">
            <a:alphaModFix/>
          </a:blip>
          <a:srcRect/>
          <a:stretch/>
        </p:blipFill>
        <p:spPr>
          <a:xfrm>
            <a:off x="6664566" y="3796227"/>
            <a:ext cx="2022230" cy="2994529"/>
          </a:xfrm>
          <a:prstGeom prst="rect">
            <a:avLst/>
          </a:prstGeom>
          <a:noFill/>
          <a:ln>
            <a:noFill/>
          </a:ln>
        </p:spPr>
      </p:pic>
      <p:pic>
        <p:nvPicPr>
          <p:cNvPr id="207" name="Google Shape;207;p30" descr="A picture containing mosquito net, outdoor&#10;&#10;Description generated with high confidence"/>
          <p:cNvPicPr preferRelativeResize="0"/>
          <p:nvPr/>
        </p:nvPicPr>
        <p:blipFill rotWithShape="1">
          <a:blip r:embed="rId4">
            <a:alphaModFix/>
          </a:blip>
          <a:srcRect/>
          <a:stretch/>
        </p:blipFill>
        <p:spPr>
          <a:xfrm>
            <a:off x="166994" y="3840525"/>
            <a:ext cx="2057401" cy="2905942"/>
          </a:xfrm>
          <a:prstGeom prst="rect">
            <a:avLst/>
          </a:prstGeom>
          <a:noFill/>
          <a:ln>
            <a:noFill/>
          </a:ln>
        </p:spPr>
      </p:pic>
      <p:pic>
        <p:nvPicPr>
          <p:cNvPr id="208" name="Google Shape;208;p30" descr="A close up of a rope&#10;&#10;Description generated with high confidence"/>
          <p:cNvPicPr preferRelativeResize="0"/>
          <p:nvPr/>
        </p:nvPicPr>
        <p:blipFill rotWithShape="1">
          <a:blip r:embed="rId5">
            <a:alphaModFix/>
          </a:blip>
          <a:srcRect/>
          <a:stretch/>
        </p:blipFill>
        <p:spPr>
          <a:xfrm>
            <a:off x="2598844" y="3794472"/>
            <a:ext cx="3581401" cy="2998046"/>
          </a:xfrm>
          <a:prstGeom prst="rect">
            <a:avLst/>
          </a:prstGeom>
          <a:noFill/>
          <a:ln>
            <a:noFill/>
          </a:ln>
        </p:spPr>
      </p:pic>
      <p:sp>
        <p:nvSpPr>
          <p:cNvPr id="209" name="Google Shape;209;p30"/>
          <p:cNvSpPr txBox="1"/>
          <p:nvPr/>
        </p:nvSpPr>
        <p:spPr>
          <a:xfrm>
            <a:off x="300000" y="7158000"/>
            <a:ext cx="91440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sp>
        <p:nvSpPr>
          <p:cNvPr id="210" name="Google Shape;21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211" name="Google Shape;21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a:t>
            </a:fld>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1" descr="A person standing in front of a building&#10;&#10;Description generated with high confidence"/>
          <p:cNvPicPr preferRelativeResize="0"/>
          <p:nvPr/>
        </p:nvPicPr>
        <p:blipFill rotWithShape="1">
          <a:blip r:embed="rId3">
            <a:alphaModFix/>
          </a:blip>
          <a:srcRect l="17100" r="36751" b="-2"/>
          <a:stretch/>
        </p:blipFill>
        <p:spPr>
          <a:xfrm>
            <a:off x="4606291" y="152400"/>
            <a:ext cx="4296410" cy="4402668"/>
          </a:xfrm>
          <a:prstGeom prst="rect">
            <a:avLst/>
          </a:prstGeom>
          <a:noFill/>
          <a:ln>
            <a:noFill/>
          </a:ln>
        </p:spPr>
      </p:pic>
      <p:pic>
        <p:nvPicPr>
          <p:cNvPr id="406" name="Google Shape;406;p51" descr="A picture containing person, man, indoor, table&#10;&#10;Description generated with very high confidence"/>
          <p:cNvPicPr preferRelativeResize="0"/>
          <p:nvPr/>
        </p:nvPicPr>
        <p:blipFill rotWithShape="1">
          <a:blip r:embed="rId4">
            <a:alphaModFix/>
          </a:blip>
          <a:srcRect b="1823"/>
          <a:stretch/>
        </p:blipFill>
        <p:spPr>
          <a:xfrm>
            <a:off x="224371" y="152400"/>
            <a:ext cx="4296411" cy="3079194"/>
          </a:xfrm>
          <a:prstGeom prst="rect">
            <a:avLst/>
          </a:prstGeom>
          <a:noFill/>
          <a:ln>
            <a:noFill/>
          </a:ln>
        </p:spPr>
      </p:pic>
      <p:pic>
        <p:nvPicPr>
          <p:cNvPr id="407" name="Google Shape;407;p51" descr="A picture containing indoor, floor, wall, table&#10;&#10;Description generated with very high confidence"/>
          <p:cNvPicPr preferRelativeResize="0"/>
          <p:nvPr/>
        </p:nvPicPr>
        <p:blipFill rotWithShape="1">
          <a:blip r:embed="rId5">
            <a:alphaModFix/>
          </a:blip>
          <a:srcRect t="21655" r="-3" b="31002"/>
          <a:stretch/>
        </p:blipFill>
        <p:spPr>
          <a:xfrm>
            <a:off x="224371" y="3370765"/>
            <a:ext cx="4296411" cy="3047107"/>
          </a:xfrm>
          <a:prstGeom prst="rect">
            <a:avLst/>
          </a:prstGeom>
          <a:noFill/>
          <a:ln>
            <a:noFill/>
          </a:ln>
        </p:spPr>
      </p:pic>
      <p:sp>
        <p:nvSpPr>
          <p:cNvPr id="408" name="Google Shape;408;p51"/>
          <p:cNvSpPr txBox="1">
            <a:spLocks noGrp="1"/>
          </p:cNvSpPr>
          <p:nvPr>
            <p:ph type="ftr" idx="11"/>
          </p:nvPr>
        </p:nvSpPr>
        <p:spPr>
          <a:xfrm>
            <a:off x="241299" y="6557043"/>
            <a:ext cx="3086100"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Forensic Science - 2019</a:t>
            </a:r>
            <a:endParaRPr>
              <a:solidFill>
                <a:schemeClr val="dk1"/>
              </a:solidFill>
            </a:endParaRPr>
          </a:p>
        </p:txBody>
      </p:sp>
      <p:sp>
        <p:nvSpPr>
          <p:cNvPr id="409" name="Google Shape;409;p51"/>
          <p:cNvSpPr txBox="1">
            <a:spLocks noGrp="1"/>
          </p:cNvSpPr>
          <p:nvPr>
            <p:ph type="sldNum" idx="12"/>
          </p:nvPr>
        </p:nvSpPr>
        <p:spPr>
          <a:xfrm>
            <a:off x="8188325" y="6557043"/>
            <a:ext cx="714374"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10</a:t>
            </a:fld>
            <a:endParaRPr>
              <a:solidFill>
                <a:schemeClr val="dk1"/>
              </a:solidFill>
            </a:endParaRPr>
          </a:p>
        </p:txBody>
      </p:sp>
      <p:sp>
        <p:nvSpPr>
          <p:cNvPr id="410" name="Google Shape;410;p51"/>
          <p:cNvSpPr/>
          <p:nvPr/>
        </p:nvSpPr>
        <p:spPr>
          <a:xfrm>
            <a:off x="4572000" y="4478880"/>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Overlock"/>
                <a:ea typeface="Overlock"/>
                <a:cs typeface="Overlock"/>
                <a:sym typeface="Overlock"/>
              </a:rPr>
              <a:t>12. Secondary Crime Scene </a:t>
            </a:r>
            <a:r>
              <a:rPr lang="en-US" sz="2400" b="1">
                <a:solidFill>
                  <a:schemeClr val="dk1"/>
                </a:solidFill>
                <a:latin typeface="Calibri"/>
                <a:ea typeface="Calibri"/>
                <a:cs typeface="Calibri"/>
                <a:sym typeface="Calibri"/>
              </a:rPr>
              <a:t>- </a:t>
            </a:r>
            <a:r>
              <a:rPr lang="en-US" sz="2400">
                <a:solidFill>
                  <a:schemeClr val="dk1"/>
                </a:solidFill>
                <a:latin typeface="Times New Roman"/>
                <a:ea typeface="Times New Roman"/>
                <a:cs typeface="Times New Roman"/>
                <a:sym typeface="Times New Roman"/>
              </a:rPr>
              <a:t>a location other than the primary crime scene, but that is in some way related to the crime, where evidence is found.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4" descr="A picture containing road, ground, outdoor, skating&#10;&#10;Description generated with high confidence"/>
          <p:cNvPicPr preferRelativeResize="0"/>
          <p:nvPr/>
        </p:nvPicPr>
        <p:blipFill rotWithShape="1">
          <a:blip r:embed="rId3">
            <a:alphaModFix/>
          </a:blip>
          <a:srcRect l="8319" r="6434" b="4"/>
          <a:stretch/>
        </p:blipFill>
        <p:spPr>
          <a:xfrm>
            <a:off x="3871539" y="3272589"/>
            <a:ext cx="4579036" cy="3083762"/>
          </a:xfrm>
          <a:prstGeom prst="rect">
            <a:avLst/>
          </a:prstGeom>
          <a:noFill/>
          <a:ln>
            <a:noFill/>
          </a:ln>
        </p:spPr>
      </p:pic>
      <p:pic>
        <p:nvPicPr>
          <p:cNvPr id="436" name="Google Shape;436;p54" descr="A yellow and green grass&#10;&#10;Description generated with very high confidence"/>
          <p:cNvPicPr preferRelativeResize="0"/>
          <p:nvPr/>
        </p:nvPicPr>
        <p:blipFill rotWithShape="1">
          <a:blip r:embed="rId4">
            <a:alphaModFix/>
          </a:blip>
          <a:srcRect r="2" b="4875"/>
          <a:stretch/>
        </p:blipFill>
        <p:spPr>
          <a:xfrm>
            <a:off x="20" y="9"/>
            <a:ext cx="5459914"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a:noFill/>
          </a:ln>
        </p:spPr>
      </p:pic>
      <p:sp>
        <p:nvSpPr>
          <p:cNvPr id="437" name="Google Shape;437;p54"/>
          <p:cNvSpPr/>
          <p:nvPr/>
        </p:nvSpPr>
        <p:spPr>
          <a:xfrm>
            <a:off x="5593726" y="0"/>
            <a:ext cx="2856849" cy="311698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54"/>
          <p:cNvSpPr/>
          <p:nvPr/>
        </p:nvSpPr>
        <p:spPr>
          <a:xfrm>
            <a:off x="0" y="4069422"/>
            <a:ext cx="3750889" cy="278857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54"/>
          <p:cNvSpPr/>
          <p:nvPr/>
        </p:nvSpPr>
        <p:spPr>
          <a:xfrm>
            <a:off x="8567928" y="0"/>
            <a:ext cx="57607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54"/>
          <p:cNvSpPr/>
          <p:nvPr/>
        </p:nvSpPr>
        <p:spPr>
          <a:xfrm>
            <a:off x="-44658" y="3895344"/>
            <a:ext cx="3836700" cy="310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Overlock"/>
                <a:ea typeface="Overlock"/>
                <a:cs typeface="Overlock"/>
                <a:sym typeface="Overlock"/>
              </a:rPr>
              <a:t>13. Crime-Scene Reconstruction</a:t>
            </a:r>
            <a:r>
              <a:rPr lang="en-US" sz="2800">
                <a:solidFill>
                  <a:schemeClr val="dk1"/>
                </a:solidFill>
                <a:latin typeface="Overlock"/>
                <a:ea typeface="Overlock"/>
                <a:cs typeface="Overlock"/>
                <a:sym typeface="Overlock"/>
              </a:rPr>
              <a:t> </a:t>
            </a:r>
            <a:r>
              <a:rPr lang="en-US" sz="2800" b="1">
                <a:solidFill>
                  <a:schemeClr val="dk1"/>
                </a:solidFill>
                <a:latin typeface="Calibri"/>
                <a:ea typeface="Calibri"/>
                <a:cs typeface="Calibri"/>
                <a:sym typeface="Calibri"/>
              </a:rPr>
              <a:t>- </a:t>
            </a:r>
            <a:r>
              <a:rPr lang="en-US" sz="2800">
                <a:solidFill>
                  <a:schemeClr val="dk1"/>
                </a:solidFill>
                <a:latin typeface="Times New Roman"/>
                <a:ea typeface="Times New Roman"/>
                <a:cs typeface="Times New Roman"/>
                <a:sym typeface="Times New Roman"/>
              </a:rPr>
              <a:t>a hypothesis of the sequence of events from before the crime was committed through its commission.</a:t>
            </a:r>
            <a:endParaRPr/>
          </a:p>
        </p:txBody>
      </p:sp>
      <p:pic>
        <p:nvPicPr>
          <p:cNvPr id="441" name="Google Shape;441;p54" descr="A close up of a logo&#10;&#10;Description generated with very high confidence"/>
          <p:cNvPicPr preferRelativeResize="0"/>
          <p:nvPr/>
        </p:nvPicPr>
        <p:blipFill rotWithShape="1">
          <a:blip r:embed="rId5">
            <a:alphaModFix/>
          </a:blip>
          <a:srcRect/>
          <a:stretch/>
        </p:blipFill>
        <p:spPr>
          <a:xfrm>
            <a:off x="6019800" y="750474"/>
            <a:ext cx="1752600" cy="1230726"/>
          </a:xfrm>
          <a:prstGeom prst="rect">
            <a:avLst/>
          </a:prstGeom>
          <a:noFill/>
          <a:ln>
            <a:noFill/>
          </a:ln>
        </p:spPr>
      </p:pic>
      <p:sp>
        <p:nvSpPr>
          <p:cNvPr id="442" name="Google Shape;44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443" name="Google Shape;443;p54"/>
          <p:cNvSpPr txBox="1">
            <a:spLocks noGrp="1"/>
          </p:cNvSpPr>
          <p:nvPr>
            <p:ph type="sldNum" idx="12"/>
          </p:nvPr>
        </p:nvSpPr>
        <p:spPr>
          <a:xfrm>
            <a:off x="6553200" y="6356350"/>
            <a:ext cx="18973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11</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603250" y="116769"/>
            <a:ext cx="7886700" cy="777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13. Crime Scene Reconstruction</a:t>
            </a:r>
            <a:endParaRPr/>
          </a:p>
        </p:txBody>
      </p:sp>
      <p:sp>
        <p:nvSpPr>
          <p:cNvPr id="449" name="Google Shape;449;p55"/>
          <p:cNvSpPr txBox="1">
            <a:spLocks noGrp="1"/>
          </p:cNvSpPr>
          <p:nvPr>
            <p:ph type="body" idx="1"/>
          </p:nvPr>
        </p:nvSpPr>
        <p:spPr>
          <a:xfrm>
            <a:off x="64600" y="894650"/>
            <a:ext cx="4168500" cy="55824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300">
                <a:latin typeface="Times New Roman"/>
                <a:ea typeface="Times New Roman"/>
                <a:cs typeface="Times New Roman"/>
                <a:sym typeface="Times New Roman"/>
              </a:rPr>
              <a:t>Crime scene reconstruction is the process of determining or eliminating the events and actions that occurred at the crime scene through analysis of the crime scene pattern, the location and position of the physical evidence, and the laboratory examination of the physical evidence. </a:t>
            </a:r>
            <a:r>
              <a:rPr lang="en-US" sz="2300">
                <a:highlight>
                  <a:srgbClr val="FFFF00"/>
                </a:highlight>
                <a:latin typeface="Times New Roman"/>
                <a:ea typeface="Times New Roman"/>
                <a:cs typeface="Times New Roman"/>
                <a:sym typeface="Times New Roman"/>
              </a:rPr>
              <a:t>Reconstruction not only involves</a:t>
            </a:r>
            <a:r>
              <a:rPr lang="en-US" sz="2300">
                <a:latin typeface="Times New Roman"/>
                <a:ea typeface="Times New Roman"/>
                <a:cs typeface="Times New Roman"/>
                <a:sym typeface="Times New Roman"/>
              </a:rPr>
              <a:t> </a:t>
            </a:r>
            <a:r>
              <a:rPr lang="en-US" sz="2300" u="sng">
                <a:highlight>
                  <a:srgbClr val="FFFF00"/>
                </a:highlight>
                <a:latin typeface="Times New Roman"/>
                <a:ea typeface="Times New Roman"/>
                <a:cs typeface="Times New Roman"/>
                <a:sym typeface="Times New Roman"/>
              </a:rPr>
              <a:t>scientific scene analysis, interpretation of the scene pattern evidence </a:t>
            </a:r>
            <a:r>
              <a:rPr lang="en-US" sz="2300">
                <a:highlight>
                  <a:srgbClr val="FFFF00"/>
                </a:highlight>
                <a:latin typeface="Times New Roman"/>
                <a:ea typeface="Times New Roman"/>
                <a:cs typeface="Times New Roman"/>
                <a:sym typeface="Times New Roman"/>
              </a:rPr>
              <a:t>and </a:t>
            </a:r>
            <a:r>
              <a:rPr lang="en-US" sz="2300" u="sng">
                <a:highlight>
                  <a:srgbClr val="FFFF00"/>
                </a:highlight>
                <a:latin typeface="Times New Roman"/>
                <a:ea typeface="Times New Roman"/>
                <a:cs typeface="Times New Roman"/>
                <a:sym typeface="Times New Roman"/>
              </a:rPr>
              <a:t>laboratory examination of physical evidence, </a:t>
            </a:r>
            <a:r>
              <a:rPr lang="en-US" sz="2300" u="sng">
                <a:latin typeface="Times New Roman"/>
                <a:ea typeface="Times New Roman"/>
                <a:cs typeface="Times New Roman"/>
                <a:sym typeface="Times New Roman"/>
              </a:rPr>
              <a:t>but also </a:t>
            </a:r>
            <a:r>
              <a:rPr lang="en-US" sz="2300" u="sng">
                <a:highlight>
                  <a:srgbClr val="B6D7A8"/>
                </a:highlight>
                <a:latin typeface="Times New Roman"/>
                <a:ea typeface="Times New Roman"/>
                <a:cs typeface="Times New Roman"/>
                <a:sym typeface="Times New Roman"/>
              </a:rPr>
              <a:t>involves systematic study of related information and the logical formulation of a theory</a:t>
            </a:r>
            <a:r>
              <a:rPr lang="en-US" sz="2000" u="sng">
                <a:highlight>
                  <a:srgbClr val="B6D7A8"/>
                </a:highlight>
                <a:latin typeface="Times New Roman"/>
                <a:ea typeface="Times New Roman"/>
                <a:cs typeface="Times New Roman"/>
                <a:sym typeface="Times New Roman"/>
              </a:rPr>
              <a:t>.</a:t>
            </a:r>
            <a:r>
              <a:rPr lang="en-US" sz="2000">
                <a:highlight>
                  <a:srgbClr val="B6D7A8"/>
                </a:highlight>
                <a:latin typeface="Times New Roman"/>
                <a:ea typeface="Times New Roman"/>
                <a:cs typeface="Times New Roman"/>
                <a:sym typeface="Times New Roman"/>
              </a:rPr>
              <a:t> </a:t>
            </a:r>
            <a:endParaRPr>
              <a:highlight>
                <a:srgbClr val="B6D7A8"/>
              </a:highlight>
            </a:endParaRPr>
          </a:p>
        </p:txBody>
      </p:sp>
      <p:pic>
        <p:nvPicPr>
          <p:cNvPr id="450" name="Google Shape;450;p55" descr="A car parked on the side of a building&#10;&#10;Description generated with very high confidence"/>
          <p:cNvPicPr preferRelativeResize="0"/>
          <p:nvPr/>
        </p:nvPicPr>
        <p:blipFill rotWithShape="1">
          <a:blip r:embed="rId3">
            <a:alphaModFix/>
          </a:blip>
          <a:srcRect l="18241" r="18027" b="2"/>
          <a:stretch/>
        </p:blipFill>
        <p:spPr>
          <a:xfrm>
            <a:off x="4233071" y="990601"/>
            <a:ext cx="4674870" cy="5257799"/>
          </a:xfrm>
          <a:prstGeom prst="rect">
            <a:avLst/>
          </a:prstGeom>
          <a:noFill/>
          <a:ln>
            <a:noFill/>
          </a:ln>
        </p:spPr>
      </p:pic>
      <p:sp>
        <p:nvSpPr>
          <p:cNvPr id="451" name="Google Shape;451;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452" name="Google Shape;452;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57" descr="A picture containing text&#10;&#10;Description generated with very high confidence"/>
          <p:cNvPicPr preferRelativeResize="0"/>
          <p:nvPr/>
        </p:nvPicPr>
        <p:blipFill rotWithShape="1">
          <a:blip r:embed="rId3">
            <a:alphaModFix/>
          </a:blip>
          <a:srcRect l="1798" r="11197" b="-2"/>
          <a:stretch/>
        </p:blipFill>
        <p:spPr>
          <a:xfrm>
            <a:off x="4064448" y="3265080"/>
            <a:ext cx="4596951" cy="3592925"/>
          </a:xfrm>
          <a:prstGeom prst="rect">
            <a:avLst/>
          </a:prstGeom>
          <a:noFill/>
          <a:ln>
            <a:noFill/>
          </a:ln>
        </p:spPr>
      </p:pic>
      <p:pic>
        <p:nvPicPr>
          <p:cNvPr id="466" name="Google Shape;466;p57" descr="A picture containing person, outdoor&#10;&#10;Description generated with high confidence"/>
          <p:cNvPicPr preferRelativeResize="0"/>
          <p:nvPr/>
        </p:nvPicPr>
        <p:blipFill rotWithShape="1">
          <a:blip r:embed="rId4">
            <a:alphaModFix/>
          </a:blip>
          <a:srcRect l="1587" r="4228"/>
          <a:stretch/>
        </p:blipFill>
        <p:spPr>
          <a:xfrm>
            <a:off x="482600" y="-5"/>
            <a:ext cx="4562033" cy="3920044"/>
          </a:xfrm>
          <a:custGeom>
            <a:avLst/>
            <a:gdLst/>
            <a:ahLst/>
            <a:cxnLst/>
            <a:rect l="l" t="t" r="r" b="b"/>
            <a:pathLst>
              <a:path w="6082711" h="3920044" extrusionOk="0">
                <a:moveTo>
                  <a:pt x="0" y="0"/>
                </a:moveTo>
                <a:lnTo>
                  <a:pt x="6082711" y="0"/>
                </a:lnTo>
                <a:lnTo>
                  <a:pt x="6082711" y="3103225"/>
                </a:lnTo>
                <a:lnTo>
                  <a:pt x="4614930" y="3103225"/>
                </a:lnTo>
                <a:lnTo>
                  <a:pt x="4614930" y="3920044"/>
                </a:lnTo>
                <a:lnTo>
                  <a:pt x="0" y="3920044"/>
                </a:lnTo>
                <a:close/>
              </a:path>
            </a:pathLst>
          </a:custGeom>
          <a:noFill/>
          <a:ln>
            <a:noFill/>
          </a:ln>
        </p:spPr>
      </p:pic>
      <p:sp>
        <p:nvSpPr>
          <p:cNvPr id="467" name="Google Shape;467;p57"/>
          <p:cNvSpPr/>
          <p:nvPr/>
        </p:nvSpPr>
        <p:spPr>
          <a:xfrm>
            <a:off x="5165283" y="643467"/>
            <a:ext cx="3496116" cy="2460741"/>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57"/>
          <p:cNvSpPr/>
          <p:nvPr/>
        </p:nvSpPr>
        <p:spPr>
          <a:xfrm>
            <a:off x="482601" y="4080063"/>
            <a:ext cx="3461197" cy="2156145"/>
          </a:xfrm>
          <a:prstGeom prst="rect">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latin typeface="Times New Roman"/>
                <a:ea typeface="Times New Roman"/>
                <a:cs typeface="Times New Roman"/>
                <a:sym typeface="Times New Roman"/>
              </a:rPr>
              <a:t>Direct evidence</a:t>
            </a:r>
            <a:r>
              <a:rPr lang="en-US" sz="2400">
                <a:latin typeface="Times New Roman"/>
                <a:ea typeface="Times New Roman"/>
                <a:cs typeface="Times New Roman"/>
                <a:sym typeface="Times New Roman"/>
              </a:rPr>
              <a:t> establishes a fact. Examples of direct evidence are eyewitness statements and confessions. </a:t>
            </a:r>
            <a:endParaRPr sz="2400">
              <a:solidFill>
                <a:schemeClr val="lt1"/>
              </a:solidFill>
              <a:latin typeface="Times New Roman"/>
              <a:ea typeface="Times New Roman"/>
              <a:cs typeface="Times New Roman"/>
              <a:sym typeface="Times New Roman"/>
            </a:endParaRPr>
          </a:p>
        </p:txBody>
      </p:sp>
      <p:sp>
        <p:nvSpPr>
          <p:cNvPr id="469" name="Google Shape;469;p57"/>
          <p:cNvSpPr/>
          <p:nvPr/>
        </p:nvSpPr>
        <p:spPr>
          <a:xfrm>
            <a:off x="5165283" y="228600"/>
            <a:ext cx="3823875"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Overlock"/>
                <a:ea typeface="Overlock"/>
                <a:cs typeface="Overlock"/>
                <a:sym typeface="Overlock"/>
              </a:rPr>
              <a:t>    14. </a:t>
            </a:r>
            <a:r>
              <a:rPr lang="en-US" sz="2800">
                <a:solidFill>
                  <a:schemeClr val="dk1"/>
                </a:solidFill>
                <a:latin typeface="Impact"/>
                <a:ea typeface="Impact"/>
                <a:cs typeface="Impact"/>
                <a:sym typeface="Impact"/>
              </a:rPr>
              <a:t>Direct Evidence</a:t>
            </a:r>
            <a:r>
              <a:rPr lang="en-US" sz="2800">
                <a:solidFill>
                  <a:schemeClr val="dk1"/>
                </a:solidFill>
                <a:latin typeface="Overlock"/>
                <a:ea typeface="Overlock"/>
                <a:cs typeface="Overlock"/>
                <a:sym typeface="Overlock"/>
              </a:rPr>
              <a:t> </a:t>
            </a:r>
            <a:r>
              <a:rPr lang="en-US" sz="28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 </a:t>
            </a:r>
            <a:r>
              <a:rPr lang="en-US" sz="2800">
                <a:solidFill>
                  <a:schemeClr val="dk1"/>
                </a:solidFill>
                <a:latin typeface="Times New Roman"/>
                <a:ea typeface="Times New Roman"/>
                <a:cs typeface="Times New Roman"/>
                <a:sym typeface="Times New Roman"/>
              </a:rPr>
              <a:t>evidence that (if true) proves an alleged fact, such as an eyewitness account of a crime.</a:t>
            </a:r>
            <a:endParaRPr/>
          </a:p>
        </p:txBody>
      </p:sp>
      <p:sp>
        <p:nvSpPr>
          <p:cNvPr id="470" name="Google Shape;470;p57"/>
          <p:cNvSpPr txBox="1">
            <a:spLocks noGrp="1"/>
          </p:cNvSpPr>
          <p:nvPr>
            <p:ph type="ftr" idx="11"/>
          </p:nvPr>
        </p:nvSpPr>
        <p:spPr>
          <a:xfrm>
            <a:off x="685800" y="6325968"/>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471" name="Google Shape;471;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13</a:t>
            </a:fld>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8" descr="A close up of a device&#10;&#10;Description generated with high confidence"/>
          <p:cNvPicPr preferRelativeResize="0"/>
          <p:nvPr/>
        </p:nvPicPr>
        <p:blipFill rotWithShape="1">
          <a:blip r:embed="rId3">
            <a:alphaModFix/>
          </a:blip>
          <a:srcRect/>
          <a:stretch/>
        </p:blipFill>
        <p:spPr>
          <a:xfrm>
            <a:off x="4766960" y="174467"/>
            <a:ext cx="3834446" cy="2875834"/>
          </a:xfrm>
          <a:prstGeom prst="rect">
            <a:avLst/>
          </a:prstGeom>
          <a:noFill/>
          <a:ln>
            <a:noFill/>
          </a:ln>
        </p:spPr>
      </p:pic>
      <p:pic>
        <p:nvPicPr>
          <p:cNvPr id="477" name="Google Shape;477;p58" descr="A picture containing window, water, building, indoor&#10;&#10;Description generated with very high confidence"/>
          <p:cNvPicPr preferRelativeResize="0"/>
          <p:nvPr/>
        </p:nvPicPr>
        <p:blipFill rotWithShape="1">
          <a:blip r:embed="rId4">
            <a:alphaModFix/>
          </a:blip>
          <a:srcRect/>
          <a:stretch/>
        </p:blipFill>
        <p:spPr>
          <a:xfrm>
            <a:off x="342900" y="3688602"/>
            <a:ext cx="4070073" cy="2645547"/>
          </a:xfrm>
          <a:prstGeom prst="rect">
            <a:avLst/>
          </a:prstGeom>
          <a:noFill/>
          <a:ln>
            <a:noFill/>
          </a:ln>
        </p:spPr>
      </p:pic>
      <p:pic>
        <p:nvPicPr>
          <p:cNvPr id="478" name="Google Shape;478;p58"/>
          <p:cNvPicPr preferRelativeResize="0"/>
          <p:nvPr/>
        </p:nvPicPr>
        <p:blipFill rotWithShape="1">
          <a:blip r:embed="rId5">
            <a:alphaModFix/>
          </a:blip>
          <a:srcRect/>
          <a:stretch/>
        </p:blipFill>
        <p:spPr>
          <a:xfrm>
            <a:off x="321035" y="174467"/>
            <a:ext cx="4070073" cy="2875834"/>
          </a:xfrm>
          <a:prstGeom prst="rect">
            <a:avLst/>
          </a:prstGeom>
          <a:noFill/>
          <a:ln>
            <a:noFill/>
          </a:ln>
        </p:spPr>
      </p:pic>
      <p:sp>
        <p:nvSpPr>
          <p:cNvPr id="479" name="Google Shape;479;p58"/>
          <p:cNvSpPr/>
          <p:nvPr/>
        </p:nvSpPr>
        <p:spPr>
          <a:xfrm>
            <a:off x="4537710" y="0"/>
            <a:ext cx="6858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58"/>
          <p:cNvSpPr/>
          <p:nvPr/>
        </p:nvSpPr>
        <p:spPr>
          <a:xfrm>
            <a:off x="0" y="3383280"/>
            <a:ext cx="4594860" cy="9144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58"/>
          <p:cNvSpPr txBox="1">
            <a:spLocks noGrp="1"/>
          </p:cNvSpPr>
          <p:nvPr>
            <p:ph type="ftr" idx="11"/>
          </p:nvPr>
        </p:nvSpPr>
        <p:spPr>
          <a:xfrm>
            <a:off x="342900" y="6356350"/>
            <a:ext cx="407007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Forensic Science - 2019</a:t>
            </a:r>
            <a:endParaRPr>
              <a:solidFill>
                <a:schemeClr val="dk1"/>
              </a:solidFill>
            </a:endParaRPr>
          </a:p>
        </p:txBody>
      </p:sp>
      <p:sp>
        <p:nvSpPr>
          <p:cNvPr id="482" name="Google Shape;482;p58"/>
          <p:cNvSpPr txBox="1">
            <a:spLocks noGrp="1"/>
          </p:cNvSpPr>
          <p:nvPr>
            <p:ph type="sldNum" idx="12"/>
          </p:nvPr>
        </p:nvSpPr>
        <p:spPr>
          <a:xfrm>
            <a:off x="8153400" y="6334150"/>
            <a:ext cx="533400" cy="3873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14</a:t>
            </a:fld>
            <a:endParaRPr>
              <a:solidFill>
                <a:schemeClr val="dk1"/>
              </a:solidFill>
            </a:endParaRPr>
          </a:p>
        </p:txBody>
      </p:sp>
      <p:sp>
        <p:nvSpPr>
          <p:cNvPr id="483" name="Google Shape;483;p58"/>
          <p:cNvSpPr/>
          <p:nvPr/>
        </p:nvSpPr>
        <p:spPr>
          <a:xfrm>
            <a:off x="4697732" y="3028027"/>
            <a:ext cx="4231200" cy="360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Overlock"/>
                <a:ea typeface="Overlock"/>
                <a:cs typeface="Overlock"/>
                <a:sym typeface="Overlock"/>
              </a:rPr>
              <a:t>15. Individual Evidence</a:t>
            </a:r>
            <a:r>
              <a:rPr lang="en-US" sz="2200">
                <a:solidFill>
                  <a:schemeClr val="dk1"/>
                </a:solidFill>
                <a:latin typeface="Overlock"/>
                <a:ea typeface="Overlock"/>
                <a:cs typeface="Overlock"/>
                <a:sym typeface="Overlock"/>
              </a:rPr>
              <a:t> </a:t>
            </a:r>
            <a:r>
              <a:rPr lang="en-US" sz="2200" b="1">
                <a:solidFill>
                  <a:schemeClr val="dk1"/>
                </a:solidFill>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a kind of evidence that identifies a particular person or thing.</a:t>
            </a:r>
            <a:endParaRPr/>
          </a:p>
          <a:p>
            <a:pPr marL="0" marR="0" lvl="0" indent="0" algn="l" rtl="0">
              <a:spcBef>
                <a:spcPts val="0"/>
              </a:spcBef>
              <a:spcAft>
                <a:spcPts val="0"/>
              </a:spcAft>
              <a:buNone/>
            </a:pPr>
            <a:endParaRPr sz="800">
              <a:solidFill>
                <a:schemeClr val="dk1"/>
              </a:solidFill>
              <a:latin typeface="Overlock"/>
              <a:ea typeface="Overlock"/>
              <a:cs typeface="Overlock"/>
              <a:sym typeface="Overlock"/>
            </a:endParaRPr>
          </a:p>
          <a:p>
            <a:pPr marL="0" marR="0" lvl="0" indent="0" algn="l" rtl="0">
              <a:spcBef>
                <a:spcPts val="0"/>
              </a:spcBef>
              <a:spcAft>
                <a:spcPts val="0"/>
              </a:spcAft>
              <a:buNone/>
            </a:pPr>
            <a:r>
              <a:rPr lang="en-US" sz="2200" b="1">
                <a:solidFill>
                  <a:schemeClr val="dk1"/>
                </a:solidFill>
                <a:latin typeface="Overlock"/>
                <a:ea typeface="Overlock"/>
                <a:cs typeface="Overlock"/>
                <a:sym typeface="Overlock"/>
              </a:rPr>
              <a:t>Individual Evidence </a:t>
            </a:r>
            <a:r>
              <a:rPr lang="en-US" sz="2200">
                <a:solidFill>
                  <a:schemeClr val="dk1"/>
                </a:solidFill>
                <a:latin typeface="Times New Roman"/>
                <a:ea typeface="Times New Roman"/>
                <a:cs typeface="Times New Roman"/>
                <a:sym typeface="Times New Roman"/>
              </a:rPr>
              <a:t>narrows an identity to a single person or thing. Individual evidence typically has such a unique combination of characteristics that it could only belong to one person or thing, such as a fingerprint.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7"/>
        <p:cNvGrpSpPr/>
        <p:nvPr/>
      </p:nvGrpSpPr>
      <p:grpSpPr>
        <a:xfrm>
          <a:off x="0" y="0"/>
          <a:ext cx="0" cy="0"/>
          <a:chOff x="0" y="0"/>
          <a:chExt cx="0" cy="0"/>
        </a:xfrm>
      </p:grpSpPr>
      <p:pic>
        <p:nvPicPr>
          <p:cNvPr id="488" name="Google Shape;488;p59" descr="A picture containing indoor, sitting&#10;&#10;Description generated with high confidence"/>
          <p:cNvPicPr preferRelativeResize="0"/>
          <p:nvPr/>
        </p:nvPicPr>
        <p:blipFill rotWithShape="1">
          <a:blip r:embed="rId3">
            <a:alphaModFix/>
          </a:blip>
          <a:srcRect l="19" r="-2" b="-1"/>
          <a:stretch/>
        </p:blipFill>
        <p:spPr>
          <a:xfrm>
            <a:off x="5029935" y="2247531"/>
            <a:ext cx="4114065" cy="4610469"/>
          </a:xfrm>
          <a:custGeom>
            <a:avLst/>
            <a:gdLst/>
            <a:ahLst/>
            <a:cxnLst/>
            <a:rect l="l" t="t" r="r" b="b"/>
            <a:pathLst>
              <a:path w="5485419" h="4610469" extrusionOk="0">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noFill/>
          <a:ln>
            <a:noFill/>
          </a:ln>
        </p:spPr>
      </p:pic>
      <p:pic>
        <p:nvPicPr>
          <p:cNvPr id="489" name="Google Shape;489;p59"/>
          <p:cNvPicPr preferRelativeResize="0"/>
          <p:nvPr/>
        </p:nvPicPr>
        <p:blipFill rotWithShape="1">
          <a:blip r:embed="rId4">
            <a:alphaModFix/>
          </a:blip>
          <a:srcRect l="281" r="12615" b="4"/>
          <a:stretch/>
        </p:blipFill>
        <p:spPr>
          <a:xfrm>
            <a:off x="4664580" y="1"/>
            <a:ext cx="3411650" cy="2614366"/>
          </a:xfrm>
          <a:custGeom>
            <a:avLst/>
            <a:gdLst/>
            <a:ahLst/>
            <a:cxnLst/>
            <a:rect l="l" t="t" r="r" b="b"/>
            <a:pathLst>
              <a:path w="4548867" h="2614366" extrusionOk="0">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ln>
            <a:noFill/>
          </a:ln>
        </p:spPr>
      </p:pic>
      <p:pic>
        <p:nvPicPr>
          <p:cNvPr id="490" name="Google Shape;490;p59"/>
          <p:cNvPicPr preferRelativeResize="0"/>
          <p:nvPr/>
        </p:nvPicPr>
        <p:blipFill rotWithShape="1">
          <a:blip r:embed="rId5">
            <a:alphaModFix/>
          </a:blip>
          <a:srcRect/>
          <a:stretch/>
        </p:blipFill>
        <p:spPr>
          <a:xfrm flipH="1">
            <a:off x="0" y="0"/>
            <a:ext cx="9144000" cy="6858000"/>
          </a:xfrm>
          <a:prstGeom prst="rect">
            <a:avLst/>
          </a:prstGeom>
          <a:noFill/>
          <a:ln>
            <a:noFill/>
          </a:ln>
        </p:spPr>
      </p:pic>
      <p:sp>
        <p:nvSpPr>
          <p:cNvPr id="491" name="Google Shape;491;p59"/>
          <p:cNvSpPr txBox="1">
            <a:spLocks noGrp="1"/>
          </p:cNvSpPr>
          <p:nvPr>
            <p:ph type="title"/>
          </p:nvPr>
        </p:nvSpPr>
        <p:spPr>
          <a:xfrm>
            <a:off x="76200" y="156716"/>
            <a:ext cx="4664580" cy="9205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4400"/>
              <a:buFont typeface="Overlock"/>
              <a:buNone/>
            </a:pPr>
            <a:r>
              <a:rPr lang="en-US">
                <a:solidFill>
                  <a:srgbClr val="000000"/>
                </a:solidFill>
                <a:latin typeface="Overlock"/>
                <a:ea typeface="Overlock"/>
                <a:cs typeface="Overlock"/>
                <a:sym typeface="Overlock"/>
              </a:rPr>
              <a:t>Types of Evidence</a:t>
            </a:r>
            <a:endParaRPr/>
          </a:p>
        </p:txBody>
      </p:sp>
      <p:sp>
        <p:nvSpPr>
          <p:cNvPr id="492" name="Google Shape;492;p59"/>
          <p:cNvSpPr txBox="1">
            <a:spLocks noGrp="1"/>
          </p:cNvSpPr>
          <p:nvPr>
            <p:ph type="body" idx="1"/>
          </p:nvPr>
        </p:nvSpPr>
        <p:spPr>
          <a:xfrm>
            <a:off x="484395" y="1143282"/>
            <a:ext cx="3965100" cy="3639300"/>
          </a:xfrm>
          <a:prstGeom prst="rect">
            <a:avLst/>
          </a:prstGeom>
          <a:noFill/>
          <a:ln>
            <a:noFill/>
          </a:ln>
        </p:spPr>
        <p:txBody>
          <a:bodyPr spcFirstLastPara="1" wrap="square" lIns="91425" tIns="45700" rIns="91425" bIns="45700" anchor="ctr" anchorCtr="0">
            <a:noAutofit/>
          </a:bodyPr>
          <a:lstStyle/>
          <a:p>
            <a:pPr marL="342900" lvl="0" indent="-243078" algn="l" rtl="0">
              <a:lnSpc>
                <a:spcPct val="90000"/>
              </a:lnSpc>
              <a:spcBef>
                <a:spcPts val="0"/>
              </a:spcBef>
              <a:spcAft>
                <a:spcPts val="0"/>
              </a:spcAft>
              <a:buClr>
                <a:schemeClr val="dk1"/>
              </a:buClr>
              <a:buSzPts val="1572"/>
              <a:buNone/>
            </a:pPr>
            <a:endParaRPr sz="1572">
              <a:solidFill>
                <a:srgbClr val="000000"/>
              </a:solidFill>
            </a:endParaRPr>
          </a:p>
          <a:p>
            <a:pPr marL="342900" lvl="0" indent="-243078" algn="l" rtl="0">
              <a:lnSpc>
                <a:spcPct val="90000"/>
              </a:lnSpc>
              <a:spcBef>
                <a:spcPts val="314"/>
              </a:spcBef>
              <a:spcAft>
                <a:spcPts val="0"/>
              </a:spcAft>
              <a:buClr>
                <a:schemeClr val="dk1"/>
              </a:buClr>
              <a:buSzPts val="1572"/>
              <a:buNone/>
            </a:pPr>
            <a:endParaRPr sz="1572">
              <a:solidFill>
                <a:srgbClr val="000000"/>
              </a:solidFill>
            </a:endParaRPr>
          </a:p>
          <a:p>
            <a:pPr marL="342900" lvl="0" indent="-342900" algn="l" rtl="0">
              <a:lnSpc>
                <a:spcPct val="90000"/>
              </a:lnSpc>
              <a:spcBef>
                <a:spcPts val="444"/>
              </a:spcBef>
              <a:spcAft>
                <a:spcPts val="0"/>
              </a:spcAft>
              <a:buClr>
                <a:srgbClr val="000000"/>
              </a:buClr>
              <a:buSzPts val="2220"/>
              <a:buChar char="•"/>
            </a:pPr>
            <a:r>
              <a:rPr lang="en-US" sz="2220" b="1">
                <a:solidFill>
                  <a:srgbClr val="000000"/>
                </a:solidFill>
                <a:latin typeface="Times New Roman"/>
                <a:ea typeface="Times New Roman"/>
                <a:cs typeface="Times New Roman"/>
                <a:sym typeface="Times New Roman"/>
              </a:rPr>
              <a:t>Class Evidence </a:t>
            </a:r>
            <a:r>
              <a:rPr lang="en-US" sz="2220">
                <a:solidFill>
                  <a:srgbClr val="000000"/>
                </a:solidFill>
                <a:latin typeface="Times New Roman"/>
                <a:ea typeface="Times New Roman"/>
                <a:cs typeface="Times New Roman"/>
                <a:sym typeface="Times New Roman"/>
              </a:rPr>
              <a:t>– narrows an identity to a group of persons or things; </a:t>
            </a:r>
            <a:endParaRPr sz="2220">
              <a:solidFill>
                <a:srgbClr val="000000"/>
              </a:solidFill>
              <a:latin typeface="Times New Roman"/>
              <a:ea typeface="Times New Roman"/>
              <a:cs typeface="Times New Roman"/>
              <a:sym typeface="Times New Roman"/>
            </a:endParaRPr>
          </a:p>
          <a:p>
            <a:pPr marL="342900" lvl="0" indent="-342900" algn="l" rtl="0">
              <a:lnSpc>
                <a:spcPct val="90000"/>
              </a:lnSpc>
              <a:spcBef>
                <a:spcPts val="444"/>
              </a:spcBef>
              <a:spcAft>
                <a:spcPts val="0"/>
              </a:spcAft>
              <a:buClr>
                <a:srgbClr val="000000"/>
              </a:buClr>
              <a:buSzPts val="2220"/>
              <a:buChar char="•"/>
            </a:pPr>
            <a:r>
              <a:rPr lang="en-US" sz="2220">
                <a:solidFill>
                  <a:srgbClr val="000000"/>
                </a:solidFill>
                <a:latin typeface="Times New Roman"/>
                <a:ea typeface="Times New Roman"/>
                <a:cs typeface="Times New Roman"/>
                <a:sym typeface="Times New Roman"/>
              </a:rPr>
              <a:t>examples. blood type, shoe size, race, etc. </a:t>
            </a:r>
            <a:endParaRPr/>
          </a:p>
          <a:p>
            <a:pPr marL="342900" lvl="0" indent="-342900" algn="l" rtl="0">
              <a:lnSpc>
                <a:spcPct val="90000"/>
              </a:lnSpc>
              <a:spcBef>
                <a:spcPts val="444"/>
              </a:spcBef>
              <a:spcAft>
                <a:spcPts val="0"/>
              </a:spcAft>
              <a:buClr>
                <a:srgbClr val="000000"/>
              </a:buClr>
              <a:buSzPts val="2220"/>
              <a:buChar char="•"/>
            </a:pPr>
            <a:r>
              <a:rPr lang="en-US" sz="2220" b="1">
                <a:solidFill>
                  <a:srgbClr val="000000"/>
                </a:solidFill>
                <a:latin typeface="Times New Roman"/>
                <a:ea typeface="Times New Roman"/>
                <a:cs typeface="Times New Roman"/>
                <a:sym typeface="Times New Roman"/>
              </a:rPr>
              <a:t>Individual Evidence </a:t>
            </a:r>
            <a:r>
              <a:rPr lang="en-US" sz="2220">
                <a:solidFill>
                  <a:srgbClr val="000000"/>
                </a:solidFill>
                <a:latin typeface="Times New Roman"/>
                <a:ea typeface="Times New Roman"/>
                <a:cs typeface="Times New Roman"/>
                <a:sym typeface="Times New Roman"/>
              </a:rPr>
              <a:t>– narrows an identity to a single person or thing; usually so unique it could only belong to one person. </a:t>
            </a:r>
            <a:endParaRPr sz="2220">
              <a:solidFill>
                <a:srgbClr val="000000"/>
              </a:solidFill>
              <a:latin typeface="Times New Roman"/>
              <a:ea typeface="Times New Roman"/>
              <a:cs typeface="Times New Roman"/>
              <a:sym typeface="Times New Roman"/>
            </a:endParaRPr>
          </a:p>
          <a:p>
            <a:pPr marL="342900" lvl="0" indent="-342900" algn="l" rtl="0">
              <a:lnSpc>
                <a:spcPct val="90000"/>
              </a:lnSpc>
              <a:spcBef>
                <a:spcPts val="444"/>
              </a:spcBef>
              <a:spcAft>
                <a:spcPts val="0"/>
              </a:spcAft>
              <a:buClr>
                <a:srgbClr val="000000"/>
              </a:buClr>
              <a:buSzPts val="2220"/>
              <a:buChar char="•"/>
            </a:pPr>
            <a:r>
              <a:rPr lang="en-US" sz="2220">
                <a:solidFill>
                  <a:srgbClr val="000000"/>
                </a:solidFill>
                <a:latin typeface="Times New Roman"/>
                <a:ea typeface="Times New Roman"/>
                <a:cs typeface="Times New Roman"/>
                <a:sym typeface="Times New Roman"/>
              </a:rPr>
              <a:t>Examples  DNA </a:t>
            </a:r>
            <a:endParaRPr/>
          </a:p>
          <a:p>
            <a:pPr marL="342900" lvl="0" indent="-243078" algn="l" rtl="0">
              <a:lnSpc>
                <a:spcPct val="90000"/>
              </a:lnSpc>
              <a:spcBef>
                <a:spcPts val="314"/>
              </a:spcBef>
              <a:spcAft>
                <a:spcPts val="0"/>
              </a:spcAft>
              <a:buClr>
                <a:schemeClr val="dk1"/>
              </a:buClr>
              <a:buSzPts val="1572"/>
              <a:buNone/>
            </a:pPr>
            <a:endParaRPr sz="1572">
              <a:solidFill>
                <a:srgbClr val="000000"/>
              </a:solidFill>
            </a:endParaRPr>
          </a:p>
        </p:txBody>
      </p:sp>
      <p:sp>
        <p:nvSpPr>
          <p:cNvPr id="493" name="Google Shape;493;p59"/>
          <p:cNvSpPr txBox="1">
            <a:spLocks noGrp="1"/>
          </p:cNvSpPr>
          <p:nvPr>
            <p:ph type="ftr" idx="11"/>
          </p:nvPr>
        </p:nvSpPr>
        <p:spPr>
          <a:xfrm>
            <a:off x="604245" y="6223702"/>
            <a:ext cx="4938563" cy="314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solidFill>
                  <a:srgbClr val="898989"/>
                </a:solidFill>
              </a:rPr>
              <a:t>Forensic Science - 2019</a:t>
            </a:r>
            <a:endParaRPr/>
          </a:p>
        </p:txBody>
      </p:sp>
      <p:sp>
        <p:nvSpPr>
          <p:cNvPr id="494" name="Google Shape;494;p59"/>
          <p:cNvSpPr txBox="1">
            <a:spLocks noGrp="1"/>
          </p:cNvSpPr>
          <p:nvPr>
            <p:ph type="sldNum" idx="12"/>
          </p:nvPr>
        </p:nvSpPr>
        <p:spPr>
          <a:xfrm>
            <a:off x="8119447" y="6223702"/>
            <a:ext cx="428046" cy="3140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rgbClr val="FFFFFF"/>
                </a:solidFill>
              </a:rPr>
              <a:t>15</a:t>
            </a:fld>
            <a:endParaRPr sz="1000">
              <a:solidFill>
                <a:srgbClr val="FFFFFF"/>
              </a:solidFill>
            </a:endParaRPr>
          </a:p>
        </p:txBody>
      </p:sp>
      <p:sp>
        <p:nvSpPr>
          <p:cNvPr id="495" name="Google Shape;495;p59"/>
          <p:cNvSpPr txBox="1"/>
          <p:nvPr/>
        </p:nvSpPr>
        <p:spPr>
          <a:xfrm>
            <a:off x="8449275" y="0"/>
            <a:ext cx="604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dk1"/>
                </a:solidFill>
                <a:latin typeface="Overlock"/>
                <a:ea typeface="Overlock"/>
                <a:cs typeface="Overlock"/>
                <a:sym typeface="Overlock"/>
              </a:rPr>
              <a:t>15.</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3"/>
          <p:cNvSpPr/>
          <p:nvPr/>
        </p:nvSpPr>
        <p:spPr>
          <a:xfrm>
            <a:off x="152400" y="112450"/>
            <a:ext cx="8534400" cy="2092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Overlock"/>
                <a:ea typeface="Overlock"/>
                <a:cs typeface="Overlock"/>
                <a:sym typeface="Overlock"/>
              </a:rPr>
              <a:t>16. Trace Evidence </a:t>
            </a:r>
            <a:r>
              <a:rPr lang="en-US" sz="2400" b="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small but measurable amounts of physical or biological material found at a crime scene.</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1">
                <a:solidFill>
                  <a:schemeClr val="dk1"/>
                </a:solidFill>
                <a:latin typeface="Overlock"/>
                <a:ea typeface="Overlock"/>
                <a:cs typeface="Overlock"/>
                <a:sym typeface="Overlock"/>
              </a:rPr>
              <a:t>Trace evidence</a:t>
            </a:r>
            <a:r>
              <a:rPr lang="en-US" sz="2400">
                <a:solidFill>
                  <a:schemeClr val="dk1"/>
                </a:solidFill>
                <a:latin typeface="Overlock"/>
                <a:ea typeface="Overlock"/>
                <a:cs typeface="Overlock"/>
                <a:sym typeface="Overlock"/>
              </a:rPr>
              <a:t> </a:t>
            </a:r>
            <a:r>
              <a:rPr lang="en-US" sz="2400">
                <a:solidFill>
                  <a:schemeClr val="dk1"/>
                </a:solidFill>
                <a:latin typeface="Times New Roman"/>
                <a:ea typeface="Times New Roman"/>
                <a:cs typeface="Times New Roman"/>
                <a:sym typeface="Times New Roman"/>
              </a:rPr>
              <a:t>is a type of circumstantial evidence, examples of which include hair found on a brush, fingerprints on a glass, blood drops on a shirt, soil tracked into a house from shoes, and others.  </a:t>
            </a:r>
            <a:endParaRPr sz="1800">
              <a:solidFill>
                <a:schemeClr val="dk1"/>
              </a:solidFill>
              <a:latin typeface="Calibri"/>
              <a:ea typeface="Calibri"/>
              <a:cs typeface="Calibri"/>
              <a:sym typeface="Calibri"/>
            </a:endParaRPr>
          </a:p>
        </p:txBody>
      </p:sp>
      <p:pic>
        <p:nvPicPr>
          <p:cNvPr id="523" name="Google Shape;523;p63"/>
          <p:cNvPicPr preferRelativeResize="0"/>
          <p:nvPr/>
        </p:nvPicPr>
        <p:blipFill rotWithShape="1">
          <a:blip r:embed="rId3">
            <a:alphaModFix/>
          </a:blip>
          <a:srcRect/>
          <a:stretch/>
        </p:blipFill>
        <p:spPr>
          <a:xfrm>
            <a:off x="6533271" y="4724858"/>
            <a:ext cx="2133600" cy="1425526"/>
          </a:xfrm>
          <a:prstGeom prst="rect">
            <a:avLst/>
          </a:prstGeom>
          <a:noFill/>
          <a:ln>
            <a:noFill/>
          </a:ln>
        </p:spPr>
      </p:pic>
      <p:pic>
        <p:nvPicPr>
          <p:cNvPr id="524" name="Google Shape;524;p63"/>
          <p:cNvPicPr preferRelativeResize="0"/>
          <p:nvPr/>
        </p:nvPicPr>
        <p:blipFill rotWithShape="1">
          <a:blip r:embed="rId4">
            <a:alphaModFix/>
          </a:blip>
          <a:srcRect/>
          <a:stretch/>
        </p:blipFill>
        <p:spPr>
          <a:xfrm>
            <a:off x="152400" y="2356503"/>
            <a:ext cx="5715000" cy="3793881"/>
          </a:xfrm>
          <a:prstGeom prst="rect">
            <a:avLst/>
          </a:prstGeom>
          <a:noFill/>
          <a:ln>
            <a:noFill/>
          </a:ln>
        </p:spPr>
      </p:pic>
      <p:sp>
        <p:nvSpPr>
          <p:cNvPr id="525" name="Google Shape;52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526" name="Google Shape;52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16</a:t>
            </a:fld>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4"/>
          <p:cNvSpPr/>
          <p:nvPr/>
        </p:nvSpPr>
        <p:spPr>
          <a:xfrm>
            <a:off x="0" y="0"/>
            <a:ext cx="7306952" cy="6858000"/>
          </a:xfrm>
          <a:custGeom>
            <a:avLst/>
            <a:gdLst/>
            <a:ahLst/>
            <a:cxnLst/>
            <a:rect l="l" t="t" r="r" b="b"/>
            <a:pathLst>
              <a:path w="9742603" h="6858000" extrusionOk="0">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64"/>
          <p:cNvSpPr/>
          <p:nvPr/>
        </p:nvSpPr>
        <p:spPr>
          <a:xfrm>
            <a:off x="0" y="0"/>
            <a:ext cx="7035252" cy="6858000"/>
          </a:xfrm>
          <a:custGeom>
            <a:avLst/>
            <a:gdLst/>
            <a:ahLst/>
            <a:cxnLst/>
            <a:rect l="l" t="t" r="r" b="b"/>
            <a:pathLst>
              <a:path w="9380336" h="6858000" extrusionOk="0">
                <a:moveTo>
                  <a:pt x="0" y="0"/>
                </a:moveTo>
                <a:lnTo>
                  <a:pt x="6204182" y="0"/>
                </a:lnTo>
                <a:lnTo>
                  <a:pt x="9380336" y="6858000"/>
                </a:lnTo>
                <a:lnTo>
                  <a:pt x="0" y="6858000"/>
                </a:lnTo>
                <a:close/>
              </a:path>
            </a:pathLst>
          </a:cu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3" name="Google Shape;533;p64"/>
          <p:cNvPicPr preferRelativeResize="0"/>
          <p:nvPr/>
        </p:nvPicPr>
        <p:blipFill rotWithShape="1">
          <a:blip r:embed="rId3">
            <a:alphaModFix/>
          </a:blip>
          <a:srcRect/>
          <a:stretch/>
        </p:blipFill>
        <p:spPr>
          <a:xfrm>
            <a:off x="6857999" y="3616086"/>
            <a:ext cx="1948711" cy="1677786"/>
          </a:xfrm>
          <a:prstGeom prst="rect">
            <a:avLst/>
          </a:prstGeom>
          <a:noFill/>
          <a:ln>
            <a:noFill/>
          </a:ln>
        </p:spPr>
      </p:pic>
      <p:pic>
        <p:nvPicPr>
          <p:cNvPr id="534" name="Google Shape;534;p64"/>
          <p:cNvPicPr preferRelativeResize="0"/>
          <p:nvPr/>
        </p:nvPicPr>
        <p:blipFill rotWithShape="1">
          <a:blip r:embed="rId4">
            <a:alphaModFix/>
          </a:blip>
          <a:srcRect/>
          <a:stretch/>
        </p:blipFill>
        <p:spPr>
          <a:xfrm>
            <a:off x="7637757" y="5562600"/>
            <a:ext cx="870972" cy="1098520"/>
          </a:xfrm>
          <a:prstGeom prst="rect">
            <a:avLst/>
          </a:prstGeom>
          <a:noFill/>
          <a:ln>
            <a:noFill/>
          </a:ln>
        </p:spPr>
      </p:pic>
      <p:pic>
        <p:nvPicPr>
          <p:cNvPr id="535" name="Google Shape;535;p64"/>
          <p:cNvPicPr preferRelativeResize="0"/>
          <p:nvPr/>
        </p:nvPicPr>
        <p:blipFill rotWithShape="1">
          <a:blip r:embed="rId5">
            <a:alphaModFix/>
          </a:blip>
          <a:srcRect/>
          <a:stretch/>
        </p:blipFill>
        <p:spPr>
          <a:xfrm>
            <a:off x="5650392" y="152401"/>
            <a:ext cx="3252309" cy="1123508"/>
          </a:xfrm>
          <a:prstGeom prst="rect">
            <a:avLst/>
          </a:prstGeom>
          <a:noFill/>
          <a:ln>
            <a:noFill/>
          </a:ln>
        </p:spPr>
      </p:pic>
      <p:pic>
        <p:nvPicPr>
          <p:cNvPr id="536" name="Google Shape;536;p64"/>
          <p:cNvPicPr preferRelativeResize="0"/>
          <p:nvPr/>
        </p:nvPicPr>
        <p:blipFill rotWithShape="1">
          <a:blip r:embed="rId6">
            <a:alphaModFix/>
          </a:blip>
          <a:srcRect/>
          <a:stretch/>
        </p:blipFill>
        <p:spPr>
          <a:xfrm>
            <a:off x="6175375" y="1906756"/>
            <a:ext cx="2631336" cy="1315668"/>
          </a:xfrm>
          <a:prstGeom prst="rect">
            <a:avLst/>
          </a:prstGeom>
          <a:noFill/>
          <a:ln>
            <a:noFill/>
          </a:ln>
        </p:spPr>
      </p:pic>
      <p:sp>
        <p:nvSpPr>
          <p:cNvPr id="537" name="Google Shape;537;p64"/>
          <p:cNvSpPr txBox="1">
            <a:spLocks noGrp="1"/>
          </p:cNvSpPr>
          <p:nvPr>
            <p:ph type="body" idx="1"/>
          </p:nvPr>
        </p:nvSpPr>
        <p:spPr>
          <a:xfrm>
            <a:off x="298950" y="486725"/>
            <a:ext cx="4896000" cy="4155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2590"/>
              <a:buNone/>
            </a:pPr>
            <a:r>
              <a:rPr lang="en-US" sz="2590">
                <a:solidFill>
                  <a:schemeClr val="lt1"/>
                </a:solidFill>
                <a:latin typeface="Arial Black"/>
                <a:ea typeface="Arial Black"/>
                <a:cs typeface="Arial Black"/>
                <a:sym typeface="Arial Black"/>
              </a:rPr>
              <a:t>Examples trace evidence:</a:t>
            </a:r>
            <a:r>
              <a:rPr lang="en-US" sz="2590">
                <a:solidFill>
                  <a:schemeClr val="lt1"/>
                </a:solidFill>
              </a:rPr>
              <a:t> </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Pet hair on clothes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Hair on a brush</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Fingerprints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Soil</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Blood drops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Used facial tissues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Paint chips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Broken glass</a:t>
            </a:r>
            <a:endParaRPr/>
          </a:p>
          <a:p>
            <a:pPr marL="342900" lvl="0" indent="-342900" algn="l" rtl="0">
              <a:lnSpc>
                <a:spcPct val="80000"/>
              </a:lnSpc>
              <a:spcBef>
                <a:spcPts val="518"/>
              </a:spcBef>
              <a:spcAft>
                <a:spcPts val="0"/>
              </a:spcAft>
              <a:buClr>
                <a:schemeClr val="lt1"/>
              </a:buClr>
              <a:buSzPts val="2590"/>
              <a:buChar char="•"/>
            </a:pPr>
            <a:r>
              <a:rPr lang="en-US" sz="2590">
                <a:solidFill>
                  <a:schemeClr val="lt1"/>
                </a:solidFill>
                <a:latin typeface="Times New Roman"/>
                <a:ea typeface="Times New Roman"/>
                <a:cs typeface="Times New Roman"/>
                <a:sym typeface="Times New Roman"/>
              </a:rPr>
              <a:t>Clothing fibers</a:t>
            </a:r>
            <a:endParaRPr/>
          </a:p>
          <a:p>
            <a:pPr marL="342900" lvl="0" indent="-243078" algn="l" rtl="0">
              <a:lnSpc>
                <a:spcPct val="80000"/>
              </a:lnSpc>
              <a:spcBef>
                <a:spcPts val="314"/>
              </a:spcBef>
              <a:spcAft>
                <a:spcPts val="0"/>
              </a:spcAft>
              <a:buClr>
                <a:schemeClr val="dk1"/>
              </a:buClr>
              <a:buSzPts val="1572"/>
              <a:buNone/>
            </a:pPr>
            <a:endParaRPr sz="1572">
              <a:solidFill>
                <a:schemeClr val="lt1"/>
              </a:solidFill>
            </a:endParaRPr>
          </a:p>
        </p:txBody>
      </p:sp>
      <p:sp>
        <p:nvSpPr>
          <p:cNvPr id="538" name="Google Shape;538;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539" name="Google Shape;539;p64"/>
          <p:cNvSpPr txBox="1">
            <a:spLocks noGrp="1"/>
          </p:cNvSpPr>
          <p:nvPr>
            <p:ph type="sldNum" idx="12"/>
          </p:nvPr>
        </p:nvSpPr>
        <p:spPr>
          <a:xfrm>
            <a:off x="6765554" y="6321883"/>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p67"/>
          <p:cNvSpPr txBox="1">
            <a:spLocks noGrp="1"/>
          </p:cNvSpPr>
          <p:nvPr>
            <p:ph type="title"/>
          </p:nvPr>
        </p:nvSpPr>
        <p:spPr>
          <a:xfrm>
            <a:off x="0" y="140045"/>
            <a:ext cx="9146822" cy="698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Overlock"/>
              <a:buNone/>
            </a:pPr>
            <a:r>
              <a:rPr lang="en-US" sz="3200" b="1">
                <a:latin typeface="Overlock"/>
                <a:ea typeface="Overlock"/>
                <a:cs typeface="Overlock"/>
                <a:sym typeface="Overlock"/>
              </a:rPr>
              <a:t>20. Legal, ethical &amp; human dignity considerations</a:t>
            </a:r>
            <a:endParaRPr sz="3200">
              <a:latin typeface="Overlock"/>
              <a:ea typeface="Overlock"/>
              <a:cs typeface="Overlock"/>
              <a:sym typeface="Overlock"/>
            </a:endParaRPr>
          </a:p>
        </p:txBody>
      </p:sp>
      <p:sp>
        <p:nvSpPr>
          <p:cNvPr id="563" name="Google Shape;563;p67"/>
          <p:cNvSpPr txBox="1">
            <a:spLocks noGrp="1"/>
          </p:cNvSpPr>
          <p:nvPr>
            <p:ph type="body" idx="1"/>
          </p:nvPr>
        </p:nvSpPr>
        <p:spPr>
          <a:xfrm>
            <a:off x="381001" y="838200"/>
            <a:ext cx="4233546" cy="571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1572"/>
              <a:buNone/>
            </a:pPr>
            <a:r>
              <a:rPr lang="en-US" sz="1572">
                <a:solidFill>
                  <a:srgbClr val="0000FF"/>
                </a:solidFill>
                <a:latin typeface="Overlock"/>
                <a:ea typeface="Overlock"/>
                <a:cs typeface="Overlock"/>
                <a:sym typeface="Overlock"/>
              </a:rPr>
              <a:t>Legal</a:t>
            </a:r>
            <a:endParaRPr/>
          </a:p>
          <a:p>
            <a:pPr marL="0" lvl="0" indent="0" algn="l" rtl="0">
              <a:lnSpc>
                <a:spcPct val="90000"/>
              </a:lnSpc>
              <a:spcBef>
                <a:spcPts val="444"/>
              </a:spcBef>
              <a:spcAft>
                <a:spcPts val="0"/>
              </a:spcAft>
              <a:buClr>
                <a:schemeClr val="dk1"/>
              </a:buClr>
              <a:buSzPts val="2220"/>
              <a:buNone/>
            </a:pPr>
            <a:r>
              <a:rPr lang="en-US" sz="2220">
                <a:latin typeface="Times New Roman"/>
                <a:ea typeface="Times New Roman"/>
                <a:cs typeface="Times New Roman"/>
                <a:sym typeface="Times New Roman"/>
              </a:rPr>
              <a:t>While there are general principles related to crime scene investigations, local laws, rules and regulations govern many activities of the crime scene investigation and forensic process.</a:t>
            </a:r>
            <a:r>
              <a:rPr lang="en-US" sz="2220" u="sng">
                <a:latin typeface="Times New Roman"/>
                <a:ea typeface="Times New Roman"/>
                <a:cs typeface="Times New Roman"/>
                <a:sym typeface="Times New Roman"/>
              </a:rPr>
              <a:t> They relate to issues such as how to obtain authority to enter the scene, to conduct the investigation, to handle evidence (e.g. the type of sealing procedure required) and to submit physical evidence to the forensic laboratory. They ultimately determine the admissibility of the evidence collected at the crime scene.</a:t>
            </a:r>
            <a:endParaRPr u="sng"/>
          </a:p>
        </p:txBody>
      </p:sp>
      <p:pic>
        <p:nvPicPr>
          <p:cNvPr id="564" name="Google Shape;564;p67"/>
          <p:cNvPicPr preferRelativeResize="0"/>
          <p:nvPr/>
        </p:nvPicPr>
        <p:blipFill rotWithShape="1">
          <a:blip r:embed="rId3">
            <a:alphaModFix/>
          </a:blip>
          <a:srcRect l="21946" r="7793" b="-1"/>
          <a:stretch/>
        </p:blipFill>
        <p:spPr>
          <a:xfrm>
            <a:off x="4973425" y="1559350"/>
            <a:ext cx="4068550" cy="4272700"/>
          </a:xfrm>
          <a:prstGeom prst="rect">
            <a:avLst/>
          </a:prstGeom>
          <a:noFill/>
          <a:ln>
            <a:noFill/>
          </a:ln>
        </p:spPr>
      </p:pic>
      <p:sp>
        <p:nvSpPr>
          <p:cNvPr id="565" name="Google Shape;565;p6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566" name="Google Shape;566;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68"/>
          <p:cNvSpPr/>
          <p:nvPr/>
        </p:nvSpPr>
        <p:spPr>
          <a:xfrm>
            <a:off x="245659" y="4572000"/>
            <a:ext cx="5293730" cy="1964266"/>
          </a:xfrm>
          <a:prstGeom prst="rect">
            <a:avLst/>
          </a:prstGeom>
          <a:solidFill>
            <a:srgbClr val="5042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2" name="Google Shape;572;p68"/>
          <p:cNvSpPr txBox="1">
            <a:spLocks noGrp="1"/>
          </p:cNvSpPr>
          <p:nvPr>
            <p:ph type="title"/>
          </p:nvPr>
        </p:nvSpPr>
        <p:spPr>
          <a:xfrm>
            <a:off x="393192" y="4767072"/>
            <a:ext cx="4945641" cy="16252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700"/>
              <a:buFont typeface="Overlock"/>
              <a:buNone/>
            </a:pPr>
            <a:r>
              <a:rPr lang="en-US" sz="3700" b="1">
                <a:solidFill>
                  <a:srgbClr val="FFFFFF"/>
                </a:solidFill>
                <a:latin typeface="Overlock"/>
                <a:ea typeface="Overlock"/>
                <a:cs typeface="Overlock"/>
                <a:sym typeface="Overlock"/>
              </a:rPr>
              <a:t>Legal, ethical &amp; human dignity considerations</a:t>
            </a:r>
            <a:endParaRPr sz="3700">
              <a:solidFill>
                <a:srgbClr val="FFFFFF"/>
              </a:solidFill>
            </a:endParaRPr>
          </a:p>
        </p:txBody>
      </p:sp>
      <p:pic>
        <p:nvPicPr>
          <p:cNvPr id="573" name="Google Shape;573;p68" descr="A close up of a sign&#10;&#10;Description generated with high confidence"/>
          <p:cNvPicPr preferRelativeResize="0"/>
          <p:nvPr/>
        </p:nvPicPr>
        <p:blipFill rotWithShape="1">
          <a:blip r:embed="rId3">
            <a:alphaModFix/>
          </a:blip>
          <a:srcRect l="3240" r="20718" b="-1"/>
          <a:stretch/>
        </p:blipFill>
        <p:spPr>
          <a:xfrm>
            <a:off x="245660" y="321733"/>
            <a:ext cx="5293729" cy="4107392"/>
          </a:xfrm>
          <a:prstGeom prst="rect">
            <a:avLst/>
          </a:prstGeom>
          <a:noFill/>
          <a:ln>
            <a:noFill/>
          </a:ln>
        </p:spPr>
      </p:pic>
      <p:sp>
        <p:nvSpPr>
          <p:cNvPr id="574" name="Google Shape;574;p68"/>
          <p:cNvSpPr txBox="1">
            <a:spLocks noGrp="1"/>
          </p:cNvSpPr>
          <p:nvPr>
            <p:ph type="ftr" idx="11"/>
          </p:nvPr>
        </p:nvSpPr>
        <p:spPr>
          <a:xfrm>
            <a:off x="393192" y="6535157"/>
            <a:ext cx="4945641"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888888"/>
                </a:solidFill>
              </a:rPr>
              <a:t>Forensic Science - 2019</a:t>
            </a:r>
            <a:endParaRPr/>
          </a:p>
        </p:txBody>
      </p:sp>
      <p:sp>
        <p:nvSpPr>
          <p:cNvPr id="575" name="Google Shape;575;p68"/>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6" name="Google Shape;576;p68"/>
          <p:cNvSpPr txBox="1">
            <a:spLocks noGrp="1"/>
          </p:cNvSpPr>
          <p:nvPr>
            <p:ph type="body" idx="1"/>
          </p:nvPr>
        </p:nvSpPr>
        <p:spPr>
          <a:xfrm>
            <a:off x="5686922" y="381000"/>
            <a:ext cx="3171328" cy="61541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2000"/>
              <a:buNone/>
            </a:pPr>
            <a:r>
              <a:rPr lang="en-US" sz="2000">
                <a:solidFill>
                  <a:srgbClr val="FFFFFF"/>
                </a:solidFill>
                <a:latin typeface="Overlock"/>
                <a:ea typeface="Overlock"/>
                <a:cs typeface="Overlock"/>
                <a:sym typeface="Overlock"/>
              </a:rPr>
              <a:t>Ethics and human dignity</a:t>
            </a:r>
            <a:endParaRPr/>
          </a:p>
          <a:p>
            <a:pPr marL="0" lvl="0" indent="0" algn="l" rtl="0">
              <a:spcBef>
                <a:spcPts val="400"/>
              </a:spcBef>
              <a:spcAft>
                <a:spcPts val="0"/>
              </a:spcAft>
              <a:buClr>
                <a:schemeClr val="dk1"/>
              </a:buClr>
              <a:buSzPts val="2000"/>
              <a:buNone/>
            </a:pPr>
            <a:endParaRPr sz="2000">
              <a:solidFill>
                <a:srgbClr val="FFFFFF"/>
              </a:solidFill>
              <a:latin typeface="Overlock"/>
              <a:ea typeface="Overlock"/>
              <a:cs typeface="Overlock"/>
              <a:sym typeface="Overlock"/>
            </a:endParaRPr>
          </a:p>
          <a:p>
            <a:pPr marL="0" lvl="0" indent="0" algn="l" rtl="0">
              <a:spcBef>
                <a:spcPts val="400"/>
              </a:spcBef>
              <a:spcAft>
                <a:spcPts val="0"/>
              </a:spcAft>
              <a:buClr>
                <a:srgbClr val="FFFFFF"/>
              </a:buClr>
              <a:buSzPts val="2000"/>
              <a:buNone/>
            </a:pPr>
            <a:r>
              <a:rPr lang="en-US" sz="2000">
                <a:solidFill>
                  <a:srgbClr val="FFFFFF"/>
                </a:solidFill>
                <a:latin typeface="Times New Roman"/>
                <a:ea typeface="Times New Roman"/>
                <a:cs typeface="Times New Roman"/>
                <a:sym typeface="Times New Roman"/>
              </a:rPr>
              <a:t>20. Regardless of the local laws, rules and regulations, codes of professional conduct outline ethical obligations of personnel working at crime scenes. Such codes typically stress the importance of </a:t>
            </a:r>
            <a:r>
              <a:rPr lang="en-US" sz="2000">
                <a:solidFill>
                  <a:srgbClr val="FF0000"/>
                </a:solidFill>
                <a:latin typeface="Times New Roman"/>
                <a:ea typeface="Times New Roman"/>
                <a:cs typeface="Times New Roman"/>
                <a:sym typeface="Times New Roman"/>
              </a:rPr>
              <a:t>acting with care and </a:t>
            </a:r>
            <a:r>
              <a:rPr lang="en-US" sz="2000" b="1">
                <a:solidFill>
                  <a:schemeClr val="lt1"/>
                </a:solidFill>
                <a:latin typeface="Overlock"/>
                <a:ea typeface="Overlock"/>
                <a:cs typeface="Overlock"/>
                <a:sym typeface="Overlock"/>
              </a:rPr>
              <a:t>professionalism</a:t>
            </a:r>
            <a:r>
              <a:rPr lang="en-US" sz="2000">
                <a:solidFill>
                  <a:srgbClr val="FF0000"/>
                </a:solidFill>
                <a:latin typeface="Times New Roman"/>
                <a:ea typeface="Times New Roman"/>
                <a:cs typeface="Times New Roman"/>
                <a:sym typeface="Times New Roman"/>
              </a:rPr>
              <a:t> (due diligence),</a:t>
            </a:r>
            <a:r>
              <a:rPr lang="en-US" sz="2000">
                <a:solidFill>
                  <a:schemeClr val="lt1"/>
                </a:solidFill>
                <a:latin typeface="Times New Roman"/>
                <a:ea typeface="Times New Roman"/>
                <a:cs typeface="Times New Roman"/>
                <a:sym typeface="Times New Roman"/>
              </a:rPr>
              <a:t> </a:t>
            </a:r>
            <a:r>
              <a:rPr lang="en-US" sz="2000">
                <a:solidFill>
                  <a:schemeClr val="lt1"/>
                </a:solidFill>
                <a:latin typeface="Overlock"/>
                <a:ea typeface="Overlock"/>
                <a:cs typeface="Overlock"/>
                <a:sym typeface="Overlock"/>
              </a:rPr>
              <a:t>objectivity</a:t>
            </a:r>
            <a:r>
              <a:rPr lang="en-US" sz="2000">
                <a:solidFill>
                  <a:srgbClr val="FF0000"/>
                </a:solidFill>
                <a:latin typeface="Times New Roman"/>
                <a:ea typeface="Times New Roman"/>
                <a:cs typeface="Times New Roman"/>
                <a:sym typeface="Times New Roman"/>
              </a:rPr>
              <a:t> (“treat evidence for what it shows not what you think it shows”), </a:t>
            </a:r>
            <a:r>
              <a:rPr lang="en-US" sz="2000">
                <a:solidFill>
                  <a:schemeClr val="lt1"/>
                </a:solidFill>
                <a:latin typeface="Overlock"/>
                <a:ea typeface="Overlock"/>
                <a:cs typeface="Overlock"/>
                <a:sym typeface="Overlock"/>
              </a:rPr>
              <a:t>open-mindedness</a:t>
            </a:r>
            <a:r>
              <a:rPr lang="en-US" sz="2000">
                <a:solidFill>
                  <a:srgbClr val="FF0000"/>
                </a:solidFill>
                <a:latin typeface="Overlock"/>
                <a:ea typeface="Overlock"/>
                <a:cs typeface="Overlock"/>
                <a:sym typeface="Overlock"/>
              </a:rPr>
              <a:t> and </a:t>
            </a:r>
            <a:r>
              <a:rPr lang="en-US" sz="2000">
                <a:solidFill>
                  <a:schemeClr val="lt1"/>
                </a:solidFill>
                <a:latin typeface="Overlock"/>
                <a:ea typeface="Overlock"/>
                <a:cs typeface="Overlock"/>
                <a:sym typeface="Overlock"/>
              </a:rPr>
              <a:t>impartiality </a:t>
            </a:r>
            <a:r>
              <a:rPr lang="en-US" sz="2000">
                <a:solidFill>
                  <a:srgbClr val="FF0000"/>
                </a:solidFill>
                <a:latin typeface="Times New Roman"/>
                <a:ea typeface="Times New Roman"/>
                <a:cs typeface="Times New Roman"/>
                <a:sym typeface="Times New Roman"/>
              </a:rPr>
              <a:t>(“you may not be independent from the police but you are impartial”).</a:t>
            </a:r>
            <a:endParaRPr>
              <a:solidFill>
                <a:srgbClr val="FF0000"/>
              </a:solidFill>
            </a:endParaRPr>
          </a:p>
        </p:txBody>
      </p:sp>
      <p:sp>
        <p:nvSpPr>
          <p:cNvPr id="577" name="Google Shape;577;p68"/>
          <p:cNvSpPr txBox="1">
            <a:spLocks noGrp="1"/>
          </p:cNvSpPr>
          <p:nvPr>
            <p:ph type="sldNum" idx="12"/>
          </p:nvPr>
        </p:nvSpPr>
        <p:spPr>
          <a:xfrm>
            <a:off x="8127999" y="6535157"/>
            <a:ext cx="730251"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rgbClr val="888888"/>
                </a:solidFill>
              </a:rPr>
              <a:t>19</a:t>
            </a:fld>
            <a:endParaRPr sz="1000">
              <a:solidFill>
                <a:srgbClr val="8888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p:nvPr/>
        </p:nvSpPr>
        <p:spPr>
          <a:xfrm>
            <a:off x="0" y="0"/>
            <a:ext cx="2819400" cy="192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Impact"/>
                <a:ea typeface="Impact"/>
                <a:cs typeface="Impact"/>
                <a:sym typeface="Impact"/>
              </a:rPr>
              <a:t>3</a:t>
            </a:r>
            <a:endParaRPr sz="4800" b="1">
              <a:solidFill>
                <a:schemeClr val="lt1"/>
              </a:solidFill>
              <a:latin typeface="Impact"/>
              <a:ea typeface="Impact"/>
              <a:cs typeface="Impact"/>
              <a:sym typeface="Impact"/>
            </a:endParaRPr>
          </a:p>
        </p:txBody>
      </p:sp>
      <p:pic>
        <p:nvPicPr>
          <p:cNvPr id="217" name="Google Shape;217;p31"/>
          <p:cNvPicPr preferRelativeResize="0"/>
          <p:nvPr/>
        </p:nvPicPr>
        <p:blipFill rotWithShape="1">
          <a:blip r:embed="rId3">
            <a:alphaModFix/>
          </a:blip>
          <a:srcRect/>
          <a:stretch/>
        </p:blipFill>
        <p:spPr>
          <a:xfrm>
            <a:off x="2819400" y="0"/>
            <a:ext cx="6324600" cy="6858000"/>
          </a:xfrm>
          <a:prstGeom prst="rect">
            <a:avLst/>
          </a:prstGeom>
          <a:noFill/>
          <a:ln>
            <a:noFill/>
          </a:ln>
        </p:spPr>
      </p:pic>
      <p:sp>
        <p:nvSpPr>
          <p:cNvPr id="218" name="Google Shape;218;p31"/>
          <p:cNvSpPr>
            <a:spLocks noGrp="1"/>
          </p:cNvSpPr>
          <p:nvPr>
            <p:ph type="title"/>
          </p:nvPr>
        </p:nvSpPr>
        <p:spPr>
          <a:xfrm>
            <a:off x="480060" y="2074363"/>
            <a:ext cx="2064265"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Overlock"/>
              <a:buNone/>
            </a:pPr>
            <a:r>
              <a:rPr lang="en-US" sz="2400">
                <a:solidFill>
                  <a:schemeClr val="lt1"/>
                </a:solidFill>
                <a:latin typeface="Overlock"/>
                <a:ea typeface="Overlock"/>
                <a:cs typeface="Overlock"/>
                <a:sym typeface="Overlock"/>
              </a:rPr>
              <a:t>Physical Evidence</a:t>
            </a:r>
            <a:endParaRPr/>
          </a:p>
        </p:txBody>
      </p:sp>
      <p:sp>
        <p:nvSpPr>
          <p:cNvPr id="219" name="Google Shape;219;p31"/>
          <p:cNvSpPr txBox="1">
            <a:spLocks noGrp="1"/>
          </p:cNvSpPr>
          <p:nvPr>
            <p:ph type="ftr" idx="11"/>
          </p:nvPr>
        </p:nvSpPr>
        <p:spPr>
          <a:xfrm>
            <a:off x="3237328"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220" name="Google Shape;22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9"/>
          <p:cNvSpPr/>
          <p:nvPr/>
        </p:nvSpPr>
        <p:spPr>
          <a:xfrm>
            <a:off x="0" y="0"/>
            <a:ext cx="3477006" cy="6858000"/>
          </a:xfrm>
          <a:prstGeom prst="rect">
            <a:avLst/>
          </a:prstGeom>
          <a:solidFill>
            <a:srgbClr val="5A90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69"/>
          <p:cNvSpPr/>
          <p:nvPr/>
        </p:nvSpPr>
        <p:spPr>
          <a:xfrm>
            <a:off x="363474" y="484632"/>
            <a:ext cx="2750058" cy="5739187"/>
          </a:xfrm>
          <a:prstGeom prst="roundRect">
            <a:avLst>
              <a:gd name="adj" fmla="val 0"/>
            </a:avLst>
          </a:prstGeom>
          <a:solidFill>
            <a:srgbClr val="FFFFFF"/>
          </a:solidFill>
          <a:ln w="9525" cap="flat" cmpd="sng">
            <a:solidFill>
              <a:schemeClr val="lt2"/>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4" name="Google Shape;584;p69" descr="A close up of a logo&#10;&#10;Description generated with very high confidence"/>
          <p:cNvPicPr preferRelativeResize="0"/>
          <p:nvPr/>
        </p:nvPicPr>
        <p:blipFill rotWithShape="1">
          <a:blip r:embed="rId3">
            <a:alphaModFix/>
          </a:blip>
          <a:srcRect/>
          <a:stretch/>
        </p:blipFill>
        <p:spPr>
          <a:xfrm>
            <a:off x="635934" y="803049"/>
            <a:ext cx="2205138" cy="2470743"/>
          </a:xfrm>
          <a:prstGeom prst="rect">
            <a:avLst/>
          </a:prstGeom>
          <a:noFill/>
          <a:ln>
            <a:noFill/>
          </a:ln>
        </p:spPr>
      </p:pic>
      <p:pic>
        <p:nvPicPr>
          <p:cNvPr id="585" name="Google Shape;585;p69" descr="A close up of a logo&#10;&#10;Description generated with very high confidence"/>
          <p:cNvPicPr preferRelativeResize="0"/>
          <p:nvPr/>
        </p:nvPicPr>
        <p:blipFill rotWithShape="1">
          <a:blip r:embed="rId4">
            <a:alphaModFix/>
          </a:blip>
          <a:srcRect/>
          <a:stretch/>
        </p:blipFill>
        <p:spPr>
          <a:xfrm>
            <a:off x="603504" y="3548383"/>
            <a:ext cx="2269997" cy="2264322"/>
          </a:xfrm>
          <a:prstGeom prst="rect">
            <a:avLst/>
          </a:prstGeom>
          <a:noFill/>
          <a:ln>
            <a:noFill/>
          </a:ln>
        </p:spPr>
      </p:pic>
      <p:sp>
        <p:nvSpPr>
          <p:cNvPr id="586" name="Google Shape;586;p69"/>
          <p:cNvSpPr txBox="1">
            <a:spLocks noGrp="1"/>
          </p:cNvSpPr>
          <p:nvPr>
            <p:ph type="ftr" idx="11"/>
          </p:nvPr>
        </p:nvSpPr>
        <p:spPr>
          <a:xfrm>
            <a:off x="3823335" y="6356350"/>
            <a:ext cx="18916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chemeClr val="dk1"/>
                </a:solidFill>
              </a:rPr>
              <a:t>Forensic Science - 2019</a:t>
            </a:r>
            <a:endParaRPr>
              <a:solidFill>
                <a:schemeClr val="dk1"/>
              </a:solidFill>
            </a:endParaRPr>
          </a:p>
        </p:txBody>
      </p:sp>
      <p:sp>
        <p:nvSpPr>
          <p:cNvPr id="587" name="Google Shape;587;p69"/>
          <p:cNvSpPr txBox="1">
            <a:spLocks noGrp="1"/>
          </p:cNvSpPr>
          <p:nvPr>
            <p:ph type="sldNum" idx="12"/>
          </p:nvPr>
        </p:nvSpPr>
        <p:spPr>
          <a:xfrm>
            <a:off x="346329" y="6356350"/>
            <a:ext cx="51435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588" name="Google Shape;588;p69"/>
          <p:cNvSpPr txBox="1">
            <a:spLocks noGrp="1"/>
          </p:cNvSpPr>
          <p:nvPr>
            <p:ph type="body" idx="1"/>
          </p:nvPr>
        </p:nvSpPr>
        <p:spPr>
          <a:xfrm>
            <a:off x="3837650" y="146479"/>
            <a:ext cx="4817100" cy="6077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b="1">
                <a:latin typeface="Overlock"/>
                <a:ea typeface="Overlock"/>
                <a:cs typeface="Overlock"/>
                <a:sym typeface="Overlock"/>
              </a:rPr>
              <a:t>21. Datum point</a:t>
            </a:r>
            <a:r>
              <a:rPr lang="en-US" sz="2400">
                <a:latin typeface="Overlock"/>
                <a:ea typeface="Overlock"/>
                <a:cs typeface="Overlock"/>
                <a:sym typeface="Overlock"/>
              </a:rPr>
              <a:t> </a:t>
            </a:r>
            <a:r>
              <a:rPr lang="en-US" sz="2400">
                <a:latin typeface="Times New Roman"/>
                <a:ea typeface="Times New Roman"/>
                <a:cs typeface="Times New Roman"/>
                <a:sym typeface="Times New Roman"/>
              </a:rPr>
              <a:t>- A </a:t>
            </a:r>
            <a:r>
              <a:rPr lang="en-US" sz="2400" b="1">
                <a:latin typeface="Times New Roman"/>
                <a:ea typeface="Times New Roman"/>
                <a:cs typeface="Times New Roman"/>
                <a:sym typeface="Times New Roman"/>
              </a:rPr>
              <a:t>point</a:t>
            </a:r>
            <a:r>
              <a:rPr lang="en-US" sz="2400">
                <a:latin typeface="Times New Roman"/>
                <a:ea typeface="Times New Roman"/>
                <a:cs typeface="Times New Roman"/>
                <a:sym typeface="Times New Roman"/>
              </a:rPr>
              <a:t> which serves as a reference or base for the measurement of other quantities. Any reference point of known or assumed coordinates from which calculation or measurements may be taken.</a:t>
            </a: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a:p>
            <a:pPr marL="342900" lvl="0" indent="-342900" algn="l" rtl="0">
              <a:spcBef>
                <a:spcPts val="480"/>
              </a:spcBef>
              <a:spcAft>
                <a:spcPts val="0"/>
              </a:spcAft>
              <a:buClr>
                <a:schemeClr val="dk1"/>
              </a:buClr>
              <a:buSzPts val="2400"/>
              <a:buChar char="•"/>
            </a:pPr>
            <a:r>
              <a:rPr lang="en-US" sz="2400" b="1">
                <a:latin typeface="Overlock"/>
                <a:ea typeface="Overlock"/>
                <a:cs typeface="Overlock"/>
                <a:sym typeface="Overlock"/>
              </a:rPr>
              <a:t>22. Triangulation</a:t>
            </a:r>
            <a:r>
              <a:rPr lang="en-US" sz="2400"/>
              <a:t> – </a:t>
            </a:r>
            <a:r>
              <a:rPr lang="en-US" sz="2400">
                <a:latin typeface="Times New Roman"/>
                <a:ea typeface="Times New Roman"/>
                <a:cs typeface="Times New Roman"/>
                <a:sym typeface="Times New Roman"/>
              </a:rPr>
              <a:t>is  the process of determining the location of a point by forming triangles to it from known points</a:t>
            </a:r>
            <a:r>
              <a:rPr lang="en-US" sz="2400"/>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10" name="Google Shape;610;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611" name="Google Shape;611;p72"/>
          <p:cNvPicPr preferRelativeResize="0"/>
          <p:nvPr/>
        </p:nvPicPr>
        <p:blipFill rotWithShape="1">
          <a:blip r:embed="rId3">
            <a:alphaModFix/>
          </a:blip>
          <a:srcRect/>
          <a:stretch/>
        </p:blipFill>
        <p:spPr>
          <a:xfrm>
            <a:off x="685800" y="3966669"/>
            <a:ext cx="6767147" cy="2383743"/>
          </a:xfrm>
          <a:prstGeom prst="rect">
            <a:avLst/>
          </a:prstGeom>
          <a:noFill/>
          <a:ln>
            <a:noFill/>
          </a:ln>
        </p:spPr>
      </p:pic>
      <p:sp>
        <p:nvSpPr>
          <p:cNvPr id="612" name="Google Shape;612;p72"/>
          <p:cNvSpPr/>
          <p:nvPr/>
        </p:nvSpPr>
        <p:spPr>
          <a:xfrm>
            <a:off x="0" y="114225"/>
            <a:ext cx="91440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23 Transient evidence</a:t>
            </a:r>
            <a:r>
              <a:rPr lang="en-US" sz="2800">
                <a:solidFill>
                  <a:schemeClr val="dk1"/>
                </a:solidFill>
                <a:latin typeface="Times New Roman"/>
                <a:ea typeface="Times New Roman"/>
                <a:cs typeface="Times New Roman"/>
                <a:sym typeface="Times New Roman"/>
              </a:rPr>
              <a:t> is term used in criminal forensics to indicate elements of physical </a:t>
            </a:r>
            <a:r>
              <a:rPr lang="en-US" sz="2800" b="1">
                <a:solidFill>
                  <a:schemeClr val="dk1"/>
                </a:solidFill>
                <a:latin typeface="Times New Roman"/>
                <a:ea typeface="Times New Roman"/>
                <a:cs typeface="Times New Roman"/>
                <a:sym typeface="Times New Roman"/>
              </a:rPr>
              <a:t>evidence</a:t>
            </a:r>
            <a:r>
              <a:rPr lang="en-US" sz="2800">
                <a:solidFill>
                  <a:schemeClr val="dk1"/>
                </a:solidFill>
                <a:latin typeface="Times New Roman"/>
                <a:ea typeface="Times New Roman"/>
                <a:cs typeface="Times New Roman"/>
                <a:sym typeface="Times New Roman"/>
              </a:rPr>
              <a:t> that might be expected to degrade or disappear within a particular time frame.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18" name="Google Shape;618;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619" name="Google Shape;619;p7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20" name="Google Shape;620;p73"/>
          <p:cNvSpPr txBox="1"/>
          <p:nvPr/>
        </p:nvSpPr>
        <p:spPr>
          <a:xfrm>
            <a:off x="8296875" y="149500"/>
            <a:ext cx="710100" cy="64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3000" b="1">
                <a:solidFill>
                  <a:schemeClr val="dk1"/>
                </a:solidFill>
                <a:latin typeface="Times New Roman"/>
                <a:ea typeface="Times New Roman"/>
                <a:cs typeface="Times New Roman"/>
                <a:sym typeface="Times New Roman"/>
              </a:rPr>
              <a:t>24.</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76"/>
          <p:cNvPicPr preferRelativeResize="0"/>
          <p:nvPr/>
        </p:nvPicPr>
        <p:blipFill rotWithShape="1">
          <a:blip r:embed="rId3">
            <a:alphaModFix/>
          </a:blip>
          <a:srcRect l="12557" r="13994"/>
          <a:stretch/>
        </p:blipFill>
        <p:spPr>
          <a:xfrm>
            <a:off x="4409136" y="10"/>
            <a:ext cx="4734863" cy="685798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645" name="Google Shape;645;p76"/>
          <p:cNvSpPr txBox="1">
            <a:spLocks noGrp="1"/>
          </p:cNvSpPr>
          <p:nvPr>
            <p:ph type="title"/>
          </p:nvPr>
        </p:nvSpPr>
        <p:spPr>
          <a:xfrm>
            <a:off x="0" y="261600"/>
            <a:ext cx="4331700" cy="174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700"/>
              <a:buFont typeface="Overlock"/>
              <a:buNone/>
            </a:pPr>
            <a:r>
              <a:rPr lang="en-US" sz="3700">
                <a:latin typeface="Overlock"/>
                <a:ea typeface="Overlock"/>
                <a:cs typeface="Overlock"/>
                <a:sym typeface="Overlock"/>
              </a:rPr>
              <a:t>25. </a:t>
            </a:r>
            <a:endParaRPr sz="3700">
              <a:latin typeface="Overlock"/>
              <a:ea typeface="Overlock"/>
              <a:cs typeface="Overlock"/>
              <a:sym typeface="Overlock"/>
            </a:endParaRPr>
          </a:p>
          <a:p>
            <a:pPr marL="0" lvl="0" indent="0" algn="ctr" rtl="0">
              <a:lnSpc>
                <a:spcPct val="90000"/>
              </a:lnSpc>
              <a:spcBef>
                <a:spcPts val="0"/>
              </a:spcBef>
              <a:spcAft>
                <a:spcPts val="0"/>
              </a:spcAft>
              <a:buClr>
                <a:schemeClr val="dk1"/>
              </a:buClr>
              <a:buSzPts val="3700"/>
              <a:buFont typeface="Overlock"/>
              <a:buNone/>
            </a:pPr>
            <a:endParaRPr sz="1000">
              <a:latin typeface="Overlock"/>
              <a:ea typeface="Overlock"/>
              <a:cs typeface="Overlock"/>
              <a:sym typeface="Overlock"/>
            </a:endParaRPr>
          </a:p>
          <a:p>
            <a:pPr marL="0" lvl="0" indent="0" algn="ctr" rtl="0">
              <a:lnSpc>
                <a:spcPct val="90000"/>
              </a:lnSpc>
              <a:spcBef>
                <a:spcPts val="0"/>
              </a:spcBef>
              <a:spcAft>
                <a:spcPts val="0"/>
              </a:spcAft>
              <a:buClr>
                <a:schemeClr val="dk1"/>
              </a:buClr>
              <a:buSzPts val="3700"/>
              <a:buFont typeface="Overlock"/>
              <a:buNone/>
            </a:pPr>
            <a:r>
              <a:rPr lang="en-US" sz="3700">
                <a:latin typeface="Overlock"/>
                <a:ea typeface="Overlock"/>
                <a:cs typeface="Overlock"/>
                <a:sym typeface="Overlock"/>
              </a:rPr>
              <a:t>(4) Types of Search Patterns</a:t>
            </a:r>
            <a:br>
              <a:rPr lang="en-US" sz="3700">
                <a:latin typeface="Overlock"/>
                <a:ea typeface="Overlock"/>
                <a:cs typeface="Overlock"/>
                <a:sym typeface="Overlock"/>
              </a:rPr>
            </a:br>
            <a:endParaRPr sz="3700">
              <a:latin typeface="Overlock"/>
              <a:ea typeface="Overlock"/>
              <a:cs typeface="Overlock"/>
              <a:sym typeface="Overlock"/>
            </a:endParaRPr>
          </a:p>
        </p:txBody>
      </p:sp>
      <p:sp>
        <p:nvSpPr>
          <p:cNvPr id="646" name="Google Shape;646;p76"/>
          <p:cNvSpPr txBox="1">
            <a:spLocks noGrp="1"/>
          </p:cNvSpPr>
          <p:nvPr>
            <p:ph type="body" idx="1"/>
          </p:nvPr>
        </p:nvSpPr>
        <p:spPr>
          <a:xfrm>
            <a:off x="304800" y="2316480"/>
            <a:ext cx="4026775" cy="431292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None/>
            </a:pPr>
            <a:r>
              <a:rPr lang="en-US" sz="2400"/>
              <a:t> </a:t>
            </a:r>
            <a:r>
              <a:rPr lang="en-US" sz="2400">
                <a:latin typeface="Overlock"/>
                <a:ea typeface="Overlock"/>
                <a:cs typeface="Overlock"/>
                <a:sym typeface="Overlock"/>
              </a:rPr>
              <a:t>1. </a:t>
            </a:r>
            <a:r>
              <a:rPr lang="en-US" sz="2400" b="1" u="sng">
                <a:latin typeface="Overlock"/>
                <a:ea typeface="Overlock"/>
                <a:cs typeface="Overlock"/>
                <a:sym typeface="Overlock"/>
              </a:rPr>
              <a:t>Zone</a:t>
            </a:r>
            <a:r>
              <a:rPr lang="en-US" sz="2400">
                <a:latin typeface="Times New Roman"/>
                <a:ea typeface="Times New Roman"/>
                <a:cs typeface="Times New Roman"/>
                <a:sym typeface="Times New Roman"/>
              </a:rPr>
              <a:t> – building or other structure – homicide, home invasion, robbery, or sexual assault.  In this type of search method, the person in charge (CSI) splits the crime scene into pieces/sectors and a team member is given a piece of the crime scene each. The team then swap and recover the areas to ensure no evidence has been missed</a:t>
            </a:r>
            <a:r>
              <a:rPr lang="en-US" sz="1600">
                <a:latin typeface="Times New Roman"/>
                <a:ea typeface="Times New Roman"/>
                <a:cs typeface="Times New Roman"/>
                <a:sym typeface="Times New Roman"/>
              </a:rPr>
              <a:t>.</a:t>
            </a:r>
            <a:endParaRPr/>
          </a:p>
          <a:p>
            <a:pPr marL="0" lvl="0" indent="0" algn="l" rtl="0">
              <a:lnSpc>
                <a:spcPct val="90000"/>
              </a:lnSpc>
              <a:spcBef>
                <a:spcPts val="320"/>
              </a:spcBef>
              <a:spcAft>
                <a:spcPts val="0"/>
              </a:spcAft>
              <a:buClr>
                <a:schemeClr val="dk1"/>
              </a:buClr>
              <a:buSzPts val="1600"/>
              <a:buNone/>
            </a:pPr>
            <a:endParaRPr sz="1600"/>
          </a:p>
          <a:p>
            <a:pPr marL="342900" lvl="0" indent="-241300" algn="l" rtl="0">
              <a:lnSpc>
                <a:spcPct val="90000"/>
              </a:lnSpc>
              <a:spcBef>
                <a:spcPts val="320"/>
              </a:spcBef>
              <a:spcAft>
                <a:spcPts val="0"/>
              </a:spcAft>
              <a:buClr>
                <a:schemeClr val="dk1"/>
              </a:buClr>
              <a:buSzPts val="1600"/>
              <a:buNone/>
            </a:pPr>
            <a:endParaRPr sz="1600"/>
          </a:p>
        </p:txBody>
      </p:sp>
      <p:sp>
        <p:nvSpPr>
          <p:cNvPr id="647" name="Google Shape;647;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48" name="Google Shape;648;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77"/>
          <p:cNvPicPr preferRelativeResize="0"/>
          <p:nvPr/>
        </p:nvPicPr>
        <p:blipFill rotWithShape="1">
          <a:blip r:embed="rId3">
            <a:alphaModFix/>
          </a:blip>
          <a:srcRect l="4511" r="9874" b="2"/>
          <a:stretch/>
        </p:blipFill>
        <p:spPr>
          <a:xfrm>
            <a:off x="3840480" y="701676"/>
            <a:ext cx="4674870" cy="5475288"/>
          </a:xfrm>
          <a:prstGeom prst="rect">
            <a:avLst/>
          </a:prstGeom>
          <a:noFill/>
          <a:ln>
            <a:noFill/>
          </a:ln>
        </p:spPr>
      </p:pic>
      <p:sp>
        <p:nvSpPr>
          <p:cNvPr id="654" name="Google Shape;654;p77"/>
          <p:cNvSpPr txBox="1">
            <a:spLocks noGrp="1"/>
          </p:cNvSpPr>
          <p:nvPr>
            <p:ph type="title"/>
          </p:nvPr>
        </p:nvSpPr>
        <p:spPr>
          <a:xfrm>
            <a:off x="628650" y="0"/>
            <a:ext cx="7886700" cy="701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Overlock"/>
              <a:buNone/>
            </a:pPr>
            <a:r>
              <a:rPr lang="en-US" sz="3959">
                <a:latin typeface="Overlock"/>
                <a:ea typeface="Overlock"/>
                <a:cs typeface="Overlock"/>
                <a:sym typeface="Overlock"/>
              </a:rPr>
              <a:t>Spiral Search Pattern</a:t>
            </a:r>
            <a:endParaRPr/>
          </a:p>
        </p:txBody>
      </p:sp>
      <p:sp>
        <p:nvSpPr>
          <p:cNvPr id="655" name="Google Shape;655;p77"/>
          <p:cNvSpPr txBox="1">
            <a:spLocks noGrp="1"/>
          </p:cNvSpPr>
          <p:nvPr>
            <p:ph type="body" idx="1"/>
          </p:nvPr>
        </p:nvSpPr>
        <p:spPr>
          <a:xfrm>
            <a:off x="152400" y="914400"/>
            <a:ext cx="3324605" cy="52625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240"/>
              <a:buChar char="•"/>
            </a:pPr>
            <a:r>
              <a:rPr lang="en-US" sz="2240">
                <a:latin typeface="Overlock"/>
                <a:ea typeface="Overlock"/>
                <a:cs typeface="Overlock"/>
                <a:sym typeface="Overlock"/>
              </a:rPr>
              <a:t>2. </a:t>
            </a:r>
            <a:r>
              <a:rPr lang="en-US" sz="2240" b="1" u="sng">
                <a:latin typeface="Overlock"/>
                <a:ea typeface="Overlock"/>
                <a:cs typeface="Overlock"/>
                <a:sym typeface="Overlock"/>
              </a:rPr>
              <a:t>Spiral</a:t>
            </a:r>
            <a:r>
              <a:rPr lang="en-US" sz="2240" b="1" u="sng">
                <a:latin typeface="Times New Roman"/>
                <a:ea typeface="Times New Roman"/>
                <a:cs typeface="Times New Roman"/>
                <a:sym typeface="Times New Roman"/>
              </a:rPr>
              <a:t> </a:t>
            </a:r>
            <a:r>
              <a:rPr lang="en-US" sz="2240" b="1">
                <a:latin typeface="Times New Roman"/>
                <a:ea typeface="Times New Roman"/>
                <a:cs typeface="Times New Roman"/>
                <a:sym typeface="Times New Roman"/>
              </a:rPr>
              <a:t>–</a:t>
            </a:r>
            <a:r>
              <a:rPr lang="en-US" sz="2240">
                <a:latin typeface="Times New Roman"/>
                <a:ea typeface="Times New Roman"/>
                <a:cs typeface="Times New Roman"/>
                <a:sym typeface="Times New Roman"/>
              </a:rPr>
              <a:t> large area – no barriers, open field, kidnapping, homicide.</a:t>
            </a:r>
            <a:endParaRPr/>
          </a:p>
          <a:p>
            <a:pPr marL="0" lvl="0" indent="0" algn="l" rtl="0">
              <a:lnSpc>
                <a:spcPct val="80000"/>
              </a:lnSpc>
              <a:spcBef>
                <a:spcPts val="448"/>
              </a:spcBef>
              <a:spcAft>
                <a:spcPts val="0"/>
              </a:spcAft>
              <a:buClr>
                <a:schemeClr val="dk1"/>
              </a:buClr>
              <a:buSzPts val="2240"/>
              <a:buNone/>
            </a:pPr>
            <a:r>
              <a:rPr lang="en-US" sz="2240">
                <a:latin typeface="Times New Roman"/>
                <a:ea typeface="Times New Roman"/>
                <a:cs typeface="Times New Roman"/>
                <a:sym typeface="Times New Roman"/>
              </a:rPr>
              <a:t> </a:t>
            </a:r>
            <a:endParaRPr/>
          </a:p>
          <a:p>
            <a:pPr marL="342900" lvl="0" indent="-342900" algn="l" rtl="0">
              <a:lnSpc>
                <a:spcPct val="80000"/>
              </a:lnSpc>
              <a:spcBef>
                <a:spcPts val="448"/>
              </a:spcBef>
              <a:spcAft>
                <a:spcPts val="0"/>
              </a:spcAft>
              <a:buClr>
                <a:schemeClr val="dk1"/>
              </a:buClr>
              <a:buSzPts val="2240"/>
              <a:buChar char="•"/>
            </a:pPr>
            <a:r>
              <a:rPr lang="en-US" sz="2240">
                <a:latin typeface="Times New Roman"/>
                <a:ea typeface="Times New Roman"/>
                <a:cs typeface="Times New Roman"/>
                <a:sym typeface="Times New Roman"/>
              </a:rPr>
              <a:t>The </a:t>
            </a:r>
            <a:r>
              <a:rPr lang="en-US" sz="2240" b="1">
                <a:latin typeface="Times New Roman"/>
                <a:ea typeface="Times New Roman"/>
                <a:cs typeface="Times New Roman"/>
                <a:sym typeface="Times New Roman"/>
              </a:rPr>
              <a:t>Outward Spiral</a:t>
            </a:r>
            <a:r>
              <a:rPr lang="en-US" sz="2240">
                <a:latin typeface="Times New Roman"/>
                <a:ea typeface="Times New Roman"/>
                <a:cs typeface="Times New Roman"/>
                <a:sym typeface="Times New Roman"/>
              </a:rPr>
              <a:t> - The investigators at the crime scene start at the center of the scene and work there way outward in a spiral to the edge.</a:t>
            </a:r>
            <a:endParaRPr/>
          </a:p>
          <a:p>
            <a:pPr marL="0" lvl="0" indent="0" algn="l" rtl="0">
              <a:lnSpc>
                <a:spcPct val="80000"/>
              </a:lnSpc>
              <a:spcBef>
                <a:spcPts val="448"/>
              </a:spcBef>
              <a:spcAft>
                <a:spcPts val="0"/>
              </a:spcAft>
              <a:buClr>
                <a:schemeClr val="dk1"/>
              </a:buClr>
              <a:buSzPts val="2240"/>
              <a:buNone/>
            </a:pPr>
            <a:r>
              <a:rPr lang="en-US" sz="2240">
                <a:latin typeface="Times New Roman"/>
                <a:ea typeface="Times New Roman"/>
                <a:cs typeface="Times New Roman"/>
                <a:sym typeface="Times New Roman"/>
              </a:rPr>
              <a:t> </a:t>
            </a:r>
            <a:endParaRPr/>
          </a:p>
          <a:p>
            <a:pPr marL="342900" lvl="0" indent="-342900" algn="l" rtl="0">
              <a:lnSpc>
                <a:spcPct val="80000"/>
              </a:lnSpc>
              <a:spcBef>
                <a:spcPts val="448"/>
              </a:spcBef>
              <a:spcAft>
                <a:spcPts val="0"/>
              </a:spcAft>
              <a:buClr>
                <a:schemeClr val="dk1"/>
              </a:buClr>
              <a:buSzPts val="2240"/>
              <a:buChar char="•"/>
            </a:pPr>
            <a:r>
              <a:rPr lang="en-US" sz="2240">
                <a:latin typeface="Times New Roman"/>
                <a:ea typeface="Times New Roman"/>
                <a:cs typeface="Times New Roman"/>
                <a:sym typeface="Times New Roman"/>
              </a:rPr>
              <a:t>The </a:t>
            </a:r>
            <a:r>
              <a:rPr lang="en-US" sz="2240" b="1">
                <a:latin typeface="Times New Roman"/>
                <a:ea typeface="Times New Roman"/>
                <a:cs typeface="Times New Roman"/>
                <a:sym typeface="Times New Roman"/>
              </a:rPr>
              <a:t>Inward Spiral</a:t>
            </a:r>
            <a:r>
              <a:rPr lang="en-US" sz="2240">
                <a:latin typeface="Times New Roman"/>
                <a:ea typeface="Times New Roman"/>
                <a:cs typeface="Times New Roman"/>
                <a:sym typeface="Times New Roman"/>
              </a:rPr>
              <a:t> - This is the opposite to the outward spiral the investigators start at the edge of the scene and walk to the center in a spiral.</a:t>
            </a:r>
            <a:endParaRPr/>
          </a:p>
          <a:p>
            <a:pPr marL="342900" lvl="0" indent="-267335" algn="l" rtl="0">
              <a:lnSpc>
                <a:spcPct val="80000"/>
              </a:lnSpc>
              <a:spcBef>
                <a:spcPts val="238"/>
              </a:spcBef>
              <a:spcAft>
                <a:spcPts val="0"/>
              </a:spcAft>
              <a:buClr>
                <a:schemeClr val="dk1"/>
              </a:buClr>
              <a:buSzPts val="1190"/>
              <a:buNone/>
            </a:pPr>
            <a:endParaRPr sz="1190"/>
          </a:p>
        </p:txBody>
      </p:sp>
      <p:sp>
        <p:nvSpPr>
          <p:cNvPr id="656" name="Google Shape;656;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57" name="Google Shape;657;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79"/>
          <p:cNvPicPr preferRelativeResize="0"/>
          <p:nvPr/>
        </p:nvPicPr>
        <p:blipFill rotWithShape="1">
          <a:blip r:embed="rId3">
            <a:alphaModFix/>
          </a:blip>
          <a:srcRect l="15875" r="24221"/>
          <a:stretch/>
        </p:blipFill>
        <p:spPr>
          <a:xfrm>
            <a:off x="297855" y="762000"/>
            <a:ext cx="4674870" cy="5297349"/>
          </a:xfrm>
          <a:prstGeom prst="rect">
            <a:avLst/>
          </a:prstGeom>
          <a:noFill/>
          <a:ln>
            <a:noFill/>
          </a:ln>
        </p:spPr>
      </p:pic>
      <p:sp>
        <p:nvSpPr>
          <p:cNvPr id="668" name="Google Shape;668;p79"/>
          <p:cNvSpPr txBox="1">
            <a:spLocks noGrp="1"/>
          </p:cNvSpPr>
          <p:nvPr>
            <p:ph type="title"/>
          </p:nvPr>
        </p:nvSpPr>
        <p:spPr>
          <a:xfrm>
            <a:off x="619272" y="19929"/>
            <a:ext cx="7886700" cy="6254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Overlock"/>
              <a:buNone/>
            </a:pPr>
            <a:r>
              <a:rPr lang="en-US" sz="3959">
                <a:latin typeface="Overlock"/>
                <a:ea typeface="Overlock"/>
                <a:cs typeface="Overlock"/>
                <a:sym typeface="Overlock"/>
              </a:rPr>
              <a:t>Line Search Pattern</a:t>
            </a:r>
            <a:endParaRPr/>
          </a:p>
        </p:txBody>
      </p:sp>
      <p:sp>
        <p:nvSpPr>
          <p:cNvPr id="669" name="Google Shape;669;p79"/>
          <p:cNvSpPr txBox="1">
            <a:spLocks noGrp="1"/>
          </p:cNvSpPr>
          <p:nvPr>
            <p:ph type="body" idx="1"/>
          </p:nvPr>
        </p:nvSpPr>
        <p:spPr>
          <a:xfrm>
            <a:off x="5290624" y="776067"/>
            <a:ext cx="3624775" cy="52832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Overlock"/>
                <a:ea typeface="Overlock"/>
                <a:cs typeface="Overlock"/>
                <a:sym typeface="Overlock"/>
              </a:rPr>
              <a:t>3. </a:t>
            </a:r>
            <a:r>
              <a:rPr lang="en-US" sz="2400" b="1" u="sng">
                <a:latin typeface="Overlock"/>
                <a:ea typeface="Overlock"/>
                <a:cs typeface="Overlock"/>
                <a:sym typeface="Overlock"/>
              </a:rPr>
              <a:t>Line Search</a:t>
            </a:r>
            <a:r>
              <a:rPr lang="en-US" sz="2400">
                <a:latin typeface="Overlock"/>
                <a:ea typeface="Overlock"/>
                <a:cs typeface="Overlock"/>
                <a:sym typeface="Overlock"/>
              </a:rPr>
              <a:t> </a:t>
            </a:r>
            <a:r>
              <a:rPr lang="en-US" sz="2400">
                <a:latin typeface="Times New Roman"/>
                <a:ea typeface="Times New Roman"/>
                <a:cs typeface="Times New Roman"/>
                <a:sym typeface="Times New Roman"/>
              </a:rPr>
              <a:t>– large area looking for a large object in a single direction – site of plane crash.  This search pattern is quite straightforward. the members of the team form a line and walk all at the same speed from one end of the crime scene to the other.</a:t>
            </a:r>
            <a:endParaRPr/>
          </a:p>
          <a:p>
            <a:pPr marL="342900" lvl="0" indent="-234950" algn="just" rtl="0">
              <a:spcBef>
                <a:spcPts val="340"/>
              </a:spcBef>
              <a:spcAft>
                <a:spcPts val="0"/>
              </a:spcAft>
              <a:buClr>
                <a:schemeClr val="dk1"/>
              </a:buClr>
              <a:buSzPts val="1700"/>
              <a:buNone/>
            </a:pPr>
            <a:endParaRPr sz="1700"/>
          </a:p>
        </p:txBody>
      </p:sp>
      <p:sp>
        <p:nvSpPr>
          <p:cNvPr id="670" name="Google Shape;670;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71" name="Google Shape;671;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80" descr="A close up of a logo&#10;&#10;Description generated with high confidence"/>
          <p:cNvPicPr preferRelativeResize="0"/>
          <p:nvPr/>
        </p:nvPicPr>
        <p:blipFill rotWithShape="1">
          <a:blip r:embed="rId3">
            <a:alphaModFix/>
          </a:blip>
          <a:srcRect/>
          <a:stretch/>
        </p:blipFill>
        <p:spPr>
          <a:xfrm>
            <a:off x="260375" y="214532"/>
            <a:ext cx="4863591" cy="4574721"/>
          </a:xfrm>
          <a:prstGeom prst="rect">
            <a:avLst/>
          </a:prstGeom>
          <a:noFill/>
          <a:ln>
            <a:noFill/>
          </a:ln>
        </p:spPr>
      </p:pic>
      <p:sp>
        <p:nvSpPr>
          <p:cNvPr id="677" name="Google Shape;677;p80"/>
          <p:cNvSpPr txBox="1">
            <a:spLocks noGrp="1"/>
          </p:cNvSpPr>
          <p:nvPr>
            <p:ph type="title"/>
          </p:nvPr>
        </p:nvSpPr>
        <p:spPr>
          <a:xfrm>
            <a:off x="712590" y="5529884"/>
            <a:ext cx="4270338" cy="109633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500"/>
              <a:buFont typeface="Overlock"/>
              <a:buNone/>
            </a:pPr>
            <a:r>
              <a:rPr lang="en-US" sz="3500">
                <a:latin typeface="Overlock"/>
                <a:ea typeface="Overlock"/>
                <a:cs typeface="Overlock"/>
                <a:sym typeface="Overlock"/>
              </a:rPr>
              <a:t>Grid Search Pattern</a:t>
            </a:r>
            <a:endParaRPr/>
          </a:p>
        </p:txBody>
      </p:sp>
      <p:sp>
        <p:nvSpPr>
          <p:cNvPr id="678" name="Google Shape;678;p80"/>
          <p:cNvSpPr txBox="1">
            <a:spLocks noGrp="1"/>
          </p:cNvSpPr>
          <p:nvPr>
            <p:ph type="body" idx="1"/>
          </p:nvPr>
        </p:nvSpPr>
        <p:spPr>
          <a:xfrm>
            <a:off x="5650990" y="228600"/>
            <a:ext cx="3340609" cy="4757057"/>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0"/>
              </a:spcBef>
              <a:spcAft>
                <a:spcPts val="0"/>
              </a:spcAft>
              <a:buClr>
                <a:schemeClr val="dk1"/>
              </a:buClr>
              <a:buSzPts val="2220"/>
              <a:buChar char="•"/>
            </a:pPr>
            <a:r>
              <a:rPr lang="en-US" sz="2220" b="1">
                <a:latin typeface="Overlock"/>
                <a:ea typeface="Overlock"/>
                <a:cs typeface="Overlock"/>
                <a:sym typeface="Overlock"/>
              </a:rPr>
              <a:t>4.</a:t>
            </a:r>
            <a:r>
              <a:rPr lang="en-US" sz="2220">
                <a:latin typeface="Overlock"/>
                <a:ea typeface="Overlock"/>
                <a:cs typeface="Overlock"/>
                <a:sym typeface="Overlock"/>
              </a:rPr>
              <a:t> </a:t>
            </a:r>
            <a:r>
              <a:rPr lang="en-US" sz="2220" b="1" u="sng">
                <a:latin typeface="Overlock"/>
                <a:ea typeface="Overlock"/>
                <a:cs typeface="Overlock"/>
                <a:sym typeface="Overlock"/>
              </a:rPr>
              <a:t>Grid</a:t>
            </a:r>
            <a:r>
              <a:rPr lang="en-US" sz="2220" b="1" u="sng"/>
              <a:t> </a:t>
            </a:r>
            <a:r>
              <a:rPr lang="en-US" sz="2220"/>
              <a:t>– </a:t>
            </a:r>
            <a:r>
              <a:rPr lang="en-US" sz="2220">
                <a:latin typeface="Times New Roman"/>
                <a:ea typeface="Times New Roman"/>
                <a:cs typeface="Times New Roman"/>
                <a:sym typeface="Times New Roman"/>
              </a:rPr>
              <a:t>large area looking for a large object in two directions – arson investigation. This search method is similar to the parallel but is done from different bearings on a 90°degree angle. For example, if the search was from the left to right (West to East) it would then be done from the bottom to top (South to North.)</a:t>
            </a:r>
            <a:endParaRPr/>
          </a:p>
          <a:p>
            <a:pPr marL="342900" lvl="0" indent="-243078" algn="l" rtl="0">
              <a:lnSpc>
                <a:spcPct val="90000"/>
              </a:lnSpc>
              <a:spcBef>
                <a:spcPts val="314"/>
              </a:spcBef>
              <a:spcAft>
                <a:spcPts val="0"/>
              </a:spcAft>
              <a:buClr>
                <a:schemeClr val="dk1"/>
              </a:buClr>
              <a:buSzPts val="1572"/>
              <a:buNone/>
            </a:pPr>
            <a:endParaRPr sz="1572"/>
          </a:p>
        </p:txBody>
      </p:sp>
      <p:sp>
        <p:nvSpPr>
          <p:cNvPr id="679" name="Google Shape;679;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680" name="Google Shape;680;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
        <p:nvSpPr>
          <p:cNvPr id="714" name="Google Shape;714;p85"/>
          <p:cNvSpPr/>
          <p:nvPr/>
        </p:nvSpPr>
        <p:spPr>
          <a:xfrm>
            <a:off x="4281678" y="3726"/>
            <a:ext cx="4862322" cy="6858000"/>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5" name="Google Shape;715;p85"/>
          <p:cNvPicPr preferRelativeResize="0"/>
          <p:nvPr/>
        </p:nvPicPr>
        <p:blipFill rotWithShape="1">
          <a:blip r:embed="rId3">
            <a:alphaModFix/>
          </a:blip>
          <a:srcRect/>
          <a:stretch/>
        </p:blipFill>
        <p:spPr>
          <a:xfrm flipH="1">
            <a:off x="0" y="0"/>
            <a:ext cx="9144000" cy="6858000"/>
          </a:xfrm>
          <a:prstGeom prst="rect">
            <a:avLst/>
          </a:prstGeom>
          <a:noFill/>
          <a:ln>
            <a:noFill/>
          </a:ln>
        </p:spPr>
      </p:pic>
      <p:sp>
        <p:nvSpPr>
          <p:cNvPr id="716" name="Google Shape;716;p85"/>
          <p:cNvSpPr txBox="1">
            <a:spLocks noGrp="1"/>
          </p:cNvSpPr>
          <p:nvPr>
            <p:ph type="title"/>
          </p:nvPr>
        </p:nvSpPr>
        <p:spPr>
          <a:xfrm>
            <a:off x="-33708" y="70002"/>
            <a:ext cx="4684257" cy="145405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4400"/>
              <a:buFont typeface="Overlock"/>
              <a:buNone/>
            </a:pPr>
            <a:r>
              <a:rPr lang="en-US">
                <a:solidFill>
                  <a:srgbClr val="000000"/>
                </a:solidFill>
                <a:latin typeface="Overlock"/>
                <a:ea typeface="Overlock"/>
                <a:cs typeface="Overlock"/>
                <a:sym typeface="Overlock"/>
              </a:rPr>
              <a:t>Evidence Collection</a:t>
            </a:r>
            <a:endParaRPr>
              <a:solidFill>
                <a:srgbClr val="000000"/>
              </a:solidFill>
            </a:endParaRPr>
          </a:p>
        </p:txBody>
      </p:sp>
      <p:sp>
        <p:nvSpPr>
          <p:cNvPr id="717" name="Google Shape;717;p85"/>
          <p:cNvSpPr/>
          <p:nvPr/>
        </p:nvSpPr>
        <p:spPr>
          <a:xfrm>
            <a:off x="4869824" y="1"/>
            <a:ext cx="2970144" cy="2251543"/>
          </a:xfrm>
          <a:custGeom>
            <a:avLst/>
            <a:gdLst/>
            <a:ahLst/>
            <a:cxnLst/>
            <a:rect l="l" t="t" r="r" b="b"/>
            <a:pathLst>
              <a:path w="3960192" h="2251543" extrusionOk="0">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w="25400" cap="flat" cmpd="sng">
            <a:solidFill>
              <a:srgbClr val="B7C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8" name="Google Shape;718;p85"/>
          <p:cNvPicPr preferRelativeResize="0"/>
          <p:nvPr/>
        </p:nvPicPr>
        <p:blipFill rotWithShape="1">
          <a:blip r:embed="rId4">
            <a:alphaModFix/>
          </a:blip>
          <a:srcRect l="7395" r="5287" b="-2"/>
          <a:stretch/>
        </p:blipFill>
        <p:spPr>
          <a:xfrm>
            <a:off x="4974535" y="1"/>
            <a:ext cx="2756066" cy="2106932"/>
          </a:xfrm>
          <a:custGeom>
            <a:avLst/>
            <a:gdLst/>
            <a:ahLst/>
            <a:cxnLst/>
            <a:rect l="l" t="t" r="r" b="b"/>
            <a:pathLst>
              <a:path w="3674754" h="2106932" extrusionOk="0">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ln>
            <a:noFill/>
          </a:ln>
        </p:spPr>
      </p:pic>
      <p:sp>
        <p:nvSpPr>
          <p:cNvPr id="719" name="Google Shape;719;p85"/>
          <p:cNvSpPr txBox="1">
            <a:spLocks noGrp="1"/>
          </p:cNvSpPr>
          <p:nvPr>
            <p:ph type="body" idx="1"/>
          </p:nvPr>
        </p:nvSpPr>
        <p:spPr>
          <a:xfrm>
            <a:off x="243078" y="1590332"/>
            <a:ext cx="4862322" cy="4470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400"/>
              <a:buNone/>
            </a:pPr>
            <a:r>
              <a:rPr lang="en-US" sz="2400">
                <a:solidFill>
                  <a:srgbClr val="000000"/>
                </a:solidFill>
                <a:latin typeface="Times New Roman"/>
                <a:ea typeface="Times New Roman"/>
                <a:cs typeface="Times New Roman"/>
                <a:sym typeface="Times New Roman"/>
              </a:rPr>
              <a:t>26. The three goals of the Crime Scene Investigation Evidence Collection are: </a:t>
            </a:r>
            <a:endParaRPr/>
          </a:p>
          <a:p>
            <a:pPr marL="457200" lvl="0" indent="-457200" algn="l" rtl="0">
              <a:spcBef>
                <a:spcPts val="480"/>
              </a:spcBef>
              <a:spcAft>
                <a:spcPts val="0"/>
              </a:spcAft>
              <a:buClr>
                <a:srgbClr val="000000"/>
              </a:buClr>
              <a:buSzPts val="2400"/>
              <a:buFont typeface="Calibri"/>
              <a:buAutoNum type="arabicPeriod"/>
            </a:pPr>
            <a:r>
              <a:rPr lang="en-US" sz="2400">
                <a:solidFill>
                  <a:srgbClr val="000000"/>
                </a:solidFill>
                <a:latin typeface="Erica One"/>
                <a:ea typeface="Erica One"/>
                <a:cs typeface="Erica One"/>
                <a:sym typeface="Erica One"/>
              </a:rPr>
              <a:t>Recognize the evidence </a:t>
            </a:r>
            <a:endParaRPr/>
          </a:p>
          <a:p>
            <a:pPr marL="457200" lvl="0" indent="-457200" algn="l" rtl="0">
              <a:spcBef>
                <a:spcPts val="480"/>
              </a:spcBef>
              <a:spcAft>
                <a:spcPts val="0"/>
              </a:spcAft>
              <a:buClr>
                <a:srgbClr val="000000"/>
              </a:buClr>
              <a:buSzPts val="2400"/>
              <a:buFont typeface="Calibri"/>
              <a:buAutoNum type="arabicPeriod"/>
            </a:pPr>
            <a:r>
              <a:rPr lang="en-US" sz="2400">
                <a:solidFill>
                  <a:srgbClr val="000000"/>
                </a:solidFill>
                <a:latin typeface="Erica One"/>
                <a:ea typeface="Erica One"/>
                <a:cs typeface="Erica One"/>
                <a:sym typeface="Erica One"/>
              </a:rPr>
              <a:t>Document the evidence </a:t>
            </a:r>
            <a:endParaRPr/>
          </a:p>
          <a:p>
            <a:pPr marL="457200" lvl="0" indent="-457200" algn="l" rtl="0">
              <a:spcBef>
                <a:spcPts val="480"/>
              </a:spcBef>
              <a:spcAft>
                <a:spcPts val="0"/>
              </a:spcAft>
              <a:buClr>
                <a:srgbClr val="000000"/>
              </a:buClr>
              <a:buSzPts val="2400"/>
              <a:buFont typeface="Calibri"/>
              <a:buAutoNum type="arabicPeriod"/>
            </a:pPr>
            <a:r>
              <a:rPr lang="en-US" sz="2400">
                <a:solidFill>
                  <a:srgbClr val="000000"/>
                </a:solidFill>
                <a:latin typeface="Erica One"/>
                <a:ea typeface="Erica One"/>
                <a:cs typeface="Erica One"/>
                <a:sym typeface="Erica One"/>
              </a:rPr>
              <a:t>Interpret the Evidence </a:t>
            </a:r>
            <a:endParaRPr/>
          </a:p>
          <a:p>
            <a:pPr marL="342900" lvl="0" indent="-234950" algn="l" rtl="0">
              <a:spcBef>
                <a:spcPts val="340"/>
              </a:spcBef>
              <a:spcAft>
                <a:spcPts val="0"/>
              </a:spcAft>
              <a:buClr>
                <a:schemeClr val="dk1"/>
              </a:buClr>
              <a:buSzPts val="1700"/>
              <a:buNone/>
            </a:pPr>
            <a:endParaRPr sz="1700">
              <a:solidFill>
                <a:srgbClr val="000000"/>
              </a:solidFill>
            </a:endParaRPr>
          </a:p>
        </p:txBody>
      </p:sp>
      <p:sp>
        <p:nvSpPr>
          <p:cNvPr id="720" name="Google Shape;720;p85"/>
          <p:cNvSpPr/>
          <p:nvPr/>
        </p:nvSpPr>
        <p:spPr>
          <a:xfrm>
            <a:off x="5426472" y="2922177"/>
            <a:ext cx="3717528" cy="3945299"/>
          </a:xfrm>
          <a:custGeom>
            <a:avLst/>
            <a:gdLst/>
            <a:ahLst/>
            <a:cxnLst/>
            <a:rect l="l" t="t" r="r" b="b"/>
            <a:pathLst>
              <a:path w="4956705" h="3945299" extrusionOk="0">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w="25400" cap="flat" cmpd="sng">
            <a:solidFill>
              <a:srgbClr val="B7C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85"/>
          <p:cNvSpPr txBox="1">
            <a:spLocks noGrp="1"/>
          </p:cNvSpPr>
          <p:nvPr>
            <p:ph type="ftr" idx="11"/>
          </p:nvPr>
        </p:nvSpPr>
        <p:spPr>
          <a:xfrm>
            <a:off x="604245" y="6223702"/>
            <a:ext cx="4938563" cy="314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solidFill>
                  <a:srgbClr val="898989"/>
                </a:solidFill>
              </a:rPr>
              <a:t>Forensic Science - 2019</a:t>
            </a:r>
            <a:endParaRPr sz="1000">
              <a:solidFill>
                <a:srgbClr val="898989"/>
              </a:solidFill>
            </a:endParaRPr>
          </a:p>
        </p:txBody>
      </p:sp>
      <p:pic>
        <p:nvPicPr>
          <p:cNvPr id="722" name="Google Shape;722;p85" descr="A close up of text on a black surface&#10;&#10;Description generated with very high confidence"/>
          <p:cNvPicPr preferRelativeResize="0"/>
          <p:nvPr/>
        </p:nvPicPr>
        <p:blipFill rotWithShape="1">
          <a:blip r:embed="rId5">
            <a:alphaModFix/>
          </a:blip>
          <a:srcRect l="8619" r="28164" b="-2"/>
          <a:stretch/>
        </p:blipFill>
        <p:spPr>
          <a:xfrm>
            <a:off x="5549494" y="3086207"/>
            <a:ext cx="3594506" cy="3781268"/>
          </a:xfrm>
          <a:custGeom>
            <a:avLst/>
            <a:gdLst/>
            <a:ahLst/>
            <a:cxnLst/>
            <a:rect l="l" t="t" r="r" b="b"/>
            <a:pathLst>
              <a:path w="4792674" h="3781268" extrusionOk="0">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ln>
            <a:noFill/>
          </a:ln>
        </p:spPr>
      </p:pic>
      <p:sp>
        <p:nvSpPr>
          <p:cNvPr id="723" name="Google Shape;723;p85"/>
          <p:cNvSpPr txBox="1">
            <a:spLocks noGrp="1"/>
          </p:cNvSpPr>
          <p:nvPr>
            <p:ph type="sldNum" idx="12"/>
          </p:nvPr>
        </p:nvSpPr>
        <p:spPr>
          <a:xfrm>
            <a:off x="8119447" y="6223702"/>
            <a:ext cx="428046" cy="3140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rgbClr val="FFFFFF"/>
                </a:solidFill>
              </a:rPr>
              <a:t>27</a:t>
            </a:fld>
            <a:endParaRPr sz="10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7"/>
        <p:cNvGrpSpPr/>
        <p:nvPr/>
      </p:nvGrpSpPr>
      <p:grpSpPr>
        <a:xfrm>
          <a:off x="0" y="0"/>
          <a:ext cx="0" cy="0"/>
          <a:chOff x="0" y="0"/>
          <a:chExt cx="0" cy="0"/>
        </a:xfrm>
      </p:grpSpPr>
      <p:pic>
        <p:nvPicPr>
          <p:cNvPr id="728" name="Google Shape;728;p86" descr="A picture containing indoor, table, sitting&#10;&#10;Description generated with very high confidence"/>
          <p:cNvPicPr preferRelativeResize="0"/>
          <p:nvPr/>
        </p:nvPicPr>
        <p:blipFill rotWithShape="1">
          <a:blip r:embed="rId3">
            <a:alphaModFix/>
          </a:blip>
          <a:srcRect l="8660" r="1773"/>
          <a:stretch/>
        </p:blipFill>
        <p:spPr>
          <a:xfrm>
            <a:off x="4562839" y="-168318"/>
            <a:ext cx="4695998" cy="3932312"/>
          </a:xfrm>
          <a:prstGeom prst="rect">
            <a:avLst/>
          </a:prstGeom>
          <a:noFill/>
          <a:ln>
            <a:noFill/>
          </a:ln>
        </p:spPr>
      </p:pic>
      <p:pic>
        <p:nvPicPr>
          <p:cNvPr id="729" name="Google Shape;729;p86" descr="A picture containing floor&#10;&#10;Description generated with high confidence"/>
          <p:cNvPicPr preferRelativeResize="0"/>
          <p:nvPr/>
        </p:nvPicPr>
        <p:blipFill rotWithShape="1">
          <a:blip r:embed="rId4">
            <a:alphaModFix/>
          </a:blip>
          <a:srcRect l="7815" r="8600"/>
          <a:stretch/>
        </p:blipFill>
        <p:spPr>
          <a:xfrm>
            <a:off x="4567428" y="2487168"/>
            <a:ext cx="4697730" cy="4215384"/>
          </a:xfrm>
          <a:prstGeom prst="rect">
            <a:avLst/>
          </a:prstGeom>
          <a:noFill/>
          <a:ln>
            <a:noFill/>
          </a:ln>
        </p:spPr>
      </p:pic>
      <p:pic>
        <p:nvPicPr>
          <p:cNvPr id="730" name="Google Shape;730;p86"/>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731" name="Google Shape;731;p86"/>
          <p:cNvSpPr txBox="1">
            <a:spLocks noGrp="1"/>
          </p:cNvSpPr>
          <p:nvPr>
            <p:ph type="title"/>
          </p:nvPr>
        </p:nvSpPr>
        <p:spPr>
          <a:xfrm>
            <a:off x="-28899" y="27461"/>
            <a:ext cx="5439000" cy="769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500"/>
              <a:buFont typeface="Overlock"/>
              <a:buNone/>
            </a:pPr>
            <a:r>
              <a:rPr lang="en-US" sz="3500">
                <a:solidFill>
                  <a:srgbClr val="000000"/>
                </a:solidFill>
                <a:latin typeface="Overlock"/>
                <a:ea typeface="Overlock"/>
                <a:cs typeface="Overlock"/>
                <a:sym typeface="Overlock"/>
              </a:rPr>
              <a:t>27. Evidence Collection Team</a:t>
            </a:r>
            <a:endParaRPr/>
          </a:p>
        </p:txBody>
      </p:sp>
      <p:sp>
        <p:nvSpPr>
          <p:cNvPr id="732" name="Google Shape;732;p86"/>
          <p:cNvSpPr txBox="1">
            <a:spLocks noGrp="1"/>
          </p:cNvSpPr>
          <p:nvPr>
            <p:ph type="body" idx="1"/>
          </p:nvPr>
        </p:nvSpPr>
        <p:spPr>
          <a:xfrm>
            <a:off x="152400" y="616850"/>
            <a:ext cx="4938600" cy="5634300"/>
          </a:xfrm>
          <a:prstGeom prst="rect">
            <a:avLst/>
          </a:prstGeom>
          <a:noFill/>
          <a:ln>
            <a:noFill/>
          </a:ln>
        </p:spPr>
        <p:txBody>
          <a:bodyPr spcFirstLastPara="1" wrap="square" lIns="91425" tIns="45700" rIns="91425" bIns="45700" anchor="ctr" anchorCtr="0">
            <a:noAutofit/>
          </a:bodyPr>
          <a:lstStyle/>
          <a:p>
            <a:pPr marL="285750" lvl="1" indent="-292100" algn="l" rtl="0">
              <a:lnSpc>
                <a:spcPct val="90000"/>
              </a:lnSpc>
              <a:spcBef>
                <a:spcPts val="0"/>
              </a:spcBef>
              <a:spcAft>
                <a:spcPts val="0"/>
              </a:spcAft>
              <a:buClr>
                <a:srgbClr val="000000"/>
              </a:buClr>
              <a:buSzPts val="2500"/>
              <a:buFont typeface="Arial"/>
              <a:buChar char="•"/>
            </a:pPr>
            <a:r>
              <a:rPr lang="en-US" sz="2500">
                <a:solidFill>
                  <a:srgbClr val="000000"/>
                </a:solidFill>
                <a:latin typeface="Times New Roman"/>
                <a:ea typeface="Times New Roman"/>
                <a:cs typeface="Times New Roman"/>
                <a:sym typeface="Times New Roman"/>
              </a:rPr>
              <a:t>The scene location: interior, exterior, within a vehicle. </a:t>
            </a:r>
            <a:endParaRPr sz="2900"/>
          </a:p>
          <a:p>
            <a:pPr marL="285750" lvl="1" indent="-292100" algn="l" rtl="0">
              <a:lnSpc>
                <a:spcPct val="90000"/>
              </a:lnSpc>
              <a:spcBef>
                <a:spcPts val="480"/>
              </a:spcBef>
              <a:spcAft>
                <a:spcPts val="0"/>
              </a:spcAft>
              <a:buClr>
                <a:srgbClr val="000000"/>
              </a:buClr>
              <a:buSzPts val="2500"/>
              <a:buFont typeface="Arial"/>
              <a:buChar char="•"/>
            </a:pPr>
            <a:r>
              <a:rPr lang="en-US" sz="2500">
                <a:solidFill>
                  <a:srgbClr val="000000"/>
                </a:solidFill>
                <a:latin typeface="Times New Roman"/>
                <a:ea typeface="Times New Roman"/>
                <a:cs typeface="Times New Roman"/>
                <a:sym typeface="Times New Roman"/>
              </a:rPr>
              <a:t>The condition of the evidence: either fragile or stable. </a:t>
            </a:r>
            <a:endParaRPr sz="2900"/>
          </a:p>
          <a:p>
            <a:pPr marL="285750" lvl="1" indent="-292100" algn="l" rtl="0">
              <a:lnSpc>
                <a:spcPct val="90000"/>
              </a:lnSpc>
              <a:spcBef>
                <a:spcPts val="480"/>
              </a:spcBef>
              <a:spcAft>
                <a:spcPts val="0"/>
              </a:spcAft>
              <a:buClr>
                <a:srgbClr val="000000"/>
              </a:buClr>
              <a:buSzPts val="2500"/>
              <a:buFont typeface="Arial"/>
              <a:buChar char="•"/>
            </a:pPr>
            <a:r>
              <a:rPr lang="en-US" sz="2500">
                <a:solidFill>
                  <a:srgbClr val="000000"/>
                </a:solidFill>
                <a:latin typeface="Times New Roman"/>
                <a:ea typeface="Times New Roman"/>
                <a:cs typeface="Times New Roman"/>
                <a:sym typeface="Times New Roman"/>
              </a:rPr>
              <a:t>Weather conditions which might affect the scene or evidence within. </a:t>
            </a:r>
            <a:endParaRPr sz="2900"/>
          </a:p>
          <a:p>
            <a:pPr marL="285750" lvl="1" indent="-292100" algn="l" rtl="0">
              <a:lnSpc>
                <a:spcPct val="90000"/>
              </a:lnSpc>
              <a:spcBef>
                <a:spcPts val="480"/>
              </a:spcBef>
              <a:spcAft>
                <a:spcPts val="0"/>
              </a:spcAft>
              <a:buClr>
                <a:srgbClr val="000000"/>
              </a:buClr>
              <a:buSzPts val="2500"/>
              <a:buFont typeface="Arial"/>
              <a:buChar char="•"/>
            </a:pPr>
            <a:r>
              <a:rPr lang="en-US" sz="2500">
                <a:solidFill>
                  <a:srgbClr val="000000"/>
                </a:solidFill>
                <a:latin typeface="Times New Roman"/>
                <a:ea typeface="Times New Roman"/>
                <a:cs typeface="Times New Roman"/>
                <a:sym typeface="Times New Roman"/>
              </a:rPr>
              <a:t>Scene management considerations which may alter or contaminate the evidence. </a:t>
            </a:r>
            <a:endParaRPr sz="2900"/>
          </a:p>
          <a:p>
            <a:pPr marL="285750" lvl="1" indent="-292100" algn="l" rtl="0">
              <a:lnSpc>
                <a:spcPct val="90000"/>
              </a:lnSpc>
              <a:spcBef>
                <a:spcPts val="480"/>
              </a:spcBef>
              <a:spcAft>
                <a:spcPts val="0"/>
              </a:spcAft>
              <a:buClr>
                <a:srgbClr val="000000"/>
              </a:buClr>
              <a:buSzPts val="2500"/>
              <a:buFont typeface="Arial"/>
              <a:buChar char="•"/>
            </a:pPr>
            <a:r>
              <a:rPr lang="en-US" sz="2500">
                <a:solidFill>
                  <a:srgbClr val="000000"/>
                </a:solidFill>
                <a:latin typeface="Times New Roman"/>
                <a:ea typeface="Times New Roman"/>
                <a:cs typeface="Times New Roman"/>
                <a:sym typeface="Times New Roman"/>
              </a:rPr>
              <a:t>Additional processing techniques that may need to be conducted at the scene with specialized personnel. </a:t>
            </a:r>
            <a:endParaRPr sz="1600">
              <a:solidFill>
                <a:srgbClr val="000000"/>
              </a:solidFill>
            </a:endParaRPr>
          </a:p>
        </p:txBody>
      </p:sp>
      <p:sp>
        <p:nvSpPr>
          <p:cNvPr id="733" name="Google Shape;733;p86"/>
          <p:cNvSpPr txBox="1">
            <a:spLocks noGrp="1"/>
          </p:cNvSpPr>
          <p:nvPr>
            <p:ph type="ftr" idx="11"/>
          </p:nvPr>
        </p:nvSpPr>
        <p:spPr>
          <a:xfrm>
            <a:off x="604245" y="6223702"/>
            <a:ext cx="4938600" cy="31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solidFill>
                  <a:srgbClr val="898989"/>
                </a:solidFill>
              </a:rPr>
              <a:t>Forensic Science - 2019</a:t>
            </a:r>
            <a:endParaRPr/>
          </a:p>
        </p:txBody>
      </p:sp>
      <p:sp>
        <p:nvSpPr>
          <p:cNvPr id="734" name="Google Shape;734;p86"/>
          <p:cNvSpPr txBox="1">
            <a:spLocks noGrp="1"/>
          </p:cNvSpPr>
          <p:nvPr>
            <p:ph type="sldNum" idx="12"/>
          </p:nvPr>
        </p:nvSpPr>
        <p:spPr>
          <a:xfrm>
            <a:off x="8119447" y="6223702"/>
            <a:ext cx="428100" cy="314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rgbClr val="898989"/>
                </a:solidFill>
              </a:rPr>
              <a:t>28</a:t>
            </a:fld>
            <a:endParaRPr sz="10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8"/>
        <p:cNvGrpSpPr/>
        <p:nvPr/>
      </p:nvGrpSpPr>
      <p:grpSpPr>
        <a:xfrm>
          <a:off x="0" y="0"/>
          <a:ext cx="0" cy="0"/>
          <a:chOff x="0" y="0"/>
          <a:chExt cx="0" cy="0"/>
        </a:xfrm>
      </p:grpSpPr>
      <p:pic>
        <p:nvPicPr>
          <p:cNvPr id="769" name="Google Shape;769;p88" descr="A person walking down the street&#10;&#10;Description generated with very high confidence"/>
          <p:cNvPicPr preferRelativeResize="0"/>
          <p:nvPr/>
        </p:nvPicPr>
        <p:blipFill rotWithShape="1">
          <a:blip r:embed="rId3">
            <a:alphaModFix/>
          </a:blip>
          <a:srcRect l="550" r="19736"/>
          <a:stretch/>
        </p:blipFill>
        <p:spPr>
          <a:xfrm>
            <a:off x="4562839" y="-168318"/>
            <a:ext cx="4695997" cy="3932313"/>
          </a:xfrm>
          <a:prstGeom prst="rect">
            <a:avLst/>
          </a:prstGeom>
          <a:noFill/>
          <a:ln>
            <a:noFill/>
          </a:ln>
        </p:spPr>
      </p:pic>
      <p:pic>
        <p:nvPicPr>
          <p:cNvPr id="770" name="Google Shape;770;p88" descr="A picture containing indoor, person, man, table&#10;&#10;Description generated with very high confidence"/>
          <p:cNvPicPr preferRelativeResize="0"/>
          <p:nvPr/>
        </p:nvPicPr>
        <p:blipFill rotWithShape="1">
          <a:blip r:embed="rId4">
            <a:alphaModFix/>
          </a:blip>
          <a:srcRect t="11259" b="21441"/>
          <a:stretch/>
        </p:blipFill>
        <p:spPr>
          <a:xfrm>
            <a:off x="4567428" y="2487168"/>
            <a:ext cx="4697730" cy="4215383"/>
          </a:xfrm>
          <a:prstGeom prst="rect">
            <a:avLst/>
          </a:prstGeom>
          <a:noFill/>
          <a:ln>
            <a:noFill/>
          </a:ln>
        </p:spPr>
      </p:pic>
      <p:pic>
        <p:nvPicPr>
          <p:cNvPr id="771" name="Google Shape;771;p88"/>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772" name="Google Shape;772;p88"/>
          <p:cNvSpPr txBox="1">
            <a:spLocks noGrp="1"/>
          </p:cNvSpPr>
          <p:nvPr>
            <p:ph type="title"/>
          </p:nvPr>
        </p:nvSpPr>
        <p:spPr>
          <a:xfrm>
            <a:off x="-128475" y="-168325"/>
            <a:ext cx="5772000" cy="109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500"/>
              <a:buFont typeface="Overlock"/>
              <a:buNone/>
            </a:pPr>
            <a:r>
              <a:rPr lang="en-US" sz="3400">
                <a:solidFill>
                  <a:srgbClr val="000000"/>
                </a:solidFill>
                <a:latin typeface="Overlock"/>
                <a:ea typeface="Overlock"/>
                <a:cs typeface="Overlock"/>
                <a:sym typeface="Overlock"/>
              </a:rPr>
              <a:t>28. Crime Scene Photographer</a:t>
            </a:r>
            <a:endParaRPr sz="4300"/>
          </a:p>
        </p:txBody>
      </p:sp>
      <p:sp>
        <p:nvSpPr>
          <p:cNvPr id="773" name="Google Shape;773;p88"/>
          <p:cNvSpPr txBox="1">
            <a:spLocks noGrp="1"/>
          </p:cNvSpPr>
          <p:nvPr>
            <p:ph type="ftr" idx="11"/>
          </p:nvPr>
        </p:nvSpPr>
        <p:spPr>
          <a:xfrm>
            <a:off x="604245" y="6223702"/>
            <a:ext cx="4938600" cy="31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solidFill>
                  <a:srgbClr val="898989"/>
                </a:solidFill>
              </a:rPr>
              <a:t>Forensic Science - 2019</a:t>
            </a:r>
            <a:endParaRPr/>
          </a:p>
        </p:txBody>
      </p:sp>
      <p:sp>
        <p:nvSpPr>
          <p:cNvPr id="774" name="Google Shape;774;p88"/>
          <p:cNvSpPr txBox="1">
            <a:spLocks noGrp="1"/>
          </p:cNvSpPr>
          <p:nvPr>
            <p:ph type="sldNum" idx="12"/>
          </p:nvPr>
        </p:nvSpPr>
        <p:spPr>
          <a:xfrm>
            <a:off x="8119447" y="6223702"/>
            <a:ext cx="428100" cy="314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rgbClr val="898989"/>
                </a:solidFill>
              </a:rPr>
              <a:t>29</a:t>
            </a:fld>
            <a:endParaRPr sz="1000">
              <a:solidFill>
                <a:srgbClr val="898989"/>
              </a:solidFill>
            </a:endParaRPr>
          </a:p>
        </p:txBody>
      </p:sp>
      <p:grpSp>
        <p:nvGrpSpPr>
          <p:cNvPr id="775" name="Google Shape;775;p88"/>
          <p:cNvGrpSpPr/>
          <p:nvPr/>
        </p:nvGrpSpPr>
        <p:grpSpPr>
          <a:xfrm>
            <a:off x="213405" y="1467112"/>
            <a:ext cx="4739700" cy="4591955"/>
            <a:chOff x="0" y="0"/>
            <a:chExt cx="4739700" cy="4591955"/>
          </a:xfrm>
        </p:grpSpPr>
        <p:cxnSp>
          <p:nvCxnSpPr>
            <p:cNvPr id="776" name="Google Shape;776;p88"/>
            <p:cNvCxnSpPr/>
            <p:nvPr/>
          </p:nvCxnSpPr>
          <p:spPr>
            <a:xfrm>
              <a:off x="0" y="0"/>
              <a:ext cx="4739700" cy="0"/>
            </a:xfrm>
            <a:prstGeom prst="straightConnector1">
              <a:avLst/>
            </a:prstGeom>
            <a:gradFill>
              <a:gsLst>
                <a:gs pos="0">
                  <a:srgbClr val="FFBD80"/>
                </a:gs>
                <a:gs pos="35000">
                  <a:srgbClr val="FFCFA8"/>
                </a:gs>
                <a:gs pos="100000">
                  <a:srgbClr val="FFEBD9"/>
                </a:gs>
              </a:gsLst>
              <a:lin ang="16200038" scaled="0"/>
            </a:gradFill>
            <a:ln w="9525" cap="flat" cmpd="sng">
              <a:solidFill>
                <a:srgbClr val="F79543"/>
              </a:solidFill>
              <a:prstDash val="solid"/>
              <a:round/>
              <a:headEnd type="none" w="sm" len="sm"/>
              <a:tailEnd type="none" w="sm" len="sm"/>
            </a:ln>
            <a:effectLst>
              <a:outerShdw blurRad="40000" dist="20000" dir="5400000" rotWithShape="0">
                <a:srgbClr val="000000">
                  <a:alpha val="37650"/>
                </a:srgbClr>
              </a:outerShdw>
            </a:effectLst>
          </p:spPr>
        </p:cxnSp>
        <p:sp>
          <p:nvSpPr>
            <p:cNvPr id="777" name="Google Shape;777;p88"/>
            <p:cNvSpPr/>
            <p:nvPr/>
          </p:nvSpPr>
          <p:spPr>
            <a:xfrm>
              <a:off x="0" y="0"/>
              <a:ext cx="4739700" cy="114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8"/>
            <p:cNvSpPr txBox="1"/>
            <p:nvPr/>
          </p:nvSpPr>
          <p:spPr>
            <a:xfrm>
              <a:off x="0" y="0"/>
              <a:ext cx="4739700" cy="1148100"/>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Times New Roman"/>
                <a:buNone/>
              </a:pPr>
              <a:r>
                <a:rPr lang="en-US" sz="2600">
                  <a:solidFill>
                    <a:schemeClr val="dk1"/>
                  </a:solidFill>
                  <a:latin typeface="Times New Roman"/>
                  <a:ea typeface="Times New Roman"/>
                  <a:cs typeface="Times New Roman"/>
                  <a:sym typeface="Times New Roman"/>
                </a:rPr>
                <a:t>Takes photos of the overall area of the crime scene &amp; close-ups photos</a:t>
              </a:r>
              <a:endParaRPr/>
            </a:p>
          </p:txBody>
        </p:sp>
        <p:cxnSp>
          <p:nvCxnSpPr>
            <p:cNvPr id="779" name="Google Shape;779;p88"/>
            <p:cNvCxnSpPr/>
            <p:nvPr/>
          </p:nvCxnSpPr>
          <p:spPr>
            <a:xfrm>
              <a:off x="0" y="1147951"/>
              <a:ext cx="4739700" cy="0"/>
            </a:xfrm>
            <a:prstGeom prst="straightConnector1">
              <a:avLst/>
            </a:prstGeom>
            <a:gradFill>
              <a:gsLst>
                <a:gs pos="0">
                  <a:srgbClr val="FFBD80"/>
                </a:gs>
                <a:gs pos="35000">
                  <a:srgbClr val="FFCFA8"/>
                </a:gs>
                <a:gs pos="100000">
                  <a:srgbClr val="FFEBD9"/>
                </a:gs>
              </a:gsLst>
              <a:lin ang="16200038" scaled="0"/>
            </a:gradFill>
            <a:ln w="9525" cap="flat" cmpd="sng">
              <a:solidFill>
                <a:srgbClr val="F79543"/>
              </a:solidFill>
              <a:prstDash val="solid"/>
              <a:round/>
              <a:headEnd type="none" w="sm" len="sm"/>
              <a:tailEnd type="none" w="sm" len="sm"/>
            </a:ln>
            <a:effectLst>
              <a:outerShdw blurRad="40000" dist="20000" dir="5400000" rotWithShape="0">
                <a:srgbClr val="000000">
                  <a:alpha val="37650"/>
                </a:srgbClr>
              </a:outerShdw>
            </a:effectLst>
          </p:spPr>
        </p:cxnSp>
        <p:sp>
          <p:nvSpPr>
            <p:cNvPr id="780" name="Google Shape;780;p88"/>
            <p:cNvSpPr/>
            <p:nvPr/>
          </p:nvSpPr>
          <p:spPr>
            <a:xfrm>
              <a:off x="0" y="1183343"/>
              <a:ext cx="4739700" cy="114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8"/>
            <p:cNvSpPr txBox="1"/>
            <p:nvPr/>
          </p:nvSpPr>
          <p:spPr>
            <a:xfrm>
              <a:off x="0" y="1183343"/>
              <a:ext cx="4739700" cy="11481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Times New Roman"/>
                <a:buNone/>
              </a:pPr>
              <a:r>
                <a:rPr lang="en-US" sz="2700">
                  <a:solidFill>
                    <a:schemeClr val="dk1"/>
                  </a:solidFill>
                  <a:latin typeface="Times New Roman"/>
                  <a:ea typeface="Times New Roman"/>
                  <a:cs typeface="Times New Roman"/>
                  <a:sym typeface="Times New Roman"/>
                </a:rPr>
                <a:t>Crime scene photos from different angles &amp; distances</a:t>
              </a:r>
              <a:endParaRPr/>
            </a:p>
          </p:txBody>
        </p:sp>
        <p:cxnSp>
          <p:nvCxnSpPr>
            <p:cNvPr id="782" name="Google Shape;782;p88"/>
            <p:cNvCxnSpPr/>
            <p:nvPr/>
          </p:nvCxnSpPr>
          <p:spPr>
            <a:xfrm>
              <a:off x="0" y="2295903"/>
              <a:ext cx="4739700" cy="0"/>
            </a:xfrm>
            <a:prstGeom prst="straightConnector1">
              <a:avLst/>
            </a:prstGeom>
            <a:gradFill>
              <a:gsLst>
                <a:gs pos="0">
                  <a:srgbClr val="FFBD80"/>
                </a:gs>
                <a:gs pos="35000">
                  <a:srgbClr val="FFCFA8"/>
                </a:gs>
                <a:gs pos="100000">
                  <a:srgbClr val="FFEBD9"/>
                </a:gs>
              </a:gsLst>
              <a:lin ang="16200038" scaled="0"/>
            </a:gradFill>
            <a:ln w="9525" cap="flat" cmpd="sng">
              <a:solidFill>
                <a:srgbClr val="F79543"/>
              </a:solidFill>
              <a:prstDash val="solid"/>
              <a:round/>
              <a:headEnd type="none" w="sm" len="sm"/>
              <a:tailEnd type="none" w="sm" len="sm"/>
            </a:ln>
            <a:effectLst>
              <a:outerShdw blurRad="40000" dist="20000" dir="5400000" rotWithShape="0">
                <a:srgbClr val="000000">
                  <a:alpha val="37650"/>
                </a:srgbClr>
              </a:outerShdw>
            </a:effectLst>
          </p:spPr>
        </p:cxnSp>
        <p:sp>
          <p:nvSpPr>
            <p:cNvPr id="783" name="Google Shape;783;p88"/>
            <p:cNvSpPr/>
            <p:nvPr/>
          </p:nvSpPr>
          <p:spPr>
            <a:xfrm>
              <a:off x="0" y="2295903"/>
              <a:ext cx="4739700" cy="114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8"/>
            <p:cNvSpPr txBox="1"/>
            <p:nvPr/>
          </p:nvSpPr>
          <p:spPr>
            <a:xfrm>
              <a:off x="0" y="2295903"/>
              <a:ext cx="4739700" cy="11481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Times New Roman"/>
                <a:buNone/>
              </a:pPr>
              <a:r>
                <a:rPr lang="en-US" sz="2700">
                  <a:solidFill>
                    <a:schemeClr val="dk1"/>
                  </a:solidFill>
                  <a:latin typeface="Times New Roman"/>
                  <a:ea typeface="Times New Roman"/>
                  <a:cs typeface="Times New Roman"/>
                  <a:sym typeface="Times New Roman"/>
                </a:rPr>
                <a:t>Photos noting all exits, departures, and entrance points</a:t>
              </a:r>
              <a:endParaRPr/>
            </a:p>
          </p:txBody>
        </p:sp>
        <p:cxnSp>
          <p:nvCxnSpPr>
            <p:cNvPr id="785" name="Google Shape;785;p88"/>
            <p:cNvCxnSpPr/>
            <p:nvPr/>
          </p:nvCxnSpPr>
          <p:spPr>
            <a:xfrm>
              <a:off x="0" y="3443855"/>
              <a:ext cx="4739700" cy="0"/>
            </a:xfrm>
            <a:prstGeom prst="straightConnector1">
              <a:avLst/>
            </a:prstGeom>
            <a:gradFill>
              <a:gsLst>
                <a:gs pos="0">
                  <a:srgbClr val="FFBD80"/>
                </a:gs>
                <a:gs pos="35000">
                  <a:srgbClr val="FFCFA8"/>
                </a:gs>
                <a:gs pos="100000">
                  <a:srgbClr val="FFEBD9"/>
                </a:gs>
              </a:gsLst>
              <a:lin ang="16200038" scaled="0"/>
            </a:gradFill>
            <a:ln w="9525" cap="flat" cmpd="sng">
              <a:solidFill>
                <a:srgbClr val="F79543"/>
              </a:solidFill>
              <a:prstDash val="solid"/>
              <a:round/>
              <a:headEnd type="none" w="sm" len="sm"/>
              <a:tailEnd type="none" w="sm" len="sm"/>
            </a:ln>
            <a:effectLst>
              <a:outerShdw blurRad="40000" dist="20000" dir="5400000" rotWithShape="0">
                <a:srgbClr val="000000">
                  <a:alpha val="37650"/>
                </a:srgbClr>
              </a:outerShdw>
            </a:effectLst>
          </p:spPr>
        </p:cxnSp>
        <p:sp>
          <p:nvSpPr>
            <p:cNvPr id="786" name="Google Shape;786;p88"/>
            <p:cNvSpPr/>
            <p:nvPr/>
          </p:nvSpPr>
          <p:spPr>
            <a:xfrm>
              <a:off x="0" y="3443855"/>
              <a:ext cx="4739700" cy="114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8"/>
            <p:cNvSpPr txBox="1"/>
            <p:nvPr/>
          </p:nvSpPr>
          <p:spPr>
            <a:xfrm>
              <a:off x="0" y="3443855"/>
              <a:ext cx="4739700" cy="11481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Times New Roman"/>
                <a:buNone/>
              </a:pPr>
              <a:r>
                <a:rPr lang="en-US" sz="2700">
                  <a:solidFill>
                    <a:schemeClr val="dk1"/>
                  </a:solidFill>
                  <a:latin typeface="Times New Roman"/>
                  <a:ea typeface="Times New Roman"/>
                  <a:cs typeface="Times New Roman"/>
                  <a:sym typeface="Times New Roman"/>
                </a:rPr>
                <a:t>Photos should include stationary objects used as reference points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p:nvPr/>
        </p:nvSpPr>
        <p:spPr>
          <a:xfrm>
            <a:off x="457200" y="304800"/>
            <a:ext cx="7924800" cy="590931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Overlock"/>
                <a:ea typeface="Overlock"/>
                <a:cs typeface="Overlock"/>
                <a:sym typeface="Overlock"/>
              </a:rPr>
              <a:t>4. Chain of Custody</a:t>
            </a:r>
            <a:r>
              <a:rPr lang="en-US" sz="2800" b="1">
                <a:solidFill>
                  <a:schemeClr val="dk1"/>
                </a:solidFill>
                <a:latin typeface="Calibri"/>
                <a:ea typeface="Calibri"/>
                <a:cs typeface="Calibri"/>
                <a:sym typeface="Calibri"/>
              </a:rPr>
              <a:t> - </a:t>
            </a:r>
            <a:r>
              <a:rPr lang="en-US" sz="2800">
                <a:solidFill>
                  <a:schemeClr val="dk1"/>
                </a:solidFill>
                <a:latin typeface="Times New Roman"/>
                <a:ea typeface="Times New Roman"/>
                <a:cs typeface="Times New Roman"/>
                <a:sym typeface="Times New Roman"/>
              </a:rPr>
              <a:t>the documented and unbroken transfer of evidence.</a:t>
            </a:r>
            <a:endParaRPr/>
          </a:p>
          <a:p>
            <a:pPr marL="0" marR="0" lvl="0" indent="0" algn="just" rtl="0">
              <a:spcBef>
                <a:spcPts val="0"/>
              </a:spcBef>
              <a:spcAft>
                <a:spcPts val="0"/>
              </a:spcAft>
              <a:buNone/>
            </a:pPr>
            <a:endParaRPr sz="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Maintaining a proper “chain of custody” involves producing and maintaining written documentation which accompanies the evidence and provides an uninterrupted timeline showing the secure location of the evidence from the time that it was discovered until the present time. </a:t>
            </a:r>
            <a:endParaRPr/>
          </a:p>
          <a:p>
            <a:pPr marL="0" marR="0" lvl="0" indent="0" algn="just" rtl="0">
              <a:spcBef>
                <a:spcPts val="0"/>
              </a:spcBef>
              <a:spcAft>
                <a:spcPts val="0"/>
              </a:spcAft>
              <a:buNone/>
            </a:pPr>
            <a:endParaRPr sz="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u="sng">
                <a:solidFill>
                  <a:schemeClr val="dk1"/>
                </a:solidFill>
                <a:latin typeface="Times New Roman"/>
                <a:ea typeface="Times New Roman"/>
                <a:cs typeface="Times New Roman"/>
                <a:sym typeface="Times New Roman"/>
              </a:rPr>
              <a:t>Any transfer of evidence from one person or secure location to another must be documented.</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Maintaining this chain of custody helps to ensure that the evidence has not been </a:t>
            </a:r>
            <a:r>
              <a:rPr lang="en-US" sz="2400" b="1">
                <a:solidFill>
                  <a:srgbClr val="FF0000"/>
                </a:solidFill>
                <a:latin typeface="Times New Roman"/>
                <a:ea typeface="Times New Roman"/>
                <a:cs typeface="Times New Roman"/>
                <a:sym typeface="Times New Roman"/>
              </a:rPr>
              <a:t>contaminated or compromised </a:t>
            </a:r>
            <a:r>
              <a:rPr lang="en-US" sz="2400" u="sng">
                <a:solidFill>
                  <a:schemeClr val="dk1"/>
                </a:solidFill>
                <a:latin typeface="Times New Roman"/>
                <a:ea typeface="Times New Roman"/>
                <a:cs typeface="Times New Roman"/>
                <a:sym typeface="Times New Roman"/>
              </a:rPr>
              <a:t>in any way</a:t>
            </a:r>
            <a:r>
              <a:rPr lang="en-US" sz="2400">
                <a:solidFill>
                  <a:schemeClr val="dk1"/>
                </a:solidFill>
                <a:latin typeface="Times New Roman"/>
                <a:ea typeface="Times New Roman"/>
                <a:cs typeface="Times New Roman"/>
                <a:sym typeface="Times New Roman"/>
              </a:rPr>
              <a:t>. If the proper “chain of custody” is not maintained, the breaking of the chain may well provide a potential reason for such evidence to be inadmissible in court.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256" name="Google Shape;25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a:t>
            </a:fld>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814" name="Google Shape;814;p91"/>
          <p:cNvSpPr txBox="1"/>
          <p:nvPr/>
        </p:nvSpPr>
        <p:spPr>
          <a:xfrm>
            <a:off x="0" y="298975"/>
            <a:ext cx="9144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111111"/>
                </a:solidFill>
                <a:highlight>
                  <a:srgbClr val="FFFFFF"/>
                </a:highlight>
                <a:latin typeface="Overlock"/>
                <a:ea typeface="Overlock"/>
                <a:cs typeface="Overlock"/>
                <a:sym typeface="Overlock"/>
              </a:rPr>
              <a:t>29. A crime scene sketch is a rough drawing/scale model drawing composed by an investigating officer at the crime scene. The crime scene sketch is a simple line drawing that</a:t>
            </a:r>
            <a:r>
              <a:rPr lang="en-US" sz="2400" b="1">
                <a:solidFill>
                  <a:srgbClr val="111111"/>
                </a:solidFill>
                <a:highlight>
                  <a:srgbClr val="FFFFFF"/>
                </a:highlight>
                <a:latin typeface="Overlock"/>
                <a:ea typeface="Overlock"/>
                <a:cs typeface="Overlock"/>
                <a:sym typeface="Overlock"/>
              </a:rPr>
              <a:t> indicates the position of the body in relation to fixed and significant items in the scene</a:t>
            </a:r>
            <a:r>
              <a:rPr lang="en-US" sz="2400">
                <a:solidFill>
                  <a:srgbClr val="111111"/>
                </a:solidFill>
                <a:highlight>
                  <a:srgbClr val="FFFFFF"/>
                </a:highlight>
                <a:latin typeface="Overlock"/>
                <a:ea typeface="Overlock"/>
                <a:cs typeface="Overlock"/>
                <a:sym typeface="Overlock"/>
              </a:rPr>
              <a:t> (ex: a door, table or window)</a:t>
            </a:r>
            <a:endParaRPr sz="2400">
              <a:latin typeface="Overlock"/>
              <a:ea typeface="Overlock"/>
              <a:cs typeface="Overlock"/>
              <a:sym typeface="Overlock"/>
            </a:endParaRPr>
          </a:p>
        </p:txBody>
      </p:sp>
      <p:pic>
        <p:nvPicPr>
          <p:cNvPr id="815" name="Google Shape;815;p91"/>
          <p:cNvPicPr preferRelativeResize="0"/>
          <p:nvPr/>
        </p:nvPicPr>
        <p:blipFill>
          <a:blip r:embed="rId3">
            <a:alphaModFix/>
          </a:blip>
          <a:stretch>
            <a:fillRect/>
          </a:stretch>
        </p:blipFill>
        <p:spPr>
          <a:xfrm>
            <a:off x="0" y="2316350"/>
            <a:ext cx="8910625" cy="4541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822" name="Google Shape;822;p92"/>
          <p:cNvSpPr txBox="1"/>
          <p:nvPr/>
        </p:nvSpPr>
        <p:spPr>
          <a:xfrm>
            <a:off x="0" y="0"/>
            <a:ext cx="9144000" cy="670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600" b="1">
                <a:solidFill>
                  <a:srgbClr val="111111"/>
                </a:solidFill>
                <a:highlight>
                  <a:srgbClr val="FFFFFF"/>
                </a:highlight>
                <a:latin typeface="Overlock"/>
                <a:ea typeface="Overlock"/>
                <a:cs typeface="Overlock"/>
                <a:sym typeface="Overlock"/>
              </a:rPr>
              <a:t>29. What is a crime scene sketch?</a:t>
            </a:r>
            <a:endParaRPr sz="3600" b="1">
              <a:solidFill>
                <a:srgbClr val="111111"/>
              </a:solidFill>
              <a:highlight>
                <a:srgbClr val="FFFFFF"/>
              </a:highlight>
              <a:latin typeface="Overlock"/>
              <a:ea typeface="Overlock"/>
              <a:cs typeface="Overlock"/>
              <a:sym typeface="Overlock"/>
            </a:endParaRPr>
          </a:p>
          <a:p>
            <a:pPr marL="0" lvl="0" indent="0" algn="l" rtl="0">
              <a:lnSpc>
                <a:spcPct val="137500"/>
              </a:lnSpc>
              <a:spcBef>
                <a:spcPts val="0"/>
              </a:spcBef>
              <a:spcAft>
                <a:spcPts val="0"/>
              </a:spcAft>
              <a:buNone/>
            </a:pPr>
            <a:endParaRPr sz="3600">
              <a:solidFill>
                <a:srgbClr val="444444"/>
              </a:solidFill>
              <a:highlight>
                <a:srgbClr val="FFFFFF"/>
              </a:highlight>
              <a:latin typeface="Overlock"/>
              <a:ea typeface="Overlock"/>
              <a:cs typeface="Overlock"/>
              <a:sym typeface="Overlock"/>
            </a:endParaRPr>
          </a:p>
          <a:p>
            <a:pPr marL="0" lvl="0" indent="0" algn="l" rtl="0">
              <a:lnSpc>
                <a:spcPct val="137500"/>
              </a:lnSpc>
              <a:spcBef>
                <a:spcPts val="0"/>
              </a:spcBef>
              <a:spcAft>
                <a:spcPts val="0"/>
              </a:spcAft>
              <a:buNone/>
            </a:pPr>
            <a:r>
              <a:rPr lang="en-US" sz="3600">
                <a:solidFill>
                  <a:srgbClr val="444444"/>
                </a:solidFill>
                <a:highlight>
                  <a:srgbClr val="FFFFFF"/>
                </a:highlight>
                <a:latin typeface="Overlock"/>
                <a:ea typeface="Overlock"/>
                <a:cs typeface="Overlock"/>
                <a:sym typeface="Overlock"/>
              </a:rPr>
              <a:t>A sketch whereby the walls (and sometimes the ceiling) are flattened around the floor outline to illustrate the relationship of evidence items in the scene (e.g., bullet hole locations, blood spatter patterns). A rough drawing (not to scale) to show the relative elevations of pertinent locations at or near the crime scene.</a:t>
            </a:r>
            <a:endParaRPr sz="3600">
              <a:solidFill>
                <a:srgbClr val="444444"/>
              </a:solidFill>
              <a:highlight>
                <a:srgbClr val="FFFFFF"/>
              </a:highlight>
              <a:latin typeface="Overlock"/>
              <a:ea typeface="Overlock"/>
              <a:cs typeface="Overlock"/>
              <a:sym typeface="Overlo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6"/>
        <p:cNvGrpSpPr/>
        <p:nvPr/>
      </p:nvGrpSpPr>
      <p:grpSpPr>
        <a:xfrm>
          <a:off x="0" y="0"/>
          <a:ext cx="0" cy="0"/>
          <a:chOff x="0" y="0"/>
          <a:chExt cx="0" cy="0"/>
        </a:xfrm>
      </p:grpSpPr>
      <p:sp>
        <p:nvSpPr>
          <p:cNvPr id="827" name="Google Shape;827;p93"/>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8" name="Google Shape;828;p93"/>
          <p:cNvSpPr/>
          <p:nvPr/>
        </p:nvSpPr>
        <p:spPr>
          <a:xfrm>
            <a:off x="0" y="0"/>
            <a:ext cx="3520274" cy="6858000"/>
          </a:xfrm>
          <a:custGeom>
            <a:avLst/>
            <a:gdLst/>
            <a:ahLst/>
            <a:cxnLst/>
            <a:rect l="l" t="t" r="r" b="b"/>
            <a:pathLst>
              <a:path w="4693698" h="6858000" extrusionOk="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9" name="Google Shape;829;p93"/>
          <p:cNvSpPr/>
          <p:nvPr/>
        </p:nvSpPr>
        <p:spPr>
          <a:xfrm flipH="1">
            <a:off x="0" y="0"/>
            <a:ext cx="3628557" cy="6858000"/>
          </a:xfrm>
          <a:custGeom>
            <a:avLst/>
            <a:gdLst/>
            <a:ahLst/>
            <a:cxnLst/>
            <a:rect l="l" t="t" r="r" b="b"/>
            <a:pathLst>
              <a:path w="4838076" h="6858000" extrusionOk="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1F3864">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93"/>
          <p:cNvSpPr txBox="1">
            <a:spLocks noGrp="1"/>
          </p:cNvSpPr>
          <p:nvPr>
            <p:ph type="title"/>
          </p:nvPr>
        </p:nvSpPr>
        <p:spPr>
          <a:xfrm>
            <a:off x="0" y="66675"/>
            <a:ext cx="38160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Calibri"/>
              <a:buNone/>
            </a:pPr>
            <a:r>
              <a:rPr lang="en-US" sz="3900">
                <a:solidFill>
                  <a:schemeClr val="lt1"/>
                </a:solidFill>
                <a:latin typeface="Architects Daughter"/>
                <a:ea typeface="Architects Daughter"/>
                <a:cs typeface="Architects Daughter"/>
                <a:sym typeface="Architects Daughter"/>
              </a:rPr>
              <a:t>What is a crime scene? </a:t>
            </a:r>
            <a:endParaRPr sz="3900">
              <a:latin typeface="Architects Daughter"/>
              <a:ea typeface="Architects Daughter"/>
              <a:cs typeface="Architects Daughter"/>
              <a:sym typeface="Architects Daughter"/>
            </a:endParaRPr>
          </a:p>
        </p:txBody>
      </p:sp>
      <p:sp>
        <p:nvSpPr>
          <p:cNvPr id="831" name="Google Shape;831;p93"/>
          <p:cNvSpPr txBox="1">
            <a:spLocks noGrp="1"/>
          </p:cNvSpPr>
          <p:nvPr>
            <p:ph type="body" idx="1"/>
          </p:nvPr>
        </p:nvSpPr>
        <p:spPr>
          <a:xfrm>
            <a:off x="0" y="1558800"/>
            <a:ext cx="3628500" cy="5068800"/>
          </a:xfrm>
          <a:prstGeom prst="rect">
            <a:avLst/>
          </a:prstGeom>
          <a:noFill/>
          <a:ln>
            <a:noFill/>
          </a:ln>
        </p:spPr>
        <p:txBody>
          <a:bodyPr spcFirstLastPara="1" wrap="square" lIns="91425" tIns="45700" rIns="91425" bIns="45700" anchor="t" anchorCtr="0">
            <a:noAutofit/>
          </a:bodyPr>
          <a:lstStyle/>
          <a:p>
            <a:pPr marL="228600" lvl="0" indent="-233680" algn="l" rtl="0">
              <a:lnSpc>
                <a:spcPct val="70000"/>
              </a:lnSpc>
              <a:spcBef>
                <a:spcPts val="0"/>
              </a:spcBef>
              <a:spcAft>
                <a:spcPts val="0"/>
              </a:spcAft>
              <a:buClr>
                <a:schemeClr val="lt1"/>
              </a:buClr>
              <a:buSzPts val="2800"/>
              <a:buFont typeface="Overlock"/>
              <a:buChar char="•"/>
            </a:pPr>
            <a:r>
              <a:rPr lang="en-US" sz="3000" i="0">
                <a:solidFill>
                  <a:schemeClr val="lt1"/>
                </a:solidFill>
                <a:latin typeface="Overlock"/>
                <a:ea typeface="Overlock"/>
                <a:cs typeface="Overlock"/>
                <a:sym typeface="Overlock"/>
              </a:rPr>
              <a:t>A sketch whereby the walls (and sometimes the ceiling) are flattened around the floor outline to illustrate the relationship of evidence items in the scene (e.g., bullet hole locations, blood spatter patterns).</a:t>
            </a:r>
            <a:r>
              <a:rPr lang="en-US" sz="3100" i="0">
                <a:solidFill>
                  <a:schemeClr val="lt1"/>
                </a:solidFill>
                <a:latin typeface="Overlock"/>
                <a:ea typeface="Overlock"/>
                <a:cs typeface="Overlock"/>
                <a:sym typeface="Overlock"/>
              </a:rPr>
              <a:t> </a:t>
            </a:r>
            <a:endParaRPr sz="3100">
              <a:solidFill>
                <a:schemeClr val="lt1"/>
              </a:solidFill>
              <a:latin typeface="Overlock"/>
              <a:ea typeface="Overlock"/>
              <a:cs typeface="Overlock"/>
              <a:sym typeface="Overlock"/>
            </a:endParaRPr>
          </a:p>
        </p:txBody>
      </p:sp>
      <p:pic>
        <p:nvPicPr>
          <p:cNvPr id="832" name="Google Shape;832;p93" descr="Diagram, engineering drawing&#10;&#10;Description automatically generated"/>
          <p:cNvPicPr preferRelativeResize="0"/>
          <p:nvPr/>
        </p:nvPicPr>
        <p:blipFill rotWithShape="1">
          <a:blip r:embed="rId3">
            <a:alphaModFix/>
          </a:blip>
          <a:srcRect/>
          <a:stretch/>
        </p:blipFill>
        <p:spPr>
          <a:xfrm>
            <a:off x="3816094" y="-33350"/>
            <a:ext cx="5327905"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6"/>
        <p:cNvGrpSpPr/>
        <p:nvPr/>
      </p:nvGrpSpPr>
      <p:grpSpPr>
        <a:xfrm>
          <a:off x="0" y="0"/>
          <a:ext cx="0" cy="0"/>
          <a:chOff x="0" y="0"/>
          <a:chExt cx="0" cy="0"/>
        </a:xfrm>
      </p:grpSpPr>
      <p:sp>
        <p:nvSpPr>
          <p:cNvPr id="837" name="Google Shape;837;p94"/>
          <p:cNvSpPr/>
          <p:nvPr/>
        </p:nvSpPr>
        <p:spPr>
          <a:xfrm>
            <a:off x="252662" y="321176"/>
            <a:ext cx="5380800" cy="5896800"/>
          </a:xfrm>
          <a:prstGeom prst="rect">
            <a:avLst/>
          </a:prstGeom>
          <a:solidFill>
            <a:schemeClr val="dk1">
              <a:alpha val="14900"/>
            </a:schemeClr>
          </a:solidFill>
          <a:ln w="127000" cap="sq" cmpd="thinThick">
            <a:solidFill>
              <a:schemeClr val="dk1">
                <a:alpha val="98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94"/>
          <p:cNvSpPr txBox="1">
            <a:spLocks noGrp="1"/>
          </p:cNvSpPr>
          <p:nvPr>
            <p:ph type="title"/>
          </p:nvPr>
        </p:nvSpPr>
        <p:spPr>
          <a:xfrm>
            <a:off x="377325" y="454175"/>
            <a:ext cx="5256000" cy="65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Overlock"/>
              <a:buNone/>
            </a:pPr>
            <a:r>
              <a:rPr lang="en-US" sz="2800">
                <a:latin typeface="Overlock"/>
                <a:ea typeface="Overlock"/>
                <a:cs typeface="Overlock"/>
                <a:sym typeface="Overlock"/>
              </a:rPr>
              <a:t>30. Types of Crime Scene Sketches</a:t>
            </a:r>
            <a:endParaRPr/>
          </a:p>
        </p:txBody>
      </p:sp>
      <p:sp>
        <p:nvSpPr>
          <p:cNvPr id="839" name="Google Shape;839;p94"/>
          <p:cNvSpPr txBox="1">
            <a:spLocks noGrp="1"/>
          </p:cNvSpPr>
          <p:nvPr>
            <p:ph type="body" idx="1"/>
          </p:nvPr>
        </p:nvSpPr>
        <p:spPr>
          <a:xfrm>
            <a:off x="314925" y="1109363"/>
            <a:ext cx="5380800" cy="4986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110"/>
              <a:buNone/>
            </a:pPr>
            <a:r>
              <a:rPr lang="en-US" sz="1110"/>
              <a:t> </a:t>
            </a:r>
            <a:endParaRPr/>
          </a:p>
          <a:p>
            <a:pPr marL="0" lvl="0" indent="0" algn="l" rtl="0">
              <a:lnSpc>
                <a:spcPct val="80000"/>
              </a:lnSpc>
              <a:spcBef>
                <a:spcPts val="333"/>
              </a:spcBef>
              <a:spcAft>
                <a:spcPts val="0"/>
              </a:spcAft>
              <a:buClr>
                <a:schemeClr val="dk1"/>
              </a:buClr>
              <a:buSzPts val="1665"/>
              <a:buNone/>
            </a:pPr>
            <a:r>
              <a:rPr lang="en-US" sz="1665" b="1">
                <a:latin typeface="Times New Roman"/>
                <a:ea typeface="Times New Roman"/>
                <a:cs typeface="Times New Roman"/>
                <a:sym typeface="Times New Roman"/>
              </a:rPr>
              <a:t>Overview sketch </a:t>
            </a:r>
            <a:r>
              <a:rPr lang="en-US" sz="1665">
                <a:latin typeface="Times New Roman"/>
                <a:ea typeface="Times New Roman"/>
                <a:cs typeface="Times New Roman"/>
                <a:sym typeface="Times New Roman"/>
              </a:rPr>
              <a:t>– consists of a bird’s-eye-view or floor plan sketch of the scene. This is the most common type of sketch and consists of items on the horizontal plane.</a:t>
            </a:r>
            <a:endParaRPr/>
          </a:p>
          <a:p>
            <a:pPr marL="0" lvl="0" indent="0" algn="l" rtl="0">
              <a:lnSpc>
                <a:spcPct val="80000"/>
              </a:lnSpc>
              <a:spcBef>
                <a:spcPts val="333"/>
              </a:spcBef>
              <a:spcAft>
                <a:spcPts val="0"/>
              </a:spcAft>
              <a:buClr>
                <a:schemeClr val="dk1"/>
              </a:buClr>
              <a:buSzPts val="1665"/>
              <a:buNone/>
            </a:pPr>
            <a:r>
              <a:rPr lang="en-US" sz="1665">
                <a:latin typeface="Times New Roman"/>
                <a:ea typeface="Times New Roman"/>
                <a:cs typeface="Times New Roman"/>
                <a:sym typeface="Times New Roman"/>
              </a:rPr>
              <a:t> </a:t>
            </a:r>
            <a:endParaRPr/>
          </a:p>
          <a:p>
            <a:pPr marL="0" lvl="0" indent="0" algn="l" rtl="0">
              <a:lnSpc>
                <a:spcPct val="80000"/>
              </a:lnSpc>
              <a:spcBef>
                <a:spcPts val="333"/>
              </a:spcBef>
              <a:spcAft>
                <a:spcPts val="0"/>
              </a:spcAft>
              <a:buClr>
                <a:schemeClr val="dk1"/>
              </a:buClr>
              <a:buSzPts val="1665"/>
              <a:buNone/>
            </a:pPr>
            <a:r>
              <a:rPr lang="en-US" sz="1665" b="1">
                <a:latin typeface="Times New Roman"/>
                <a:ea typeface="Times New Roman"/>
                <a:cs typeface="Times New Roman"/>
                <a:sym typeface="Times New Roman"/>
              </a:rPr>
              <a:t>Elevation sketch </a:t>
            </a:r>
            <a:r>
              <a:rPr lang="en-US" sz="1665">
                <a:latin typeface="Times New Roman"/>
                <a:ea typeface="Times New Roman"/>
                <a:cs typeface="Times New Roman"/>
                <a:sym typeface="Times New Roman"/>
              </a:rPr>
              <a:t>– portrays a vertical plane rather than a horizontal plane. Examples include bloodstain patterns on vertical surfaces such as walls or cabinetry and bullet holes through windows.</a:t>
            </a:r>
            <a:endParaRPr/>
          </a:p>
          <a:p>
            <a:pPr marL="0" lvl="0" indent="0" algn="l" rtl="0">
              <a:lnSpc>
                <a:spcPct val="80000"/>
              </a:lnSpc>
              <a:spcBef>
                <a:spcPts val="333"/>
              </a:spcBef>
              <a:spcAft>
                <a:spcPts val="0"/>
              </a:spcAft>
              <a:buClr>
                <a:schemeClr val="dk1"/>
              </a:buClr>
              <a:buSzPts val="1665"/>
              <a:buNone/>
            </a:pPr>
            <a:r>
              <a:rPr lang="en-US" sz="1665">
                <a:latin typeface="Times New Roman"/>
                <a:ea typeface="Times New Roman"/>
                <a:cs typeface="Times New Roman"/>
                <a:sym typeface="Times New Roman"/>
              </a:rPr>
              <a:t> </a:t>
            </a:r>
            <a:endParaRPr/>
          </a:p>
          <a:p>
            <a:pPr marL="0" lvl="0" indent="0" algn="l" rtl="0">
              <a:lnSpc>
                <a:spcPct val="80000"/>
              </a:lnSpc>
              <a:spcBef>
                <a:spcPts val="333"/>
              </a:spcBef>
              <a:spcAft>
                <a:spcPts val="0"/>
              </a:spcAft>
              <a:buClr>
                <a:schemeClr val="dk1"/>
              </a:buClr>
              <a:buSzPts val="1665"/>
              <a:buNone/>
            </a:pPr>
            <a:r>
              <a:rPr lang="en-US" sz="1665" b="1">
                <a:latin typeface="Times New Roman"/>
                <a:ea typeface="Times New Roman"/>
                <a:cs typeface="Times New Roman"/>
                <a:sym typeface="Times New Roman"/>
              </a:rPr>
              <a:t>Exploded view or cross-projection sketch </a:t>
            </a:r>
            <a:r>
              <a:rPr lang="en-US" sz="1665">
                <a:latin typeface="Times New Roman"/>
                <a:ea typeface="Times New Roman"/>
                <a:cs typeface="Times New Roman"/>
                <a:sym typeface="Times New Roman"/>
              </a:rPr>
              <a:t>– consists of a combination of the first two sketches. It is similar to a floor plan except the walls have been laid out flat and objects on them have been shown in their relative positions.</a:t>
            </a:r>
            <a:endParaRPr/>
          </a:p>
          <a:p>
            <a:pPr marL="0" lvl="0" indent="0" algn="l" rtl="0">
              <a:lnSpc>
                <a:spcPct val="80000"/>
              </a:lnSpc>
              <a:spcBef>
                <a:spcPts val="333"/>
              </a:spcBef>
              <a:spcAft>
                <a:spcPts val="0"/>
              </a:spcAft>
              <a:buClr>
                <a:schemeClr val="dk1"/>
              </a:buClr>
              <a:buSzPts val="1665"/>
              <a:buNone/>
            </a:pPr>
            <a:r>
              <a:rPr lang="en-US" sz="1665">
                <a:latin typeface="Times New Roman"/>
                <a:ea typeface="Times New Roman"/>
                <a:cs typeface="Times New Roman"/>
                <a:sym typeface="Times New Roman"/>
              </a:rPr>
              <a:t> </a:t>
            </a:r>
            <a:endParaRPr/>
          </a:p>
          <a:p>
            <a:pPr marL="0" lvl="0" indent="0" algn="l" rtl="0">
              <a:lnSpc>
                <a:spcPct val="80000"/>
              </a:lnSpc>
              <a:spcBef>
                <a:spcPts val="333"/>
              </a:spcBef>
              <a:spcAft>
                <a:spcPts val="0"/>
              </a:spcAft>
              <a:buClr>
                <a:schemeClr val="dk1"/>
              </a:buClr>
              <a:buSzPts val="1665"/>
              <a:buNone/>
            </a:pPr>
            <a:r>
              <a:rPr lang="en-US" sz="1665" b="1">
                <a:latin typeface="Times New Roman"/>
                <a:ea typeface="Times New Roman"/>
                <a:cs typeface="Times New Roman"/>
                <a:sym typeface="Times New Roman"/>
              </a:rPr>
              <a:t>Perspective sketch </a:t>
            </a:r>
            <a:r>
              <a:rPr lang="en-US" sz="1665">
                <a:latin typeface="Times New Roman"/>
                <a:ea typeface="Times New Roman"/>
                <a:cs typeface="Times New Roman"/>
                <a:sym typeface="Times New Roman"/>
              </a:rPr>
              <a:t>– depicts the scene or item of interest in three dimensions. It is the most difficult sketch to create and requires some artistic skill.</a:t>
            </a:r>
            <a:endParaRPr sz="1110"/>
          </a:p>
        </p:txBody>
      </p:sp>
      <p:pic>
        <p:nvPicPr>
          <p:cNvPr id="840" name="Google Shape;840;p94" descr="A close up of a logo&#10;&#10;Description generated with high confidence"/>
          <p:cNvPicPr preferRelativeResize="0"/>
          <p:nvPr/>
        </p:nvPicPr>
        <p:blipFill rotWithShape="1">
          <a:blip r:embed="rId3">
            <a:alphaModFix/>
          </a:blip>
          <a:srcRect t="24602" r="10"/>
          <a:stretch/>
        </p:blipFill>
        <p:spPr>
          <a:xfrm>
            <a:off x="5872163" y="306909"/>
            <a:ext cx="3031807" cy="2286000"/>
          </a:xfrm>
          <a:prstGeom prst="rect">
            <a:avLst/>
          </a:prstGeom>
          <a:noFill/>
          <a:ln>
            <a:noFill/>
          </a:ln>
        </p:spPr>
      </p:pic>
      <p:pic>
        <p:nvPicPr>
          <p:cNvPr id="841" name="Google Shape;841;p94" descr="A picture containing outdoor, bus, appliance, text&#10;&#10;Description generated with high confidence"/>
          <p:cNvPicPr preferRelativeResize="0"/>
          <p:nvPr/>
        </p:nvPicPr>
        <p:blipFill rotWithShape="1">
          <a:blip r:embed="rId4">
            <a:alphaModFix/>
          </a:blip>
          <a:srcRect l="2204" r="12362"/>
          <a:stretch/>
        </p:blipFill>
        <p:spPr>
          <a:xfrm>
            <a:off x="5872163" y="2828925"/>
            <a:ext cx="3031806" cy="3388993"/>
          </a:xfrm>
          <a:prstGeom prst="rect">
            <a:avLst/>
          </a:prstGeom>
          <a:noFill/>
          <a:ln>
            <a:noFill/>
          </a:ln>
        </p:spPr>
      </p:pic>
      <p:sp>
        <p:nvSpPr>
          <p:cNvPr id="842" name="Google Shape;842;p9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843" name="Google Shape;843;p9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0" y="0"/>
          <a:ext cx="0" cy="0"/>
          <a:chOff x="0" y="0"/>
          <a:chExt cx="0" cy="0"/>
        </a:xfrm>
      </p:grpSpPr>
      <p:sp>
        <p:nvSpPr>
          <p:cNvPr id="855" name="Google Shape;855;p96"/>
          <p:cNvSpPr txBox="1">
            <a:spLocks noGrp="1"/>
          </p:cNvSpPr>
          <p:nvPr>
            <p:ph type="title"/>
          </p:nvPr>
        </p:nvSpPr>
        <p:spPr>
          <a:xfrm>
            <a:off x="153275" y="142175"/>
            <a:ext cx="4255800" cy="9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31. Sketch Artist</a:t>
            </a:r>
            <a:endParaRPr/>
          </a:p>
        </p:txBody>
      </p:sp>
      <p:cxnSp>
        <p:nvCxnSpPr>
          <p:cNvPr id="856" name="Google Shape;856;p96"/>
          <p:cNvCxnSpPr/>
          <p:nvPr/>
        </p:nvCxnSpPr>
        <p:spPr>
          <a:xfrm>
            <a:off x="491490" y="2316480"/>
            <a:ext cx="3429000" cy="0"/>
          </a:xfrm>
          <a:prstGeom prst="straightConnector1">
            <a:avLst/>
          </a:prstGeom>
          <a:noFill/>
          <a:ln w="19050" cap="sq" cmpd="sng">
            <a:solidFill>
              <a:schemeClr val="dk1"/>
            </a:solidFill>
            <a:prstDash val="solid"/>
            <a:round/>
            <a:headEnd type="none" w="sm" len="sm"/>
            <a:tailEnd type="none" w="sm" len="sm"/>
          </a:ln>
        </p:spPr>
      </p:cxnSp>
      <p:sp>
        <p:nvSpPr>
          <p:cNvPr id="857" name="Google Shape;857;p96"/>
          <p:cNvSpPr txBox="1">
            <a:spLocks noGrp="1"/>
          </p:cNvSpPr>
          <p:nvPr>
            <p:ph type="ftr" idx="11"/>
          </p:nvPr>
        </p:nvSpPr>
        <p:spPr>
          <a:xfrm>
            <a:off x="491490" y="6356350"/>
            <a:ext cx="308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Forensic Science - 2019</a:t>
            </a:r>
            <a:endParaRPr/>
          </a:p>
        </p:txBody>
      </p:sp>
      <p:sp>
        <p:nvSpPr>
          <p:cNvPr id="858" name="Google Shape;858;p96"/>
          <p:cNvSpPr txBox="1">
            <a:spLocks noGrp="1"/>
          </p:cNvSpPr>
          <p:nvPr>
            <p:ph type="sldNum" idx="12"/>
          </p:nvPr>
        </p:nvSpPr>
        <p:spPr>
          <a:xfrm>
            <a:off x="5206365" y="6356350"/>
            <a:ext cx="874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859" name="Google Shape;859;p96" descr="A close up of a map&#10;&#10;Description generated with high confidence"/>
          <p:cNvPicPr preferRelativeResize="0"/>
          <p:nvPr/>
        </p:nvPicPr>
        <p:blipFill rotWithShape="1">
          <a:blip r:embed="rId3">
            <a:alphaModFix/>
          </a:blip>
          <a:srcRect l="32816" r="25241"/>
          <a:stretch/>
        </p:blipFill>
        <p:spPr>
          <a:xfrm>
            <a:off x="4409136" y="10"/>
            <a:ext cx="4734863" cy="685799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grpSp>
        <p:nvGrpSpPr>
          <p:cNvPr id="860" name="Google Shape;860;p96"/>
          <p:cNvGrpSpPr/>
          <p:nvPr/>
        </p:nvGrpSpPr>
        <p:grpSpPr>
          <a:xfrm>
            <a:off x="491510" y="2525791"/>
            <a:ext cx="3778862" cy="3461704"/>
            <a:chOff x="30670" y="332"/>
            <a:chExt cx="3778862" cy="3461704"/>
          </a:xfrm>
        </p:grpSpPr>
        <p:sp>
          <p:nvSpPr>
            <p:cNvPr id="861" name="Google Shape;861;p96"/>
            <p:cNvSpPr/>
            <p:nvPr/>
          </p:nvSpPr>
          <p:spPr>
            <a:xfrm>
              <a:off x="30670" y="332"/>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6"/>
            <p:cNvSpPr/>
            <p:nvPr/>
          </p:nvSpPr>
          <p:spPr>
            <a:xfrm>
              <a:off x="135724" y="105386"/>
              <a:ext cx="290100" cy="290100"/>
            </a:xfrm>
            <a:prstGeom prst="rect">
              <a:avLst/>
            </a:prstGeom>
            <a:blipFill rotWithShape="1">
              <a:blip r:embed="rId4">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6"/>
            <p:cNvSpPr/>
            <p:nvPr/>
          </p:nvSpPr>
          <p:spPr>
            <a:xfrm>
              <a:off x="638127" y="332"/>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6"/>
            <p:cNvSpPr txBox="1"/>
            <p:nvPr/>
          </p:nvSpPr>
          <p:spPr>
            <a:xfrm>
              <a:off x="638127" y="332"/>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b="1">
                  <a:solidFill>
                    <a:schemeClr val="dk1"/>
                  </a:solidFill>
                  <a:latin typeface="Times New Roman"/>
                  <a:ea typeface="Times New Roman"/>
                  <a:cs typeface="Times New Roman"/>
                  <a:sym typeface="Times New Roman"/>
                </a:rPr>
                <a:t>Labeling the Sketch</a:t>
              </a:r>
              <a:endParaRPr sz="1100">
                <a:solidFill>
                  <a:schemeClr val="dk1"/>
                </a:solidFill>
                <a:latin typeface="Times New Roman"/>
                <a:ea typeface="Times New Roman"/>
                <a:cs typeface="Times New Roman"/>
                <a:sym typeface="Times New Roman"/>
              </a:endParaRPr>
            </a:p>
          </p:txBody>
        </p:sp>
        <p:sp>
          <p:nvSpPr>
            <p:cNvPr id="865" name="Google Shape;865;p96"/>
            <p:cNvSpPr/>
            <p:nvPr/>
          </p:nvSpPr>
          <p:spPr>
            <a:xfrm>
              <a:off x="2022774" y="332"/>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6"/>
            <p:cNvSpPr/>
            <p:nvPr/>
          </p:nvSpPr>
          <p:spPr>
            <a:xfrm>
              <a:off x="2127828" y="105386"/>
              <a:ext cx="290100" cy="290100"/>
            </a:xfrm>
            <a:prstGeom prst="rect">
              <a:avLst/>
            </a:prstGeom>
            <a:blipFill rotWithShape="1">
              <a:blip r:embed="rId5">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6"/>
            <p:cNvSpPr/>
            <p:nvPr/>
          </p:nvSpPr>
          <p:spPr>
            <a:xfrm>
              <a:off x="2630232" y="332"/>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6"/>
            <p:cNvSpPr txBox="1"/>
            <p:nvPr/>
          </p:nvSpPr>
          <p:spPr>
            <a:xfrm>
              <a:off x="2630232" y="332"/>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Ambient Temperature, details related to the surroundings</a:t>
              </a:r>
              <a:endParaRPr/>
            </a:p>
          </p:txBody>
        </p:sp>
        <p:sp>
          <p:nvSpPr>
            <p:cNvPr id="869" name="Google Shape;869;p96"/>
            <p:cNvSpPr/>
            <p:nvPr/>
          </p:nvSpPr>
          <p:spPr>
            <a:xfrm>
              <a:off x="30670" y="987433"/>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6"/>
            <p:cNvSpPr/>
            <p:nvPr/>
          </p:nvSpPr>
          <p:spPr>
            <a:xfrm>
              <a:off x="135724" y="1092488"/>
              <a:ext cx="290100" cy="290100"/>
            </a:xfrm>
            <a:prstGeom prst="rect">
              <a:avLst/>
            </a:prstGeom>
            <a:blipFill rotWithShape="1">
              <a:blip r:embed="rId6">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6"/>
            <p:cNvSpPr/>
            <p:nvPr/>
          </p:nvSpPr>
          <p:spPr>
            <a:xfrm>
              <a:off x="638127" y="987433"/>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6"/>
            <p:cNvSpPr txBox="1"/>
            <p:nvPr/>
          </p:nvSpPr>
          <p:spPr>
            <a:xfrm>
              <a:off x="638127" y="987433"/>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Address or location of scene.</a:t>
              </a:r>
              <a:endParaRPr/>
            </a:p>
          </p:txBody>
        </p:sp>
        <p:sp>
          <p:nvSpPr>
            <p:cNvPr id="873" name="Google Shape;873;p96"/>
            <p:cNvSpPr/>
            <p:nvPr/>
          </p:nvSpPr>
          <p:spPr>
            <a:xfrm>
              <a:off x="2022774" y="987433"/>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6"/>
            <p:cNvSpPr/>
            <p:nvPr/>
          </p:nvSpPr>
          <p:spPr>
            <a:xfrm>
              <a:off x="2127828" y="1092488"/>
              <a:ext cx="290100" cy="290100"/>
            </a:xfrm>
            <a:prstGeom prst="rect">
              <a:avLst/>
            </a:prstGeom>
            <a:blipFill rotWithShape="1">
              <a:blip r:embed="rId7">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6"/>
            <p:cNvSpPr/>
            <p:nvPr/>
          </p:nvSpPr>
          <p:spPr>
            <a:xfrm>
              <a:off x="2630232" y="987433"/>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6"/>
            <p:cNvSpPr txBox="1"/>
            <p:nvPr/>
          </p:nvSpPr>
          <p:spPr>
            <a:xfrm>
              <a:off x="2630232" y="987433"/>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Overlock"/>
                <a:buNone/>
              </a:pPr>
              <a:r>
                <a:rPr lang="en-US" sz="1400" b="0">
                  <a:solidFill>
                    <a:schemeClr val="dk1"/>
                  </a:solidFill>
                  <a:latin typeface="Overlock"/>
                  <a:ea typeface="Overlock"/>
                  <a:cs typeface="Overlock"/>
                  <a:sym typeface="Overlock"/>
                </a:rPr>
                <a:t>Case Number</a:t>
              </a:r>
              <a:endParaRPr/>
            </a:p>
          </p:txBody>
        </p:sp>
        <p:sp>
          <p:nvSpPr>
            <p:cNvPr id="877" name="Google Shape;877;p96"/>
            <p:cNvSpPr/>
            <p:nvPr/>
          </p:nvSpPr>
          <p:spPr>
            <a:xfrm>
              <a:off x="30670" y="1974535"/>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6"/>
            <p:cNvSpPr/>
            <p:nvPr/>
          </p:nvSpPr>
          <p:spPr>
            <a:xfrm>
              <a:off x="135724" y="2079589"/>
              <a:ext cx="290100" cy="290100"/>
            </a:xfrm>
            <a:prstGeom prst="rect">
              <a:avLst/>
            </a:prstGeom>
            <a:blipFill rotWithShape="1">
              <a:blip r:embed="rId8">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6"/>
            <p:cNvSpPr/>
            <p:nvPr/>
          </p:nvSpPr>
          <p:spPr>
            <a:xfrm>
              <a:off x="638127" y="1974535"/>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6"/>
            <p:cNvSpPr txBox="1"/>
            <p:nvPr/>
          </p:nvSpPr>
          <p:spPr>
            <a:xfrm>
              <a:off x="638127" y="1974535"/>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Date sketch was made and by whom</a:t>
              </a:r>
              <a:r>
                <a:rPr lang="en-US" sz="1100">
                  <a:solidFill>
                    <a:schemeClr val="dk1"/>
                  </a:solidFill>
                  <a:latin typeface="Calibri"/>
                  <a:ea typeface="Calibri"/>
                  <a:cs typeface="Calibri"/>
                  <a:sym typeface="Calibri"/>
                </a:rPr>
                <a:t>.</a:t>
              </a:r>
              <a:endParaRPr/>
            </a:p>
          </p:txBody>
        </p:sp>
        <p:sp>
          <p:nvSpPr>
            <p:cNvPr id="881" name="Google Shape;881;p96"/>
            <p:cNvSpPr/>
            <p:nvPr/>
          </p:nvSpPr>
          <p:spPr>
            <a:xfrm>
              <a:off x="2022774" y="1974535"/>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6"/>
            <p:cNvSpPr/>
            <p:nvPr/>
          </p:nvSpPr>
          <p:spPr>
            <a:xfrm>
              <a:off x="2127828" y="2079589"/>
              <a:ext cx="290100" cy="290100"/>
            </a:xfrm>
            <a:prstGeom prst="rect">
              <a:avLst/>
            </a:prstGeom>
            <a:blipFill rotWithShape="1">
              <a:blip r:embed="rId9">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6"/>
            <p:cNvSpPr/>
            <p:nvPr/>
          </p:nvSpPr>
          <p:spPr>
            <a:xfrm>
              <a:off x="2630232" y="1974535"/>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6"/>
            <p:cNvSpPr txBox="1"/>
            <p:nvPr/>
          </p:nvSpPr>
          <p:spPr>
            <a:xfrm>
              <a:off x="2630232" y="1974535"/>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A key to identify the different objects in the sketch.</a:t>
              </a:r>
              <a:endParaRPr/>
            </a:p>
          </p:txBody>
        </p:sp>
        <p:sp>
          <p:nvSpPr>
            <p:cNvPr id="885" name="Google Shape;885;p96"/>
            <p:cNvSpPr/>
            <p:nvPr/>
          </p:nvSpPr>
          <p:spPr>
            <a:xfrm>
              <a:off x="30670" y="2961636"/>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6"/>
            <p:cNvSpPr/>
            <p:nvPr/>
          </p:nvSpPr>
          <p:spPr>
            <a:xfrm>
              <a:off x="135724" y="3066690"/>
              <a:ext cx="290100" cy="290100"/>
            </a:xfrm>
            <a:prstGeom prst="rect">
              <a:avLst/>
            </a:prstGeom>
            <a:blipFill rotWithShape="1">
              <a:blip r:embed="rId10">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6"/>
            <p:cNvSpPr/>
            <p:nvPr/>
          </p:nvSpPr>
          <p:spPr>
            <a:xfrm>
              <a:off x="638127" y="2961636"/>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6"/>
            <p:cNvSpPr txBox="1"/>
            <p:nvPr/>
          </p:nvSpPr>
          <p:spPr>
            <a:xfrm>
              <a:off x="638127" y="2961636"/>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An arrow to show the direction of north.</a:t>
              </a:r>
              <a:endParaRPr/>
            </a:p>
          </p:txBody>
        </p:sp>
        <p:sp>
          <p:nvSpPr>
            <p:cNvPr id="889" name="Google Shape;889;p96"/>
            <p:cNvSpPr/>
            <p:nvPr/>
          </p:nvSpPr>
          <p:spPr>
            <a:xfrm>
              <a:off x="2022774" y="2961636"/>
              <a:ext cx="500400" cy="500400"/>
            </a:xfrm>
            <a:prstGeom prst="ellipse">
              <a:avLst/>
            </a:prstGeom>
            <a:solidFill>
              <a:srgbClr val="49ACC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6"/>
            <p:cNvSpPr/>
            <p:nvPr/>
          </p:nvSpPr>
          <p:spPr>
            <a:xfrm>
              <a:off x="2127828" y="3066690"/>
              <a:ext cx="290100" cy="290100"/>
            </a:xfrm>
            <a:prstGeom prst="rect">
              <a:avLst/>
            </a:prstGeom>
            <a:blipFill rotWithShape="1">
              <a:blip r:embed="rId11">
                <a:alphaModFix/>
              </a:blip>
              <a:stretch>
                <a:fillRect/>
              </a:stretch>
            </a:blip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6"/>
            <p:cNvSpPr/>
            <p:nvPr/>
          </p:nvSpPr>
          <p:spPr>
            <a:xfrm>
              <a:off x="2630232" y="2961636"/>
              <a:ext cx="1179300" cy="5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6"/>
            <p:cNvSpPr txBox="1"/>
            <p:nvPr/>
          </p:nvSpPr>
          <p:spPr>
            <a:xfrm>
              <a:off x="2630232" y="2961636"/>
              <a:ext cx="1179300" cy="500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Scale used for the sketch or the statement “Not to Scale”.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1" descr="A picture containing indoor, sitting&#10;&#10;Description generated with high confidence"/>
          <p:cNvPicPr preferRelativeResize="0"/>
          <p:nvPr/>
        </p:nvPicPr>
        <p:blipFill rotWithShape="1">
          <a:blip r:embed="rId3">
            <a:alphaModFix/>
          </a:blip>
          <a:srcRect/>
          <a:stretch/>
        </p:blipFill>
        <p:spPr>
          <a:xfrm rot="5400000">
            <a:off x="677168" y="2910253"/>
            <a:ext cx="2997528" cy="3894667"/>
          </a:xfrm>
          <a:prstGeom prst="rect">
            <a:avLst/>
          </a:prstGeom>
          <a:noFill/>
          <a:ln>
            <a:noFill/>
          </a:ln>
        </p:spPr>
      </p:pic>
      <p:sp>
        <p:nvSpPr>
          <p:cNvPr id="293" name="Google Shape;293;p41"/>
          <p:cNvSpPr/>
          <p:nvPr/>
        </p:nvSpPr>
        <p:spPr>
          <a:xfrm>
            <a:off x="228600" y="127225"/>
            <a:ext cx="8773200" cy="32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u="sng">
                <a:solidFill>
                  <a:schemeClr val="dk1"/>
                </a:solidFill>
                <a:latin typeface="Overlock"/>
                <a:ea typeface="Overlock"/>
                <a:cs typeface="Overlock"/>
                <a:sym typeface="Overlock"/>
              </a:rPr>
              <a:t>6. Class Evidence</a:t>
            </a:r>
            <a:r>
              <a:rPr lang="en-US" sz="2800" u="sng">
                <a:solidFill>
                  <a:schemeClr val="dk1"/>
                </a:solidFill>
                <a:latin typeface="Overlock"/>
                <a:ea typeface="Overlock"/>
                <a:cs typeface="Overlock"/>
                <a:sym typeface="Overlock"/>
              </a:rPr>
              <a:t> </a:t>
            </a:r>
            <a:r>
              <a:rPr lang="en-US" sz="2800" u="sng">
                <a:solidFill>
                  <a:schemeClr val="dk1"/>
                </a:solidFill>
                <a:latin typeface="Times New Roman"/>
                <a:ea typeface="Times New Roman"/>
                <a:cs typeface="Times New Roman"/>
                <a:sym typeface="Times New Roman"/>
              </a:rPr>
              <a:t>material that connects an individual or thing to a certain group.</a:t>
            </a:r>
            <a:endParaRPr u="sng"/>
          </a:p>
          <a:p>
            <a:pPr marL="0" marR="0" lvl="0" indent="0" algn="l" rtl="0">
              <a:spcBef>
                <a:spcPts val="0"/>
              </a:spcBef>
              <a:spcAft>
                <a:spcPts val="0"/>
              </a:spcAft>
              <a:buNone/>
            </a:pPr>
            <a:endParaRPr sz="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b="1" u="sng">
                <a:solidFill>
                  <a:schemeClr val="dk1"/>
                </a:solidFill>
                <a:latin typeface="Overlock"/>
                <a:ea typeface="Overlock"/>
                <a:cs typeface="Overlock"/>
                <a:sym typeface="Overlock"/>
              </a:rPr>
              <a:t>Class Evidence</a:t>
            </a:r>
            <a:r>
              <a:rPr lang="en-US" sz="2800" u="sng">
                <a:solidFill>
                  <a:schemeClr val="dk1"/>
                </a:solidFill>
                <a:latin typeface="Overlock"/>
                <a:ea typeface="Overlock"/>
                <a:cs typeface="Overlock"/>
                <a:sym typeface="Overlock"/>
              </a:rPr>
              <a:t> </a:t>
            </a:r>
            <a:r>
              <a:rPr lang="en-US" sz="2800" u="sng">
                <a:solidFill>
                  <a:schemeClr val="dk1"/>
                </a:solidFill>
                <a:latin typeface="Times New Roman"/>
                <a:ea typeface="Times New Roman"/>
                <a:cs typeface="Times New Roman"/>
                <a:sym typeface="Times New Roman"/>
              </a:rPr>
              <a:t>narrows an identity to a group of persons or things.</a:t>
            </a:r>
            <a:r>
              <a:rPr lang="en-US" sz="2800">
                <a:solidFill>
                  <a:schemeClr val="dk1"/>
                </a:solidFill>
                <a:latin typeface="Times New Roman"/>
                <a:ea typeface="Times New Roman"/>
                <a:cs typeface="Times New Roman"/>
                <a:sym typeface="Times New Roman"/>
              </a:rPr>
              <a:t> Knowing the ABO blood type of a sample of blood from a crime scene tells us that one of many persons with that blood type may have been there. It also allows us to exclude anyone with a different blood type. </a:t>
            </a:r>
            <a:endParaRPr/>
          </a:p>
        </p:txBody>
      </p:sp>
      <p:pic>
        <p:nvPicPr>
          <p:cNvPr id="294" name="Google Shape;294;p41"/>
          <p:cNvPicPr preferRelativeResize="0"/>
          <p:nvPr/>
        </p:nvPicPr>
        <p:blipFill rotWithShape="1">
          <a:blip r:embed="rId4">
            <a:alphaModFix/>
          </a:blip>
          <a:srcRect/>
          <a:stretch/>
        </p:blipFill>
        <p:spPr>
          <a:xfrm>
            <a:off x="4724400" y="3358822"/>
            <a:ext cx="3486150" cy="3219715"/>
          </a:xfrm>
          <a:prstGeom prst="rect">
            <a:avLst/>
          </a:prstGeom>
          <a:noFill/>
          <a:ln>
            <a:noFill/>
          </a:ln>
        </p:spPr>
      </p:pic>
      <p:sp>
        <p:nvSpPr>
          <p:cNvPr id="295" name="Google Shape;29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296" name="Google Shape;29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4</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2"/>
          <p:cNvPicPr preferRelativeResize="0"/>
          <p:nvPr/>
        </p:nvPicPr>
        <p:blipFill rotWithShape="1">
          <a:blip r:embed="rId3">
            <a:alphaModFix/>
          </a:blip>
          <a:srcRect/>
          <a:stretch/>
        </p:blipFill>
        <p:spPr>
          <a:xfrm>
            <a:off x="228600" y="247545"/>
            <a:ext cx="2653852" cy="4031167"/>
          </a:xfrm>
          <a:prstGeom prst="rect">
            <a:avLst/>
          </a:prstGeom>
          <a:noFill/>
          <a:ln>
            <a:noFill/>
          </a:ln>
        </p:spPr>
      </p:pic>
      <p:pic>
        <p:nvPicPr>
          <p:cNvPr id="302" name="Google Shape;302;p42"/>
          <p:cNvPicPr preferRelativeResize="0"/>
          <p:nvPr/>
        </p:nvPicPr>
        <p:blipFill rotWithShape="1">
          <a:blip r:embed="rId4">
            <a:alphaModFix/>
          </a:blip>
          <a:srcRect/>
          <a:stretch/>
        </p:blipFill>
        <p:spPr>
          <a:xfrm>
            <a:off x="3876543" y="0"/>
            <a:ext cx="3462528" cy="1371600"/>
          </a:xfrm>
          <a:prstGeom prst="rect">
            <a:avLst/>
          </a:prstGeom>
          <a:noFill/>
          <a:ln>
            <a:noFill/>
          </a:ln>
        </p:spPr>
      </p:pic>
      <p:sp>
        <p:nvSpPr>
          <p:cNvPr id="303" name="Google Shape;303;p42"/>
          <p:cNvSpPr/>
          <p:nvPr/>
        </p:nvSpPr>
        <p:spPr>
          <a:xfrm>
            <a:off x="3121151" y="1355200"/>
            <a:ext cx="58809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Overlock"/>
                <a:ea typeface="Overlock"/>
                <a:cs typeface="Overlock"/>
                <a:sym typeface="Overlock"/>
              </a:rPr>
              <a:t>7. Crime-Scene Investigation</a:t>
            </a:r>
            <a:r>
              <a:rPr lang="en-US" sz="2800">
                <a:solidFill>
                  <a:schemeClr val="dk1"/>
                </a:solidFill>
                <a:latin typeface="Overlock"/>
                <a:ea typeface="Overlock"/>
                <a:cs typeface="Overlock"/>
                <a:sym typeface="Overlock"/>
              </a:rPr>
              <a:t> </a:t>
            </a:r>
            <a:r>
              <a:rPr lang="en-US" sz="2800" b="1">
                <a:solidFill>
                  <a:schemeClr val="dk1"/>
                </a:solidFill>
                <a:latin typeface="Calibri"/>
                <a:ea typeface="Calibri"/>
                <a:cs typeface="Calibri"/>
                <a:sym typeface="Calibri"/>
              </a:rPr>
              <a:t>- </a:t>
            </a:r>
            <a:r>
              <a:rPr lang="en-US" sz="2800">
                <a:solidFill>
                  <a:schemeClr val="dk1"/>
                </a:solidFill>
                <a:latin typeface="Times New Roman"/>
                <a:ea typeface="Times New Roman"/>
                <a:cs typeface="Times New Roman"/>
                <a:sym typeface="Times New Roman"/>
              </a:rPr>
              <a:t>a multidisciplinary approach in which scientific and legal professionals work together to solve a crime.</a:t>
            </a:r>
            <a:endParaRPr/>
          </a:p>
        </p:txBody>
      </p:sp>
      <p:pic>
        <p:nvPicPr>
          <p:cNvPr id="304" name="Google Shape;304;p42" descr="A close up of a sign&#10;&#10;Description generated with very high confidence"/>
          <p:cNvPicPr preferRelativeResize="0"/>
          <p:nvPr/>
        </p:nvPicPr>
        <p:blipFill rotWithShape="1">
          <a:blip r:embed="rId5">
            <a:alphaModFix/>
          </a:blip>
          <a:srcRect/>
          <a:stretch/>
        </p:blipFill>
        <p:spPr>
          <a:xfrm>
            <a:off x="2374069" y="3271251"/>
            <a:ext cx="6467475" cy="2809875"/>
          </a:xfrm>
          <a:prstGeom prst="rect">
            <a:avLst/>
          </a:prstGeom>
          <a:noFill/>
          <a:ln>
            <a:noFill/>
          </a:ln>
        </p:spPr>
      </p:pic>
      <p:sp>
        <p:nvSpPr>
          <p:cNvPr id="305" name="Google Shape;30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306" name="Google Shape;30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5</a:t>
            </a:fld>
            <a:endParaRPr>
              <a:solidFill>
                <a:schemeClr val="dk1"/>
              </a:solidFill>
            </a:endParaRPr>
          </a:p>
        </p:txBody>
      </p:sp>
      <p:pic>
        <p:nvPicPr>
          <p:cNvPr id="307" name="Google Shape;307;p42"/>
          <p:cNvPicPr preferRelativeResize="0"/>
          <p:nvPr/>
        </p:nvPicPr>
        <p:blipFill rotWithShape="1">
          <a:blip r:embed="rId6">
            <a:alphaModFix/>
          </a:blip>
          <a:srcRect/>
          <a:stretch/>
        </p:blipFill>
        <p:spPr>
          <a:xfrm>
            <a:off x="2374068" y="5986044"/>
            <a:ext cx="6467475" cy="39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p:nvPr/>
        </p:nvSpPr>
        <p:spPr>
          <a:xfrm>
            <a:off x="0" y="0"/>
            <a:ext cx="9144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46"/>
          <p:cNvSpPr/>
          <p:nvPr/>
        </p:nvSpPr>
        <p:spPr>
          <a:xfrm>
            <a:off x="357759" y="480060"/>
            <a:ext cx="8428482"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9" name="Google Shape;339;p46" descr="A group of people sitting on the ground&#10;&#10;Description generated with high confidence"/>
          <p:cNvPicPr preferRelativeResize="0"/>
          <p:nvPr/>
        </p:nvPicPr>
        <p:blipFill rotWithShape="1">
          <a:blip r:embed="rId3">
            <a:alphaModFix/>
          </a:blip>
          <a:srcRect/>
          <a:stretch/>
        </p:blipFill>
        <p:spPr>
          <a:xfrm>
            <a:off x="4690362" y="2108630"/>
            <a:ext cx="3971037" cy="2640739"/>
          </a:xfrm>
          <a:prstGeom prst="rect">
            <a:avLst/>
          </a:prstGeom>
          <a:noFill/>
          <a:ln>
            <a:noFill/>
          </a:ln>
        </p:spPr>
      </p:pic>
      <p:pic>
        <p:nvPicPr>
          <p:cNvPr id="340" name="Google Shape;340;p46" descr="A close up of a sign&#10;&#10;Description generated with very high confidence"/>
          <p:cNvPicPr preferRelativeResize="0"/>
          <p:nvPr/>
        </p:nvPicPr>
        <p:blipFill rotWithShape="1">
          <a:blip r:embed="rId4">
            <a:alphaModFix/>
          </a:blip>
          <a:srcRect/>
          <a:stretch/>
        </p:blipFill>
        <p:spPr>
          <a:xfrm>
            <a:off x="482600" y="2694357"/>
            <a:ext cx="3971037" cy="1469283"/>
          </a:xfrm>
          <a:prstGeom prst="rect">
            <a:avLst/>
          </a:prstGeom>
          <a:noFill/>
          <a:ln>
            <a:noFill/>
          </a:ln>
        </p:spPr>
      </p:pic>
      <p:cxnSp>
        <p:nvCxnSpPr>
          <p:cNvPr id="341" name="Google Shape;341;p46"/>
          <p:cNvCxnSpPr/>
          <p:nvPr/>
        </p:nvCxnSpPr>
        <p:spPr>
          <a:xfrm>
            <a:off x="4559968" y="1143000"/>
            <a:ext cx="0" cy="4572000"/>
          </a:xfrm>
          <a:prstGeom prst="straightConnector1">
            <a:avLst/>
          </a:prstGeom>
          <a:noFill/>
          <a:ln w="9525" cap="flat" cmpd="sng">
            <a:solidFill>
              <a:srgbClr val="4E4E4E"/>
            </a:solidFill>
            <a:prstDash val="solid"/>
            <a:round/>
            <a:headEnd type="none" w="sm" len="sm"/>
            <a:tailEnd type="none" w="sm" len="sm"/>
          </a:ln>
        </p:spPr>
      </p:cxnSp>
      <p:sp>
        <p:nvSpPr>
          <p:cNvPr id="342" name="Google Shape;342;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Forensic Science - 2019</a:t>
            </a:r>
            <a:endParaRPr>
              <a:solidFill>
                <a:schemeClr val="dk1"/>
              </a:solidFill>
            </a:endParaRPr>
          </a:p>
        </p:txBody>
      </p:sp>
      <p:sp>
        <p:nvSpPr>
          <p:cNvPr id="343" name="Google Shape;343;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6</a:t>
            </a:fld>
            <a:endParaRPr>
              <a:solidFill>
                <a:schemeClr val="dk1"/>
              </a:solidFill>
            </a:endParaRPr>
          </a:p>
        </p:txBody>
      </p:sp>
      <p:sp>
        <p:nvSpPr>
          <p:cNvPr id="344" name="Google Shape;344;p46"/>
          <p:cNvSpPr/>
          <p:nvPr/>
        </p:nvSpPr>
        <p:spPr>
          <a:xfrm>
            <a:off x="389411" y="4320534"/>
            <a:ext cx="4170557"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Overlock"/>
                <a:ea typeface="Overlock"/>
                <a:cs typeface="Overlock"/>
                <a:sym typeface="Overlock"/>
              </a:rPr>
              <a:t>7. First</a:t>
            </a:r>
            <a:r>
              <a:rPr lang="en-US" sz="2400" b="1">
                <a:solidFill>
                  <a:schemeClr val="dk1"/>
                </a:solidFill>
                <a:latin typeface="Overlock"/>
                <a:ea typeface="Overlock"/>
                <a:cs typeface="Overlock"/>
                <a:sym typeface="Overlock"/>
              </a:rPr>
              <a:t> Responder </a:t>
            </a:r>
            <a:r>
              <a:rPr lang="en-US" sz="2400" b="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the first police officer to arrive at a crime scene.</a:t>
            </a:r>
            <a:endParaRPr/>
          </a:p>
        </p:txBody>
      </p:sp>
      <p:pic>
        <p:nvPicPr>
          <p:cNvPr id="345" name="Google Shape;345;p46"/>
          <p:cNvPicPr preferRelativeResize="0"/>
          <p:nvPr/>
        </p:nvPicPr>
        <p:blipFill rotWithShape="1">
          <a:blip r:embed="rId5">
            <a:alphaModFix/>
          </a:blip>
          <a:srcRect/>
          <a:stretch/>
        </p:blipFill>
        <p:spPr>
          <a:xfrm>
            <a:off x="588740" y="961733"/>
            <a:ext cx="1257300" cy="625475"/>
          </a:xfrm>
          <a:prstGeom prst="rect">
            <a:avLst/>
          </a:prstGeom>
          <a:noFill/>
          <a:ln>
            <a:noFill/>
          </a:ln>
        </p:spPr>
      </p:pic>
      <p:pic>
        <p:nvPicPr>
          <p:cNvPr id="346" name="Google Shape;346;p46"/>
          <p:cNvPicPr preferRelativeResize="0"/>
          <p:nvPr/>
        </p:nvPicPr>
        <p:blipFill rotWithShape="1">
          <a:blip r:embed="rId6">
            <a:alphaModFix/>
          </a:blip>
          <a:srcRect/>
          <a:stretch/>
        </p:blipFill>
        <p:spPr>
          <a:xfrm>
            <a:off x="482600" y="5829473"/>
            <a:ext cx="6985000" cy="34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47"/>
          <p:cNvSpPr txBox="1">
            <a:spLocks noGrp="1"/>
          </p:cNvSpPr>
          <p:nvPr>
            <p:ph type="title"/>
          </p:nvPr>
        </p:nvSpPr>
        <p:spPr>
          <a:xfrm>
            <a:off x="2333625" y="0"/>
            <a:ext cx="4476600" cy="78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latin typeface="Overlock"/>
                <a:ea typeface="Overlock"/>
                <a:cs typeface="Overlock"/>
                <a:sym typeface="Overlock"/>
              </a:rPr>
              <a:t>First Responder</a:t>
            </a:r>
            <a:endParaRPr/>
          </a:p>
        </p:txBody>
      </p:sp>
      <p:sp>
        <p:nvSpPr>
          <p:cNvPr id="352" name="Google Shape;352;p47"/>
          <p:cNvSpPr txBox="1">
            <a:spLocks noGrp="1"/>
          </p:cNvSpPr>
          <p:nvPr>
            <p:ph type="body" idx="1"/>
          </p:nvPr>
        </p:nvSpPr>
        <p:spPr>
          <a:xfrm>
            <a:off x="0" y="1054800"/>
            <a:ext cx="5507100" cy="58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500">
                <a:latin typeface="Times New Roman"/>
                <a:ea typeface="Times New Roman"/>
                <a:cs typeface="Times New Roman"/>
                <a:sym typeface="Times New Roman"/>
              </a:rPr>
              <a:t>8. </a:t>
            </a:r>
            <a:r>
              <a:rPr lang="en-US" sz="2500" u="sng">
                <a:latin typeface="Times New Roman"/>
                <a:ea typeface="Times New Roman"/>
                <a:cs typeface="Times New Roman"/>
                <a:sym typeface="Times New Roman"/>
              </a:rPr>
              <a:t>The first responder(s), be they law enforcement officers, human rights officers or anyone else, play a critical role in the entire crime scene investigation process. </a:t>
            </a:r>
            <a:endParaRPr sz="2500" u="sng">
              <a:latin typeface="Times New Roman"/>
              <a:ea typeface="Times New Roman"/>
              <a:cs typeface="Times New Roman"/>
              <a:sym typeface="Times New Roman"/>
            </a:endParaRPr>
          </a:p>
          <a:p>
            <a:pPr marL="0" lvl="0" indent="0" algn="l" rtl="0">
              <a:spcBef>
                <a:spcPts val="0"/>
              </a:spcBef>
              <a:spcAft>
                <a:spcPts val="0"/>
              </a:spcAft>
              <a:buClr>
                <a:schemeClr val="dk1"/>
              </a:buClr>
              <a:buSzPts val="2000"/>
              <a:buNone/>
            </a:pPr>
            <a:r>
              <a:rPr lang="en-US" sz="2500">
                <a:latin typeface="Times New Roman"/>
                <a:ea typeface="Times New Roman"/>
                <a:cs typeface="Times New Roman"/>
                <a:sym typeface="Times New Roman"/>
              </a:rPr>
              <a:t>9. </a:t>
            </a:r>
            <a:r>
              <a:rPr lang="en-US" sz="2500" u="sng">
                <a:latin typeface="Times New Roman"/>
                <a:ea typeface="Times New Roman"/>
                <a:cs typeface="Times New Roman"/>
                <a:sym typeface="Times New Roman"/>
              </a:rPr>
              <a:t>Their initial responsibilities are to preserve the integrity of the scene and the evidence. </a:t>
            </a:r>
            <a:r>
              <a:rPr lang="en-US" sz="2500">
                <a:latin typeface="Times New Roman"/>
                <a:ea typeface="Times New Roman"/>
                <a:cs typeface="Times New Roman"/>
                <a:sym typeface="Times New Roman"/>
              </a:rPr>
              <a:t>Furthermore, </a:t>
            </a:r>
            <a:r>
              <a:rPr lang="en-US" sz="2500" u="sng">
                <a:latin typeface="Times New Roman"/>
                <a:ea typeface="Times New Roman"/>
                <a:cs typeface="Times New Roman"/>
                <a:sym typeface="Times New Roman"/>
              </a:rPr>
              <a:t>they are responsible for the early documentation of the crime scene, its evidence and all activities at the scene. </a:t>
            </a:r>
            <a:r>
              <a:rPr lang="en-US" sz="2500">
                <a:latin typeface="Times New Roman"/>
                <a:ea typeface="Times New Roman"/>
                <a:cs typeface="Times New Roman"/>
                <a:sym typeface="Times New Roman"/>
              </a:rPr>
              <a:t>As in the majority of cases first responders are non-forensic personnel, adequate training to carry out these tasks is critical.</a:t>
            </a:r>
            <a:endParaRPr sz="3700"/>
          </a:p>
        </p:txBody>
      </p:sp>
      <p:pic>
        <p:nvPicPr>
          <p:cNvPr id="353" name="Google Shape;353;p47" descr="A close up of a sign&#10;&#10;Description generated with very high confidence"/>
          <p:cNvPicPr preferRelativeResize="0"/>
          <p:nvPr/>
        </p:nvPicPr>
        <p:blipFill rotWithShape="1">
          <a:blip r:embed="rId3">
            <a:alphaModFix/>
          </a:blip>
          <a:srcRect t="5331" r="-1" b="3269"/>
          <a:stretch/>
        </p:blipFill>
        <p:spPr>
          <a:xfrm>
            <a:off x="5418775" y="2792025"/>
            <a:ext cx="3599150" cy="3564325"/>
          </a:xfrm>
          <a:prstGeom prst="rect">
            <a:avLst/>
          </a:prstGeom>
          <a:noFill/>
          <a:ln>
            <a:noFill/>
          </a:ln>
        </p:spPr>
      </p:pic>
      <p:sp>
        <p:nvSpPr>
          <p:cNvPr id="354" name="Google Shape;354;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Forensic Science - 2019</a:t>
            </a:r>
            <a:endParaRPr/>
          </a:p>
        </p:txBody>
      </p:sp>
      <p:sp>
        <p:nvSpPr>
          <p:cNvPr id="355" name="Google Shape;355;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8" descr="A picture containing outdoor, ground, tree, building&#10;&#10;Description generated with very high confidence"/>
          <p:cNvPicPr preferRelativeResize="0"/>
          <p:nvPr/>
        </p:nvPicPr>
        <p:blipFill rotWithShape="1">
          <a:blip r:embed="rId3">
            <a:alphaModFix/>
          </a:blip>
          <a:srcRect l="28032" r="15654"/>
          <a:stretch/>
        </p:blipFill>
        <p:spPr>
          <a:xfrm>
            <a:off x="5165283" y="10"/>
            <a:ext cx="3496116" cy="3104198"/>
          </a:xfrm>
          <a:prstGeom prst="rect">
            <a:avLst/>
          </a:prstGeom>
          <a:noFill/>
          <a:ln>
            <a:noFill/>
          </a:ln>
        </p:spPr>
      </p:pic>
      <p:pic>
        <p:nvPicPr>
          <p:cNvPr id="361" name="Google Shape;361;p48" descr="A car parked in a parking lot&#10;&#10;Description generated with high confidence"/>
          <p:cNvPicPr preferRelativeResize="0"/>
          <p:nvPr/>
        </p:nvPicPr>
        <p:blipFill rotWithShape="1">
          <a:blip r:embed="rId4">
            <a:alphaModFix/>
          </a:blip>
          <a:srcRect l="24568" r="3782" b="1"/>
          <a:stretch/>
        </p:blipFill>
        <p:spPr>
          <a:xfrm>
            <a:off x="4064448" y="3265080"/>
            <a:ext cx="4596951" cy="3592925"/>
          </a:xfrm>
          <a:prstGeom prst="rect">
            <a:avLst/>
          </a:prstGeom>
          <a:noFill/>
          <a:ln>
            <a:noFill/>
          </a:ln>
        </p:spPr>
      </p:pic>
      <p:pic>
        <p:nvPicPr>
          <p:cNvPr id="362" name="Google Shape;362;p48" descr="A person wearing a costume&#10;&#10;Description generated with high confidence"/>
          <p:cNvPicPr preferRelativeResize="0"/>
          <p:nvPr/>
        </p:nvPicPr>
        <p:blipFill rotWithShape="1">
          <a:blip r:embed="rId5">
            <a:alphaModFix/>
          </a:blip>
          <a:srcRect t="4151" r="-1" b="9920"/>
          <a:stretch/>
        </p:blipFill>
        <p:spPr>
          <a:xfrm>
            <a:off x="482600" y="-5"/>
            <a:ext cx="4562033" cy="3920044"/>
          </a:xfrm>
          <a:custGeom>
            <a:avLst/>
            <a:gdLst/>
            <a:ahLst/>
            <a:cxnLst/>
            <a:rect l="l" t="t" r="r" b="b"/>
            <a:pathLst>
              <a:path w="6082711" h="3920044" extrusionOk="0">
                <a:moveTo>
                  <a:pt x="0" y="0"/>
                </a:moveTo>
                <a:lnTo>
                  <a:pt x="6082711" y="0"/>
                </a:lnTo>
                <a:lnTo>
                  <a:pt x="6082711" y="3103225"/>
                </a:lnTo>
                <a:lnTo>
                  <a:pt x="4614930" y="3103225"/>
                </a:lnTo>
                <a:lnTo>
                  <a:pt x="4614930" y="3920044"/>
                </a:lnTo>
                <a:lnTo>
                  <a:pt x="0" y="3920044"/>
                </a:lnTo>
                <a:close/>
              </a:path>
            </a:pathLst>
          </a:custGeom>
          <a:noFill/>
          <a:ln>
            <a:noFill/>
          </a:ln>
        </p:spPr>
      </p:pic>
      <p:sp>
        <p:nvSpPr>
          <p:cNvPr id="363" name="Google Shape;363;p48"/>
          <p:cNvSpPr/>
          <p:nvPr/>
        </p:nvSpPr>
        <p:spPr>
          <a:xfrm>
            <a:off x="482601" y="4080063"/>
            <a:ext cx="3461197" cy="215614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48"/>
          <p:cNvSpPr txBox="1">
            <a:spLocks noGrp="1"/>
          </p:cNvSpPr>
          <p:nvPr>
            <p:ph type="ftr" idx="11"/>
          </p:nvPr>
        </p:nvSpPr>
        <p:spPr>
          <a:xfrm>
            <a:off x="482600" y="6355080"/>
            <a:ext cx="3460750" cy="3657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Forensic Science - 2019</a:t>
            </a:r>
            <a:endParaRPr/>
          </a:p>
        </p:txBody>
      </p:sp>
      <p:sp>
        <p:nvSpPr>
          <p:cNvPr id="365" name="Google Shape;365;p48"/>
          <p:cNvSpPr txBox="1">
            <a:spLocks noGrp="1"/>
          </p:cNvSpPr>
          <p:nvPr>
            <p:ph type="sldNum" idx="12"/>
          </p:nvPr>
        </p:nvSpPr>
        <p:spPr>
          <a:xfrm>
            <a:off x="7423483" y="6350166"/>
            <a:ext cx="1091866" cy="36576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8</a:t>
            </a:fld>
            <a:endParaRPr>
              <a:solidFill>
                <a:srgbClr val="FFFFFF"/>
              </a:solidFill>
            </a:endParaRPr>
          </a:p>
        </p:txBody>
      </p:sp>
      <p:sp>
        <p:nvSpPr>
          <p:cNvPr id="366" name="Google Shape;366;p48"/>
          <p:cNvSpPr/>
          <p:nvPr/>
        </p:nvSpPr>
        <p:spPr>
          <a:xfrm>
            <a:off x="459151" y="4095625"/>
            <a:ext cx="3389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Overlock"/>
                <a:ea typeface="Overlock"/>
                <a:cs typeface="Overlock"/>
                <a:sym typeface="Overlock"/>
              </a:rPr>
              <a:t>9. Primary Crime Scene </a:t>
            </a:r>
            <a:r>
              <a:rPr lang="en-US" sz="2800" b="1">
                <a:solidFill>
                  <a:schemeClr val="dk1"/>
                </a:solidFill>
                <a:latin typeface="Calibri"/>
                <a:ea typeface="Calibri"/>
                <a:cs typeface="Calibri"/>
                <a:sym typeface="Calibri"/>
              </a:rPr>
              <a:t>- </a:t>
            </a:r>
            <a:r>
              <a:rPr lang="en-US" sz="2800">
                <a:solidFill>
                  <a:schemeClr val="dk1"/>
                </a:solidFill>
                <a:latin typeface="Times New Roman"/>
                <a:ea typeface="Times New Roman"/>
                <a:cs typeface="Times New Roman"/>
                <a:sym typeface="Times New Roman"/>
              </a:rPr>
              <a:t>the location where the crime took place.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79"/>
        <p:cNvGrpSpPr/>
        <p:nvPr/>
      </p:nvGrpSpPr>
      <p:grpSpPr>
        <a:xfrm>
          <a:off x="0" y="0"/>
          <a:ext cx="0" cy="0"/>
          <a:chOff x="0" y="0"/>
          <a:chExt cx="0" cy="0"/>
        </a:xfrm>
      </p:grpSpPr>
      <p:sp>
        <p:nvSpPr>
          <p:cNvPr id="380" name="Google Shape;380;p50"/>
          <p:cNvSpPr/>
          <p:nvPr/>
        </p:nvSpPr>
        <p:spPr>
          <a:xfrm>
            <a:off x="0" y="-4573"/>
            <a:ext cx="9143999" cy="1855871"/>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5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verlock"/>
              <a:buNone/>
            </a:pPr>
            <a:r>
              <a:rPr lang="en-US">
                <a:solidFill>
                  <a:schemeClr val="dk1"/>
                </a:solidFill>
                <a:latin typeface="Overlock"/>
                <a:ea typeface="Overlock"/>
                <a:cs typeface="Overlock"/>
                <a:sym typeface="Overlock"/>
              </a:rPr>
              <a:t>11. Primary Crime Scene</a:t>
            </a:r>
            <a:endParaRPr/>
          </a:p>
        </p:txBody>
      </p:sp>
      <p:sp>
        <p:nvSpPr>
          <p:cNvPr id="382" name="Google Shape;382;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Forensic Science - 2019</a:t>
            </a:r>
            <a:endParaRPr/>
          </a:p>
        </p:txBody>
      </p:sp>
      <p:sp>
        <p:nvSpPr>
          <p:cNvPr id="383" name="Google Shape;383;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9</a:t>
            </a:fld>
            <a:endParaRPr>
              <a:solidFill>
                <a:schemeClr val="lt1"/>
              </a:solidFill>
            </a:endParaRPr>
          </a:p>
        </p:txBody>
      </p:sp>
      <p:grpSp>
        <p:nvGrpSpPr>
          <p:cNvPr id="384" name="Google Shape;384;p50"/>
          <p:cNvGrpSpPr/>
          <p:nvPr/>
        </p:nvGrpSpPr>
        <p:grpSpPr>
          <a:xfrm>
            <a:off x="773803" y="3020440"/>
            <a:ext cx="7596392" cy="2636372"/>
            <a:chOff x="145153" y="520149"/>
            <a:chExt cx="7596392" cy="2636372"/>
          </a:xfrm>
        </p:grpSpPr>
        <p:sp>
          <p:nvSpPr>
            <p:cNvPr id="385" name="Google Shape;385;p50"/>
            <p:cNvSpPr/>
            <p:nvPr/>
          </p:nvSpPr>
          <p:spPr>
            <a:xfrm>
              <a:off x="145153" y="520149"/>
              <a:ext cx="1005669" cy="1005669"/>
            </a:xfrm>
            <a:prstGeom prst="ellipse">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0"/>
            <p:cNvSpPr/>
            <p:nvPr/>
          </p:nvSpPr>
          <p:spPr>
            <a:xfrm>
              <a:off x="356344" y="731339"/>
              <a:ext cx="583288" cy="583288"/>
            </a:xfrm>
            <a:prstGeom prst="rect">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0"/>
            <p:cNvSpPr/>
            <p:nvPr/>
          </p:nvSpPr>
          <p:spPr>
            <a:xfrm>
              <a:off x="1366323" y="520149"/>
              <a:ext cx="2370505" cy="1005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0"/>
            <p:cNvSpPr txBox="1"/>
            <p:nvPr/>
          </p:nvSpPr>
          <p:spPr>
            <a:xfrm>
              <a:off x="1366323" y="520149"/>
              <a:ext cx="2370505" cy="100566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The place where the crime actually took place</a:t>
              </a:r>
              <a:endParaRPr/>
            </a:p>
          </p:txBody>
        </p:sp>
        <p:sp>
          <p:nvSpPr>
            <p:cNvPr id="389" name="Google Shape;389;p50"/>
            <p:cNvSpPr/>
            <p:nvPr/>
          </p:nvSpPr>
          <p:spPr>
            <a:xfrm>
              <a:off x="4149871" y="520149"/>
              <a:ext cx="1005669" cy="1005669"/>
            </a:xfrm>
            <a:prstGeom prst="ellipse">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0"/>
            <p:cNvSpPr/>
            <p:nvPr/>
          </p:nvSpPr>
          <p:spPr>
            <a:xfrm>
              <a:off x="4361061" y="731339"/>
              <a:ext cx="583288" cy="583288"/>
            </a:xfrm>
            <a:prstGeom prst="rect">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0"/>
            <p:cNvSpPr/>
            <p:nvPr/>
          </p:nvSpPr>
          <p:spPr>
            <a:xfrm>
              <a:off x="5371040" y="520149"/>
              <a:ext cx="2370505" cy="1005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0"/>
            <p:cNvSpPr txBox="1"/>
            <p:nvPr/>
          </p:nvSpPr>
          <p:spPr>
            <a:xfrm>
              <a:off x="5371040" y="520149"/>
              <a:ext cx="2370505" cy="100566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May not necessarily be the location to where officers were called</a:t>
              </a:r>
              <a:endParaRPr/>
            </a:p>
          </p:txBody>
        </p:sp>
        <p:sp>
          <p:nvSpPr>
            <p:cNvPr id="393" name="Google Shape;393;p50"/>
            <p:cNvSpPr/>
            <p:nvPr/>
          </p:nvSpPr>
          <p:spPr>
            <a:xfrm>
              <a:off x="145153" y="2150852"/>
              <a:ext cx="1005669" cy="1005669"/>
            </a:xfrm>
            <a:prstGeom prst="ellipse">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0"/>
            <p:cNvSpPr/>
            <p:nvPr/>
          </p:nvSpPr>
          <p:spPr>
            <a:xfrm>
              <a:off x="356344" y="2362043"/>
              <a:ext cx="583288" cy="583288"/>
            </a:xfrm>
            <a:prstGeom prst="rect">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0"/>
            <p:cNvSpPr/>
            <p:nvPr/>
          </p:nvSpPr>
          <p:spPr>
            <a:xfrm>
              <a:off x="1366323" y="2150852"/>
              <a:ext cx="2370505" cy="1005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0"/>
            <p:cNvSpPr txBox="1"/>
            <p:nvPr/>
          </p:nvSpPr>
          <p:spPr>
            <a:xfrm>
              <a:off x="1366323" y="2150852"/>
              <a:ext cx="2370505" cy="100566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Normally yield more usable evidence than secondary crime scenes</a:t>
              </a:r>
              <a:endParaRPr/>
            </a:p>
          </p:txBody>
        </p:sp>
        <p:sp>
          <p:nvSpPr>
            <p:cNvPr id="397" name="Google Shape;397;p50"/>
            <p:cNvSpPr/>
            <p:nvPr/>
          </p:nvSpPr>
          <p:spPr>
            <a:xfrm>
              <a:off x="4149871" y="2150852"/>
              <a:ext cx="1005669" cy="1005669"/>
            </a:xfrm>
            <a:prstGeom prst="ellipse">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0"/>
            <p:cNvSpPr/>
            <p:nvPr/>
          </p:nvSpPr>
          <p:spPr>
            <a:xfrm>
              <a:off x="4361061" y="2362043"/>
              <a:ext cx="583288" cy="583288"/>
            </a:xfrm>
            <a:prstGeom prst="rect">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0"/>
            <p:cNvSpPr/>
            <p:nvPr/>
          </p:nvSpPr>
          <p:spPr>
            <a:xfrm>
              <a:off x="5371040" y="2150852"/>
              <a:ext cx="2370505" cy="1005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0"/>
            <p:cNvSpPr txBox="1"/>
            <p:nvPr/>
          </p:nvSpPr>
          <p:spPr>
            <a:xfrm>
              <a:off x="5371040" y="2150852"/>
              <a:ext cx="2370505" cy="100566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There will be only ONE primary crime scene</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2097</Words>
  <Application>Microsoft Office PowerPoint</Application>
  <PresentationFormat>On-screen Show (4:3)</PresentationFormat>
  <Paragraphs>193</Paragraphs>
  <Slides>34</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 Black</vt:lpstr>
      <vt:lpstr>Erica One</vt:lpstr>
      <vt:lpstr>Impact</vt:lpstr>
      <vt:lpstr>Overlock</vt:lpstr>
      <vt:lpstr>Arial</vt:lpstr>
      <vt:lpstr>Times New Roman</vt:lpstr>
      <vt:lpstr>Architects Daughter</vt:lpstr>
      <vt:lpstr>Calibri</vt:lpstr>
      <vt:lpstr>Office Theme</vt:lpstr>
      <vt:lpstr>Office Theme</vt:lpstr>
      <vt:lpstr>Office Theme</vt:lpstr>
      <vt:lpstr>PowerPoint Presentation</vt:lpstr>
      <vt:lpstr>Physical Evidence</vt:lpstr>
      <vt:lpstr>PowerPoint Presentation</vt:lpstr>
      <vt:lpstr>PowerPoint Presentation</vt:lpstr>
      <vt:lpstr>PowerPoint Presentation</vt:lpstr>
      <vt:lpstr>PowerPoint Presentation</vt:lpstr>
      <vt:lpstr>First Responder</vt:lpstr>
      <vt:lpstr>PowerPoint Presentation</vt:lpstr>
      <vt:lpstr>11. Primary Crime Scene</vt:lpstr>
      <vt:lpstr>PowerPoint Presentation</vt:lpstr>
      <vt:lpstr>PowerPoint Presentation</vt:lpstr>
      <vt:lpstr>13. Crime Scene Reconstruction</vt:lpstr>
      <vt:lpstr>PowerPoint Presentation</vt:lpstr>
      <vt:lpstr>PowerPoint Presentation</vt:lpstr>
      <vt:lpstr>Types of Evidence</vt:lpstr>
      <vt:lpstr>PowerPoint Presentation</vt:lpstr>
      <vt:lpstr>PowerPoint Presentation</vt:lpstr>
      <vt:lpstr>20. Legal, ethical &amp; human dignity considerations</vt:lpstr>
      <vt:lpstr>Legal, ethical &amp; human dignity considerations</vt:lpstr>
      <vt:lpstr>PowerPoint Presentation</vt:lpstr>
      <vt:lpstr>PowerPoint Presentation</vt:lpstr>
      <vt:lpstr>PowerPoint Presentation</vt:lpstr>
      <vt:lpstr>25.   (4) Types of Search Patterns </vt:lpstr>
      <vt:lpstr>Spiral Search Pattern</vt:lpstr>
      <vt:lpstr>Line Search Pattern</vt:lpstr>
      <vt:lpstr>Grid Search Pattern</vt:lpstr>
      <vt:lpstr>Evidence Collection</vt:lpstr>
      <vt:lpstr>27. Evidence Collection Team</vt:lpstr>
      <vt:lpstr>28. Crime Scene Photographer</vt:lpstr>
      <vt:lpstr>PowerPoint Presentation</vt:lpstr>
      <vt:lpstr>PowerPoint Presentation</vt:lpstr>
      <vt:lpstr>What is a crime scene? </vt:lpstr>
      <vt:lpstr>30. Types of Crime Scene Sketches</vt:lpstr>
      <vt:lpstr>31. Sketch Artist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Crime Scene Investigation </dc:title>
  <cp:lastModifiedBy>Edwin Davis _ Staff - BroughtonHS</cp:lastModifiedBy>
  <cp:revision>10</cp:revision>
  <dcterms:modified xsi:type="dcterms:W3CDTF">2023-09-29T18:38:35Z</dcterms:modified>
</cp:coreProperties>
</file>