
<file path=[Content_Types].xml><?xml version="1.0" encoding="utf-8"?>
<Types xmlns="http://schemas.openxmlformats.org/package/2006/content-types">
  <Default Extension="png" ContentType="image/png"/>
  <Default Extension="jpeg" ContentType="image/jpeg"/>
  <Default Extension="png&amp;ehk=vg35jWDGXmZqM75lJoyLlQ&amp;r=0&amp;pid=OfficeInsert" ContentType="image/png"/>
  <Default Extension="rels" ContentType="application/vnd.openxmlformats-package.relationships+xml"/>
  <Default Extension="xml" ContentType="application/xml"/>
  <Default Extension="jpg&amp;ehk=4FX3u9VARyEPfPo9a4YICQ&amp;r=0&amp;pid=OfficeInsert" ContentType="image/jpeg"/>
  <Default Extension="jpg&amp;ehk=dmaHSIST" ContentType="image/jpeg"/>
  <Default Extension="png&amp;ehk=dBvm" ContentType="image/png"/>
  <Default Extension="jpg&amp;ehk=s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5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69D9-ACA7-47FC-ACB0-E585B56D237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0CAC-072D-4A1A-808B-297B12BC3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8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69D9-ACA7-47FC-ACB0-E585B56D237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0CAC-072D-4A1A-808B-297B12BC3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8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69D9-ACA7-47FC-ACB0-E585B56D237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0CAC-072D-4A1A-808B-297B12BC3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89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69D9-ACA7-47FC-ACB0-E585B56D237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0CAC-072D-4A1A-808B-297B12BC3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20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69D9-ACA7-47FC-ACB0-E585B56D237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0CAC-072D-4A1A-808B-297B12BC3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5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69D9-ACA7-47FC-ACB0-E585B56D237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0CAC-072D-4A1A-808B-297B12BC3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44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69D9-ACA7-47FC-ACB0-E585B56D237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0CAC-072D-4A1A-808B-297B12BC3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6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69D9-ACA7-47FC-ACB0-E585B56D237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0CAC-072D-4A1A-808B-297B12BC3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51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69D9-ACA7-47FC-ACB0-E585B56D237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0CAC-072D-4A1A-808B-297B12BC3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18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69D9-ACA7-47FC-ACB0-E585B56D237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0CAC-072D-4A1A-808B-297B12BC3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74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69D9-ACA7-47FC-ACB0-E585B56D237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0CAC-072D-4A1A-808B-297B12BC3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96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769D9-ACA7-47FC-ACB0-E585B56D237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C0CAC-072D-4A1A-808B-297B12BC3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5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rime_scene_shoeprint_right.jpg" TargetMode="External"/><Relationship Id="rId7" Type="http://schemas.openxmlformats.org/officeDocument/2006/relationships/hyperlink" Target="http://www.crime-scene-investigator.net/footwear-and-tire-track-photography.html" TargetMode="External"/><Relationship Id="rId2" Type="http://schemas.openxmlformats.org/officeDocument/2006/relationships/image" Target="../media/image1.jpg&amp;ehk=dmaHSIST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&amp;ehk=sg"/><Relationship Id="rId5" Type="http://schemas.openxmlformats.org/officeDocument/2006/relationships/hyperlink" Target="https://en.wikipedia.org/wiki/CSI_infection" TargetMode="External"/><Relationship Id="rId4" Type="http://schemas.openxmlformats.org/officeDocument/2006/relationships/image" Target="../media/image2.png&amp;ehk=dBvm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NIhbe5OcMG8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CXt9PRueBno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JgzdhUAJrB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N7jqK4EZxR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GyLL5ntGjA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ur1GxXZGnNI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reeping_line_Search.jpg" TargetMode="External"/><Relationship Id="rId2" Type="http://schemas.openxmlformats.org/officeDocument/2006/relationships/image" Target="../media/image10.jpg&amp;ehk=4FX3u9VARyEPfPo9a4YICQ&amp;r=0&amp;pid=OfficeInsert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&amp;ehk=vg35jWDGXmZqM75lJoyLlQ&amp;r=0&amp;pid=OfficeInsert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38225" y="321733"/>
            <a:ext cx="3096928" cy="6060017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608601" y="321733"/>
            <a:ext cx="2531610" cy="3259667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6381511" y="321733"/>
            <a:ext cx="2531609" cy="3259667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" name="Straight Connector 22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53715" y="5443086"/>
            <a:ext cx="480060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close up of a piece of paper&#10;&#10;Description generated with high confidence">
            <a:extLst>
              <a:ext uri="{FF2B5EF4-FFF2-40B4-BE49-F238E27FC236}">
                <a16:creationId xmlns:a16="http://schemas.microsoft.com/office/drawing/2014/main" id="{16F6AF5B-D55A-4287-8DEC-0C321BB51B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79524" y="609600"/>
            <a:ext cx="2612645" cy="5543519"/>
          </a:xfrm>
          <a:prstGeom prst="rect">
            <a:avLst/>
          </a:prstGeom>
        </p:spPr>
      </p:pic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18B2B30-DA22-456D-A60C-E6DDAA80A3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817753" y="609601"/>
            <a:ext cx="2103224" cy="26775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5025AA-D359-4C7D-B433-09CD889FF9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6622811" y="609600"/>
            <a:ext cx="2081501" cy="26775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66365" y="4004732"/>
            <a:ext cx="4848966" cy="132423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200">
                <a:solidFill>
                  <a:schemeClr val="bg1"/>
                </a:solidFill>
                <a:latin typeface="Berlin Sans FB Demi" panose="020E0802020502020306" pitchFamily="34" charset="0"/>
              </a:rPr>
              <a:t>Types of Crime Scene Evidence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66365" y="5550568"/>
            <a:ext cx="4848965" cy="602551"/>
          </a:xfrm>
        </p:spPr>
        <p:txBody>
          <a:bodyPr>
            <a:normAutofit/>
          </a:bodyPr>
          <a:lstStyle/>
          <a:p>
            <a:pPr algn="l"/>
            <a:r>
              <a:rPr lang="en-US" sz="1700">
                <a:solidFill>
                  <a:schemeClr val="accent1"/>
                </a:solidFill>
                <a:latin typeface="Berlin Sans FB Demi" panose="020E0802020502020306" pitchFamily="34" charset="0"/>
              </a:rPr>
              <a:t>Edwin P. Davis, M.Ed.</a:t>
            </a:r>
          </a:p>
        </p:txBody>
      </p:sp>
    </p:spTree>
    <p:extLst>
      <p:ext uri="{BB962C8B-B14F-4D97-AF65-F5344CB8AC3E}">
        <p14:creationId xmlns:p14="http://schemas.microsoft.com/office/powerpoint/2010/main" val="3034720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61643-49CF-4B41-94DF-26103DB87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Berlin Sans FB Demi" panose="020E0802020502020306" pitchFamily="34" charset="0"/>
              </a:rPr>
              <a:t>Crime Scene Search Patterns</a:t>
            </a:r>
          </a:p>
        </p:txBody>
      </p:sp>
      <p:pic>
        <p:nvPicPr>
          <p:cNvPr id="3" name="Online Media ^0 2">
            <a:hlinkClick r:id="" action="ppaction://media"/>
            <a:extLst>
              <a:ext uri="{FF2B5EF4-FFF2-40B4-BE49-F238E27FC236}">
                <a16:creationId xmlns:a16="http://schemas.microsoft.com/office/drawing/2014/main" id="{8BDA772E-4115-4E67-973F-B5B966110D7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7200" y="715962"/>
            <a:ext cx="8229600" cy="560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043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D9DAE-642B-450E-BD3F-37B46A527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Berlin Sans FB Demi" panose="020E0802020502020306" pitchFamily="34" charset="0"/>
              </a:rPr>
              <a:t>Faulty, DWI Crime Evidence</a:t>
            </a:r>
          </a:p>
        </p:txBody>
      </p:sp>
      <p:pic>
        <p:nvPicPr>
          <p:cNvPr id="3" name="Online Media ^0 2">
            <a:hlinkClick r:id="" action="ppaction://media"/>
            <a:extLst>
              <a:ext uri="{FF2B5EF4-FFF2-40B4-BE49-F238E27FC236}">
                <a16:creationId xmlns:a16="http://schemas.microsoft.com/office/drawing/2014/main" id="{43F44C44-EF2A-43A3-9384-F1BF9FB2C66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09600" y="990600"/>
            <a:ext cx="807720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027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26CE37B-903E-43D2-A205-A7A04AE8B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Berlin Sans FB Demi" panose="020E0802020502020306" pitchFamily="34" charset="0"/>
              </a:rPr>
              <a:t>Introduction to Crime Scenes</a:t>
            </a:r>
          </a:p>
        </p:txBody>
      </p:sp>
      <p:pic>
        <p:nvPicPr>
          <p:cNvPr id="8" name="Online Media ^0 7">
            <a:hlinkClick r:id="" action="ppaction://media"/>
            <a:extLst>
              <a:ext uri="{FF2B5EF4-FFF2-40B4-BE49-F238E27FC236}">
                <a16:creationId xmlns:a16="http://schemas.microsoft.com/office/drawing/2014/main" id="{E02CB3EF-1E71-4A1C-9027-77D00FBC694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" y="792162"/>
            <a:ext cx="8839200" cy="591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967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ED8CF-1C3B-4420-A055-C7762C57E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Berlin Sans FB Demi" panose="020E0802020502020306" pitchFamily="34" charset="0"/>
              </a:rPr>
              <a:t>Types of Evidence</a:t>
            </a:r>
          </a:p>
        </p:txBody>
      </p:sp>
      <p:pic>
        <p:nvPicPr>
          <p:cNvPr id="3" name="Online Media ^0 2">
            <a:hlinkClick r:id="" action="ppaction://media"/>
            <a:extLst>
              <a:ext uri="{FF2B5EF4-FFF2-40B4-BE49-F238E27FC236}">
                <a16:creationId xmlns:a16="http://schemas.microsoft.com/office/drawing/2014/main" id="{8D0C2B27-9581-4A2F-BC44-4392B5E40B0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" y="838200"/>
            <a:ext cx="8763000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179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6F5D7-B84C-42A6-8FB7-CFD0D6B08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Berlin Sans FB Demi" panose="020E0802020502020306" pitchFamily="34" charset="0"/>
              </a:rPr>
              <a:t>Forensic Evidence Documentation</a:t>
            </a:r>
          </a:p>
        </p:txBody>
      </p:sp>
      <p:pic>
        <p:nvPicPr>
          <p:cNvPr id="3" name="Online Media ^0 2">
            <a:hlinkClick r:id="" action="ppaction://media"/>
            <a:extLst>
              <a:ext uri="{FF2B5EF4-FFF2-40B4-BE49-F238E27FC236}">
                <a16:creationId xmlns:a16="http://schemas.microsoft.com/office/drawing/2014/main" id="{2CA0E1B5-CB9E-4F76-B72C-90F0A6E9DFD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7200" y="792162"/>
            <a:ext cx="8229600" cy="568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874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9A362-41F4-415E-B7B7-036F0F54D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Berlin Sans FB Demi" panose="020E0802020502020306" pitchFamily="34" charset="0"/>
              </a:rPr>
              <a:t>Crime Scene Processing</a:t>
            </a:r>
          </a:p>
        </p:txBody>
      </p:sp>
      <p:pic>
        <p:nvPicPr>
          <p:cNvPr id="3" name="Online Media ^0 2">
            <a:hlinkClick r:id="" action="ppaction://media"/>
            <a:extLst>
              <a:ext uri="{FF2B5EF4-FFF2-40B4-BE49-F238E27FC236}">
                <a16:creationId xmlns:a16="http://schemas.microsoft.com/office/drawing/2014/main" id="{9D1A429C-9606-4ED3-A93A-AC63D560D3D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7200" y="914400"/>
            <a:ext cx="81534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152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>
            <a:extLst/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70332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44B16C28-070D-4755-AB9A-B2353AEE40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557" r="13995"/>
          <a:stretch/>
        </p:blipFill>
        <p:spPr>
          <a:xfrm>
            <a:off x="4409136" y="10"/>
            <a:ext cx="4734863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AC2F75-CAB4-4886-B9B5-073BED213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365125"/>
            <a:ext cx="3840085" cy="16927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 dirty="0">
                <a:latin typeface="Berlin Sans FB Demi" panose="020E0802020502020306" pitchFamily="34" charset="0"/>
              </a:rPr>
              <a:t>4 Types of Search Patterns</a:t>
            </a:r>
            <a:br>
              <a:rPr lang="en-US" sz="3700" dirty="0">
                <a:latin typeface="Berlin Sans FB Demi" panose="020E0802020502020306" pitchFamily="34" charset="0"/>
              </a:rPr>
            </a:br>
            <a:endParaRPr lang="en-US" sz="3700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9ECF3-EA6C-4593-A323-D0868C13B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316480"/>
            <a:ext cx="4026775" cy="4312920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/>
              <a:t> </a:t>
            </a:r>
            <a:r>
              <a:rPr lang="en-US" sz="2400" dirty="0">
                <a:latin typeface="Berlin Sans FB Demi" panose="020E0802020502020306" pitchFamily="34" charset="0"/>
              </a:rPr>
              <a:t>1. </a:t>
            </a:r>
            <a:r>
              <a:rPr lang="en-US" sz="2400" dirty="0">
                <a:latin typeface="Berlin Sans FB Demi" panose="020E0802020502020306" pitchFamily="34" charset="0"/>
                <a:cs typeface="Times New Roman" panose="02020603050405020304" pitchFamily="18" charset="0"/>
              </a:rPr>
              <a:t>Zone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building or other structure – homicide, home invasion, robbery, or sexual assault.  In this type of search method, the person in charge (CSI) splits the crime scene into pieces/sectors and a team member is given a piece of the crime scene each. The team then swap and recover the areas to ensure no evidence has been missed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54005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14FA1D3-1123-4899-A3E0-BAF826799D1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1" r="9875" b="2"/>
          <a:stretch/>
        </p:blipFill>
        <p:spPr>
          <a:xfrm>
            <a:off x="3840480" y="701676"/>
            <a:ext cx="4674870" cy="54752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661445-4233-4FC6-A5C3-2A9CBFD80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0167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Berlin Sans FB Demi" panose="020E0802020502020306" pitchFamily="34" charset="0"/>
              </a:rPr>
              <a:t>Spiral Search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3D52A-3DC7-4551-8E3E-33D71C77C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14400"/>
            <a:ext cx="3324605" cy="5262563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latin typeface="Berlin Sans FB Demi" panose="020E0802020502020306" pitchFamily="34" charset="0"/>
                <a:cs typeface="Times New Roman" panose="02020603050405020304" pitchFamily="18" charset="0"/>
              </a:rPr>
              <a:t>2. Spiral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large area – no barriers, open field, kidnapping, homicide.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Outward Spiral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The investigators at the crime scene start at the center of the scene and work there way outward in a spiral to the edge.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Inward Spiral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This is the opposite to the outward spiral the investigators start at the edge of the scene and walk to the center in a spiral.</a:t>
            </a: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287818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2C4B61C-1F8D-4519-840C-F98E5A05D0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5875" r="24222"/>
          <a:stretch/>
        </p:blipFill>
        <p:spPr>
          <a:xfrm>
            <a:off x="297855" y="762000"/>
            <a:ext cx="4674870" cy="52973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B64894-7697-4921-98B1-1AA904B4F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272" y="19929"/>
            <a:ext cx="7886700" cy="62547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Berlin Sans FB Demi" panose="020E0802020502020306" pitchFamily="34" charset="0"/>
              </a:rPr>
              <a:t>Line Search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DE43C-FC58-4A40-88D1-ACA43B1E9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624" y="776067"/>
            <a:ext cx="3624775" cy="5283281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Berlin Sans FB Demi" panose="020E0802020502020306" pitchFamily="34" charset="0"/>
                <a:cs typeface="Times New Roman" panose="02020603050405020304" pitchFamily="18" charset="0"/>
              </a:rPr>
              <a:t>3. Line Search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large area looking for a large object in a single direction – site of plane crash.  This search pattern is quite straight forward. the members of the team form a line and walk all at the same speed from one end of the crime scene to the other.</a:t>
            </a:r>
          </a:p>
          <a:p>
            <a:pPr algn="just"/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037777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966" y="5346696"/>
            <a:ext cx="4020034" cy="1511304"/>
          </a:xfrm>
          <a:custGeom>
            <a:avLst/>
            <a:gdLst>
              <a:gd name="connsiteX0" fmla="*/ 4545473 w 5360045"/>
              <a:gd name="connsiteY0" fmla="*/ 0 h 1511304"/>
              <a:gd name="connsiteX1" fmla="*/ 5360045 w 5360045"/>
              <a:gd name="connsiteY1" fmla="*/ 0 h 1511304"/>
              <a:gd name="connsiteX2" fmla="*/ 5360045 w 5360045"/>
              <a:gd name="connsiteY2" fmla="*/ 1046730 h 1511304"/>
              <a:gd name="connsiteX3" fmla="*/ 5360045 w 5360045"/>
              <a:gd name="connsiteY3" fmla="*/ 1508760 h 1511304"/>
              <a:gd name="connsiteX4" fmla="*/ 5360045 w 5360045"/>
              <a:gd name="connsiteY4" fmla="*/ 1511304 h 1511304"/>
              <a:gd name="connsiteX5" fmla="*/ 4545474 w 5360045"/>
              <a:gd name="connsiteY5" fmla="*/ 1511304 h 1511304"/>
              <a:gd name="connsiteX6" fmla="*/ 2525897 w 5360045"/>
              <a:gd name="connsiteY6" fmla="*/ 1511304 h 1511304"/>
              <a:gd name="connsiteX7" fmla="*/ 0 w 5360045"/>
              <a:gd name="connsiteY7" fmla="*/ 1511304 h 1511304"/>
              <a:gd name="connsiteX8" fmla="*/ 697617 w 5360045"/>
              <a:gd name="connsiteY8" fmla="*/ 3 h 1511304"/>
              <a:gd name="connsiteX9" fmla="*/ 4545473 w 5360045"/>
              <a:gd name="connsiteY9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60045" h="1511304">
                <a:moveTo>
                  <a:pt x="4545473" y="0"/>
                </a:moveTo>
                <a:lnTo>
                  <a:pt x="5360045" y="0"/>
                </a:lnTo>
                <a:lnTo>
                  <a:pt x="5360045" y="1046730"/>
                </a:lnTo>
                <a:lnTo>
                  <a:pt x="5360045" y="1508760"/>
                </a:lnTo>
                <a:lnTo>
                  <a:pt x="5360045" y="1511304"/>
                </a:lnTo>
                <a:lnTo>
                  <a:pt x="4545474" y="1511304"/>
                </a:lnTo>
                <a:lnTo>
                  <a:pt x="2525897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46694"/>
            <a:ext cx="5509953" cy="1511306"/>
          </a:xfrm>
          <a:custGeom>
            <a:avLst/>
            <a:gdLst>
              <a:gd name="connsiteX0" fmla="*/ 0 w 7346605"/>
              <a:gd name="connsiteY0" fmla="*/ 0 h 1511306"/>
              <a:gd name="connsiteX1" fmla="*/ 239486 w 7346605"/>
              <a:gd name="connsiteY1" fmla="*/ 0 h 1511306"/>
              <a:gd name="connsiteX2" fmla="*/ 1209568 w 7346605"/>
              <a:gd name="connsiteY2" fmla="*/ 0 h 1511306"/>
              <a:gd name="connsiteX3" fmla="*/ 2405743 w 7346605"/>
              <a:gd name="connsiteY3" fmla="*/ 0 h 1511306"/>
              <a:gd name="connsiteX4" fmla="*/ 2405743 w 7346605"/>
              <a:gd name="connsiteY4" fmla="*/ 2544 h 1511306"/>
              <a:gd name="connsiteX5" fmla="*/ 2801131 w 7346605"/>
              <a:gd name="connsiteY5" fmla="*/ 2544 h 1511306"/>
              <a:gd name="connsiteX6" fmla="*/ 2801131 w 7346605"/>
              <a:gd name="connsiteY6" fmla="*/ 0 h 1511306"/>
              <a:gd name="connsiteX7" fmla="*/ 7346605 w 7346605"/>
              <a:gd name="connsiteY7" fmla="*/ 0 h 1511306"/>
              <a:gd name="connsiteX8" fmla="*/ 6648988 w 7346605"/>
              <a:gd name="connsiteY8" fmla="*/ 1511301 h 1511306"/>
              <a:gd name="connsiteX9" fmla="*/ 2801132 w 7346605"/>
              <a:gd name="connsiteY9" fmla="*/ 1511301 h 1511306"/>
              <a:gd name="connsiteX10" fmla="*/ 2801132 w 7346605"/>
              <a:gd name="connsiteY10" fmla="*/ 1511304 h 1511306"/>
              <a:gd name="connsiteX11" fmla="*/ 2405743 w 7346605"/>
              <a:gd name="connsiteY11" fmla="*/ 1511304 h 1511306"/>
              <a:gd name="connsiteX12" fmla="*/ 2405743 w 7346605"/>
              <a:gd name="connsiteY12" fmla="*/ 1511306 h 1511306"/>
              <a:gd name="connsiteX13" fmla="*/ 1333411 w 7346605"/>
              <a:gd name="connsiteY13" fmla="*/ 1511306 h 1511306"/>
              <a:gd name="connsiteX14" fmla="*/ 1219208 w 7346605"/>
              <a:gd name="connsiteY14" fmla="*/ 1511306 h 1511306"/>
              <a:gd name="connsiteX15" fmla="*/ 1209568 w 7346605"/>
              <a:gd name="connsiteY15" fmla="*/ 1511306 h 1511306"/>
              <a:gd name="connsiteX16" fmla="*/ 239486 w 7346605"/>
              <a:gd name="connsiteY16" fmla="*/ 1511306 h 1511306"/>
              <a:gd name="connsiteX17" fmla="*/ 0 w 7346605"/>
              <a:gd name="connsiteY17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46605" h="1511306">
                <a:moveTo>
                  <a:pt x="0" y="0"/>
                </a:moveTo>
                <a:lnTo>
                  <a:pt x="239486" y="0"/>
                </a:lnTo>
                <a:lnTo>
                  <a:pt x="1209568" y="0"/>
                </a:lnTo>
                <a:lnTo>
                  <a:pt x="2405743" y="0"/>
                </a:lnTo>
                <a:lnTo>
                  <a:pt x="2405743" y="2544"/>
                </a:lnTo>
                <a:lnTo>
                  <a:pt x="2801131" y="2544"/>
                </a:lnTo>
                <a:lnTo>
                  <a:pt x="2801131" y="0"/>
                </a:lnTo>
                <a:lnTo>
                  <a:pt x="7346605" y="0"/>
                </a:lnTo>
                <a:lnTo>
                  <a:pt x="6648988" y="1511301"/>
                </a:lnTo>
                <a:lnTo>
                  <a:pt x="2801132" y="1511301"/>
                </a:lnTo>
                <a:lnTo>
                  <a:pt x="2801132" y="1511304"/>
                </a:lnTo>
                <a:lnTo>
                  <a:pt x="2405743" y="1511304"/>
                </a:lnTo>
                <a:lnTo>
                  <a:pt x="2405743" y="1511306"/>
                </a:lnTo>
                <a:lnTo>
                  <a:pt x="1333411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D13EFA6C-996A-4F2A-BAA0-C0A8C2284B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75" y="214532"/>
            <a:ext cx="4863591" cy="45747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766D70F-A542-4626-9D3E-C2BA254FC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590" y="5529884"/>
            <a:ext cx="4270338" cy="1096331"/>
          </a:xfrm>
        </p:spPr>
        <p:txBody>
          <a:bodyPr>
            <a:normAutofit/>
          </a:bodyPr>
          <a:lstStyle/>
          <a:p>
            <a:r>
              <a:rPr lang="en-US" sz="3500">
                <a:latin typeface="Berlin Sans FB Demi" panose="020E0802020502020306" pitchFamily="34" charset="0"/>
              </a:rPr>
              <a:t>Grid Search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8BEDD-EB1C-49BE-89A8-1311158AE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0" y="228600"/>
            <a:ext cx="3340609" cy="4757057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2400" b="1" kern="1200" dirty="0">
                <a:latin typeface="Berlin Sans FB Demi" panose="020E0802020502020306" pitchFamily="34" charset="0"/>
                <a:ea typeface="+mn-ea"/>
                <a:cs typeface="+mn-cs"/>
              </a:rPr>
              <a:t>4.</a:t>
            </a:r>
            <a:r>
              <a:rPr lang="en-US" sz="2400" dirty="0">
                <a:latin typeface="Berlin Sans FB Demi" panose="020E0802020502020306" pitchFamily="34" charset="0"/>
              </a:rPr>
              <a:t> Grid</a:t>
            </a:r>
            <a:r>
              <a:rPr lang="en-US" sz="2400" dirty="0"/>
              <a:t> –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area looking for a large object in two directions – arson investigation. This search method is similar to the parallel but is done from different bearings on a 90°degree angle. For example, if the search was from the left to right (West to East) it would then be done from the bottom to top (South to North.)</a:t>
            </a: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611535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255</Words>
  <Application>Microsoft Office PowerPoint</Application>
  <PresentationFormat>On-screen Show (4:3)</PresentationFormat>
  <Paragraphs>20</Paragraphs>
  <Slides>11</Slides>
  <Notes>0</Notes>
  <HiddenSlides>0</HiddenSlides>
  <MMClips>6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Berlin Sans FB Demi</vt:lpstr>
      <vt:lpstr>Calibri</vt:lpstr>
      <vt:lpstr>Times New Roman</vt:lpstr>
      <vt:lpstr>Office Theme</vt:lpstr>
      <vt:lpstr>Types of Crime Scene Evidence</vt:lpstr>
      <vt:lpstr>Introduction to Crime Scenes</vt:lpstr>
      <vt:lpstr>Types of Evidence</vt:lpstr>
      <vt:lpstr>Forensic Evidence Documentation</vt:lpstr>
      <vt:lpstr>Crime Scene Processing</vt:lpstr>
      <vt:lpstr>4 Types of Search Patterns </vt:lpstr>
      <vt:lpstr>Spiral Search Pattern</vt:lpstr>
      <vt:lpstr>Line Search Pattern</vt:lpstr>
      <vt:lpstr>Grid Search Pattern</vt:lpstr>
      <vt:lpstr>Crime Scene Search Patterns</vt:lpstr>
      <vt:lpstr>Faulty, DWI Crime Evidence</vt:lpstr>
    </vt:vector>
  </TitlesOfParts>
  <Company>Wake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edavis3</dc:creator>
  <cp:lastModifiedBy>Edwin Davis</cp:lastModifiedBy>
  <cp:revision>15</cp:revision>
  <dcterms:created xsi:type="dcterms:W3CDTF">2017-09-01T18:58:48Z</dcterms:created>
  <dcterms:modified xsi:type="dcterms:W3CDTF">2017-09-19T05:47:02Z</dcterms:modified>
</cp:coreProperties>
</file>