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6858000" cx="12192000"/>
  <p:notesSz cx="6858000" cy="9144000"/>
  <p:embeddedFontLst>
    <p:embeddedFont>
      <p:font typeface="Libre Franklin"/>
      <p:regular r:id="rId57"/>
      <p:bold r:id="rId58"/>
      <p:italic r:id="rId59"/>
      <p:boldItalic r:id="rId60"/>
    </p:embeddedFont>
    <p:embeddedFont>
      <p:font typeface="Abril Fatface"/>
      <p:regular r:id="rId61"/>
    </p:embeddedFont>
    <p:embeddedFont>
      <p:font typeface="Arial Black"/>
      <p:regular r:id="rId62"/>
    </p:embeddedFont>
    <p:embeddedFont>
      <p:font typeface="Cambria Math"/>
      <p:regular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ArialBlack-regular.fntdata"/><Relationship Id="rId61" Type="http://schemas.openxmlformats.org/officeDocument/2006/relationships/font" Target="fonts/AbrilFatface-regular.fntdata"/><Relationship Id="rId20" Type="http://schemas.openxmlformats.org/officeDocument/2006/relationships/slide" Target="slides/slide16.xml"/><Relationship Id="rId63" Type="http://schemas.openxmlformats.org/officeDocument/2006/relationships/font" Target="fonts/CambriaMath-regular.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LibreFranklin-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LibreFranklin-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LibreFranklin-italic.fntdata"/><Relationship Id="rId14" Type="http://schemas.openxmlformats.org/officeDocument/2006/relationships/slide" Target="slides/slide10.xml"/><Relationship Id="rId58" Type="http://schemas.openxmlformats.org/officeDocument/2006/relationships/font" Target="fonts/LibreFranklin-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57" name="Google Shape;15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850cf3b1b6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850cf3b1b6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2850cf3b1b6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69" name="Google Shape;16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75" name="Google Shape;1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81" name="Google Shape;18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50cf3b1b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850cf3b1b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850cf3b1b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1" name="Google Shape;20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07" name="Google Shape;20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13" name="Google Shape;21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01" name="Google Shape;1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19" name="Google Shape;21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25" name="Google Shape;22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39" name="Google Shape;23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50cf3b1b6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850cf3b1b6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2850cf3b1b6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1" name="Google Shape;25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57" name="Google Shape;25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850cf3b1b6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850cf3b1b6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g2850cf3b1b6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69" name="Google Shape;26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77" name="Google Shape;27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6" name="Google Shape;28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50cf3b1b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50cf3b1b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2850cf3b1b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92" name="Google Shape;29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850cf3b1b6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850cf3b1b6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850cf3b1b6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10" name="Google Shape;31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868c9567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868c95674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2868c95674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868c95674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868c95674c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2868c95674c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40" name="Google Shape;34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46" name="Google Shape;346;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2" name="Google Shape;1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868c95674c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868c95674c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2868c95674c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58" name="Google Shape;35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65" name="Google Shape;36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868c95674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868c95674c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g2868c95674c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77" name="Google Shape;37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868c95674c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868c95674c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2868c95674c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89" name="Google Shape;38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868c95674c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868c95674c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2868c95674c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01" name="Google Shape;40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06" name="Google Shape;406;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18" name="Google Shape;11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12" name="Google Shape;41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18" name="Google Shape;418;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424" name="Google Shape;42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24" name="Google Shape;1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850cf3b1b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850cf3b1b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2850cf3b1b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36" name="Google Shape;1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43" name="Google Shape;1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2"/>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9" name="Google Shape;19;p2"/>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grpSp>
        <p:nvGrpSpPr>
          <p:cNvPr id="22" name="Google Shape;22;p2"/>
          <p:cNvGrpSpPr/>
          <p:nvPr/>
        </p:nvGrpSpPr>
        <p:grpSpPr>
          <a:xfrm>
            <a:off x="752858" y="744469"/>
            <a:ext cx="10674117" cy="5349671"/>
            <a:chOff x="752858" y="744469"/>
            <a:chExt cx="10674117" cy="5349671"/>
          </a:xfrm>
        </p:grpSpPr>
        <p:sp>
          <p:nvSpPr>
            <p:cNvPr id="23" name="Google Shape;23;p2"/>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4" name="Google Shape;24;p2"/>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1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1"/>
          <p:cNvSpPr txBox="1"/>
          <p:nvPr>
            <p:ph idx="1" type="body"/>
          </p:nvPr>
        </p:nvSpPr>
        <p:spPr>
          <a:xfrm rot="5400000">
            <a:off x="4386263" y="-719137"/>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4" name="Google Shape;84;p1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12"/>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rot="5400000">
            <a:off x="2839799"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90" name="Google Shape;90;p12"/>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8" name="Google Shape;28;p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36" name="Shape 36"/>
        <p:cNvGrpSpPr/>
        <p:nvPr/>
      </p:nvGrpSpPr>
      <p:grpSpPr>
        <a:xfrm>
          <a:off x="0" y="0"/>
          <a:ext cx="0" cy="0"/>
          <a:chOff x="0" y="0"/>
          <a:chExt cx="0" cy="0"/>
        </a:xfrm>
      </p:grpSpPr>
      <p:sp>
        <p:nvSpPr>
          <p:cNvPr id="37" name="Google Shape;37;p5"/>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lt2"/>
              </a:buClr>
              <a:buSzPts val="7200"/>
              <a:buFont typeface="Libre Franklin"/>
              <a:buNone/>
              <a:defRPr sz="7200" cap="none">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lt2"/>
              </a:buClr>
              <a:buSzPts val="2400"/>
              <a:buNone/>
              <a:defRPr sz="2400">
                <a:solidFill>
                  <a:schemeClr val="lt2"/>
                </a:solidFill>
              </a:defRPr>
            </a:lvl1pPr>
            <a:lvl2pPr indent="-228600" lvl="1" marL="914400" algn="l">
              <a:lnSpc>
                <a:spcPct val="94000"/>
              </a:lnSpc>
              <a:spcBef>
                <a:spcPts val="500"/>
              </a:spcBef>
              <a:spcAft>
                <a:spcPts val="0"/>
              </a:spcAft>
              <a:buClr>
                <a:schemeClr val="lt1"/>
              </a:buClr>
              <a:buSzPts val="2000"/>
              <a:buNone/>
              <a:defRPr sz="2000">
                <a:solidFill>
                  <a:schemeClr val="lt1"/>
                </a:solidFill>
              </a:defRPr>
            </a:lvl2pPr>
            <a:lvl3pPr indent="-228600" lvl="2" marL="1371600" algn="l">
              <a:lnSpc>
                <a:spcPct val="94000"/>
              </a:lnSpc>
              <a:spcBef>
                <a:spcPts val="500"/>
              </a:spcBef>
              <a:spcAft>
                <a:spcPts val="0"/>
              </a:spcAft>
              <a:buClr>
                <a:schemeClr val="lt1"/>
              </a:buClr>
              <a:buSzPts val="1800"/>
              <a:buNone/>
              <a:defRPr sz="1800">
                <a:solidFill>
                  <a:schemeClr val="lt1"/>
                </a:solidFill>
              </a:defRPr>
            </a:lvl3pPr>
            <a:lvl4pPr indent="-228600" lvl="3" marL="1828800" algn="l">
              <a:lnSpc>
                <a:spcPct val="94000"/>
              </a:lnSpc>
              <a:spcBef>
                <a:spcPts val="500"/>
              </a:spcBef>
              <a:spcAft>
                <a:spcPts val="0"/>
              </a:spcAft>
              <a:buClr>
                <a:schemeClr val="lt1"/>
              </a:buClr>
              <a:buSzPts val="1600"/>
              <a:buNone/>
              <a:defRPr sz="1600">
                <a:solidFill>
                  <a:schemeClr val="lt1"/>
                </a:solidFill>
              </a:defRPr>
            </a:lvl4pPr>
            <a:lvl5pPr indent="-228600" lvl="4" marL="2286000" algn="l">
              <a:lnSpc>
                <a:spcPct val="94000"/>
              </a:lnSpc>
              <a:spcBef>
                <a:spcPts val="500"/>
              </a:spcBef>
              <a:spcAft>
                <a:spcPts val="0"/>
              </a:spcAft>
              <a:buClr>
                <a:schemeClr val="lt1"/>
              </a:buClr>
              <a:buSzPts val="1600"/>
              <a:buNone/>
              <a:defRPr sz="1600">
                <a:solidFill>
                  <a:schemeClr val="lt1"/>
                </a:solidFill>
              </a:defRPr>
            </a:lvl5pPr>
            <a:lvl6pPr indent="-228600" lvl="5" marL="2743200" algn="l">
              <a:lnSpc>
                <a:spcPct val="94000"/>
              </a:lnSpc>
              <a:spcBef>
                <a:spcPts val="500"/>
              </a:spcBef>
              <a:spcAft>
                <a:spcPts val="0"/>
              </a:spcAft>
              <a:buClr>
                <a:schemeClr val="lt1"/>
              </a:buClr>
              <a:buSzPts val="1600"/>
              <a:buNone/>
              <a:defRPr sz="1600">
                <a:solidFill>
                  <a:schemeClr val="lt1"/>
                </a:solidFill>
              </a:defRPr>
            </a:lvl6pPr>
            <a:lvl7pPr indent="-228600" lvl="6" marL="3200400" algn="l">
              <a:lnSpc>
                <a:spcPct val="94000"/>
              </a:lnSpc>
              <a:spcBef>
                <a:spcPts val="500"/>
              </a:spcBef>
              <a:spcAft>
                <a:spcPts val="0"/>
              </a:spcAft>
              <a:buClr>
                <a:schemeClr val="lt1"/>
              </a:buClr>
              <a:buSzPts val="1600"/>
              <a:buNone/>
              <a:defRPr sz="1600">
                <a:solidFill>
                  <a:schemeClr val="lt1"/>
                </a:solidFill>
              </a:defRPr>
            </a:lvl7pPr>
            <a:lvl8pPr indent="-228600" lvl="7" marL="3657600" algn="l">
              <a:lnSpc>
                <a:spcPct val="94000"/>
              </a:lnSpc>
              <a:spcBef>
                <a:spcPts val="500"/>
              </a:spcBef>
              <a:spcAft>
                <a:spcPts val="0"/>
              </a:spcAft>
              <a:buClr>
                <a:schemeClr val="lt1"/>
              </a:buClr>
              <a:buSzPts val="1600"/>
              <a:buNone/>
              <a:defRPr sz="1600">
                <a:solidFill>
                  <a:schemeClr val="lt1"/>
                </a:solidFill>
              </a:defRPr>
            </a:lvl8pPr>
            <a:lvl9pPr indent="-228600" lvl="8" marL="4114800" algn="l">
              <a:lnSpc>
                <a:spcPct val="94000"/>
              </a:lnSpc>
              <a:spcBef>
                <a:spcPts val="500"/>
              </a:spcBef>
              <a:spcAft>
                <a:spcPts val="200"/>
              </a:spcAft>
              <a:buClr>
                <a:schemeClr val="lt1"/>
              </a:buClr>
              <a:buSzPts val="1600"/>
              <a:buNone/>
              <a:defRPr sz="1600">
                <a:solidFill>
                  <a:schemeClr val="lt1"/>
                </a:solidFill>
              </a:defRPr>
            </a:lvl9pPr>
          </a:lstStyle>
          <a:p/>
        </p:txBody>
      </p:sp>
      <p:sp>
        <p:nvSpPr>
          <p:cNvPr id="39" name="Google Shape;39;p5"/>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2"/>
                </a:solidFill>
                <a:latin typeface="Libre Franklin"/>
                <a:ea typeface="Libre Franklin"/>
                <a:cs typeface="Libre Franklin"/>
                <a:sym typeface="Libre Franklin"/>
              </a:defRPr>
            </a:lvl1pPr>
            <a:lvl2pPr indent="0" lvl="1" marL="0" algn="r">
              <a:spcBef>
                <a:spcPts val="0"/>
              </a:spcBef>
              <a:buNone/>
              <a:defRPr sz="1200">
                <a:solidFill>
                  <a:schemeClr val="lt2"/>
                </a:solidFill>
                <a:latin typeface="Libre Franklin"/>
                <a:ea typeface="Libre Franklin"/>
                <a:cs typeface="Libre Franklin"/>
                <a:sym typeface="Libre Franklin"/>
              </a:defRPr>
            </a:lvl2pPr>
            <a:lvl3pPr indent="0" lvl="2" marL="0" algn="r">
              <a:spcBef>
                <a:spcPts val="0"/>
              </a:spcBef>
              <a:buNone/>
              <a:defRPr sz="1200">
                <a:solidFill>
                  <a:schemeClr val="lt2"/>
                </a:solidFill>
                <a:latin typeface="Libre Franklin"/>
                <a:ea typeface="Libre Franklin"/>
                <a:cs typeface="Libre Franklin"/>
                <a:sym typeface="Libre Franklin"/>
              </a:defRPr>
            </a:lvl3pPr>
            <a:lvl4pPr indent="0" lvl="3" marL="0" algn="r">
              <a:spcBef>
                <a:spcPts val="0"/>
              </a:spcBef>
              <a:buNone/>
              <a:defRPr sz="1200">
                <a:solidFill>
                  <a:schemeClr val="lt2"/>
                </a:solidFill>
                <a:latin typeface="Libre Franklin"/>
                <a:ea typeface="Libre Franklin"/>
                <a:cs typeface="Libre Franklin"/>
                <a:sym typeface="Libre Franklin"/>
              </a:defRPr>
            </a:lvl4pPr>
            <a:lvl5pPr indent="0" lvl="4" marL="0" algn="r">
              <a:spcBef>
                <a:spcPts val="0"/>
              </a:spcBef>
              <a:buNone/>
              <a:defRPr sz="1200">
                <a:solidFill>
                  <a:schemeClr val="lt2"/>
                </a:solidFill>
                <a:latin typeface="Libre Franklin"/>
                <a:ea typeface="Libre Franklin"/>
                <a:cs typeface="Libre Franklin"/>
                <a:sym typeface="Libre Franklin"/>
              </a:defRPr>
            </a:lvl5pPr>
            <a:lvl6pPr indent="0" lvl="5" marL="0" algn="r">
              <a:spcBef>
                <a:spcPts val="0"/>
              </a:spcBef>
              <a:buNone/>
              <a:defRPr sz="1200">
                <a:solidFill>
                  <a:schemeClr val="lt2"/>
                </a:solidFill>
                <a:latin typeface="Libre Franklin"/>
                <a:ea typeface="Libre Franklin"/>
                <a:cs typeface="Libre Franklin"/>
                <a:sym typeface="Libre Franklin"/>
              </a:defRPr>
            </a:lvl6pPr>
            <a:lvl7pPr indent="0" lvl="6" marL="0" algn="r">
              <a:spcBef>
                <a:spcPts val="0"/>
              </a:spcBef>
              <a:buNone/>
              <a:defRPr sz="1200">
                <a:solidFill>
                  <a:schemeClr val="lt2"/>
                </a:solidFill>
                <a:latin typeface="Libre Franklin"/>
                <a:ea typeface="Libre Franklin"/>
                <a:cs typeface="Libre Franklin"/>
                <a:sym typeface="Libre Franklin"/>
              </a:defRPr>
            </a:lvl7pPr>
            <a:lvl8pPr indent="0" lvl="7" marL="0" algn="r">
              <a:spcBef>
                <a:spcPts val="0"/>
              </a:spcBef>
              <a:buNone/>
              <a:defRPr sz="1200">
                <a:solidFill>
                  <a:schemeClr val="lt2"/>
                </a:solidFill>
                <a:latin typeface="Libre Franklin"/>
                <a:ea typeface="Libre Franklin"/>
                <a:cs typeface="Libre Franklin"/>
                <a:sym typeface="Libre Franklin"/>
              </a:defRPr>
            </a:lvl8pPr>
            <a:lvl9pPr indent="0" lvl="8" marL="0" algn="r">
              <a:spcBef>
                <a:spcPts val="0"/>
              </a:spcBef>
              <a:buNone/>
              <a:defRPr sz="1200">
                <a:solidFill>
                  <a:schemeClr val="lt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5"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6" name="Google Shape;46;p6"/>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7" name="Google Shape;47;p6"/>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53" name="Google Shape;53;p7"/>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54" name="Google Shape;54;p7"/>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55" name="Google Shape;55;p7"/>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56" name="Google Shape;56;p7"/>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8"/>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3" name="Shape 63"/>
        <p:cNvGrpSpPr/>
        <p:nvPr/>
      </p:nvGrpSpPr>
      <p:grpSpPr>
        <a:xfrm>
          <a:off x="0" y="0"/>
          <a:ext cx="0" cy="0"/>
          <a:chOff x="0" y="0"/>
          <a:chExt cx="0" cy="0"/>
        </a:xfrm>
      </p:grpSpPr>
      <p:sp>
        <p:nvSpPr>
          <p:cNvPr id="64" name="Google Shape;64;p9"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67" name="Google Shape;67;p9"/>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68" name="Google Shape;68;p9"/>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9"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2" name="Shape 72"/>
        <p:cNvGrpSpPr/>
        <p:nvPr/>
      </p:nvGrpSpPr>
      <p:grpSpPr>
        <a:xfrm>
          <a:off x="0" y="0"/>
          <a:ext cx="0" cy="0"/>
          <a:chOff x="0" y="0"/>
          <a:chExt cx="0" cy="0"/>
        </a:xfrm>
      </p:grpSpPr>
      <p:sp>
        <p:nvSpPr>
          <p:cNvPr id="73" name="Google Shape;73;p10"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0"/>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0"/>
          <p:cNvSpPr/>
          <p:nvPr>
            <p:ph idx="2" type="pic"/>
          </p:nvPr>
        </p:nvSpPr>
        <p:spPr>
          <a:xfrm>
            <a:off x="5532120" y="0"/>
            <a:ext cx="6659880" cy="6857999"/>
          </a:xfrm>
          <a:prstGeom prst="rect">
            <a:avLst/>
          </a:prstGeom>
          <a:noFill/>
          <a:ln>
            <a:noFill/>
          </a:ln>
        </p:spPr>
      </p:sp>
      <p:sp>
        <p:nvSpPr>
          <p:cNvPr id="76" name="Google Shape;76;p10"/>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77" name="Google Shape;77;p10"/>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10"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www.youtube.com/watch?v=EeT2yew0oDA"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www.youtube.com/watch?v=B6mi1-YoRT4"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hyperlink" Target="http://www.youtube.com/watch?v=Mb8IWtOX2fs" TargetMode="External"/><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hyperlink" Target="http://www.youtube.com/watch?v=ZkVU-bj9bDk" TargetMode="Externa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jp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www.youtube.com/watch?v=qBjmO8w-QqU" TargetMode="Externa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hyperlink" Target="http://www.youtube.com/watch?v=rFdbY_V7vIo" TargetMode="External"/><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www.youtube.com/watch?v=EzNfvwPCFs0" TargetMode="External"/><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hyperlink" Target="http://www.youtube.com/watch?v=DxKelGugDa8" TargetMode="External"/><Relationship Id="rId4"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hyperlink" Target="http://www.youtube.com/watch?v=V2P6CuHVWvI" TargetMode="External"/><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www.youtube.com/watch?v=9SMp-jnh8lg" TargetMode="Externa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hyperlink" Target="http://www.youtube.com/watch?v=OsQfoeVHZyE" TargetMode="External"/><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hyperlink" Target="http://www.youtube.com/watch?v=HRe90ySP38U" TargetMode="External"/><Relationship Id="rId4" Type="http://schemas.openxmlformats.org/officeDocument/2006/relationships/image" Target="../media/image1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www.youtube.com/watch?v=5C5_dOEyAf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www.youtube.com/watch?v=fO3Rc8q_PM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youtube.com/watch?v=j3mTPEuFcW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www.youtube.com/watch?v=LQyFshgm-hU"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p>
            <a:pPr indent="0" lvl="0" marL="0" rtl="0" algn="ctr">
              <a:lnSpc>
                <a:spcPct val="89000"/>
              </a:lnSpc>
              <a:spcBef>
                <a:spcPts val="0"/>
              </a:spcBef>
              <a:spcAft>
                <a:spcPts val="0"/>
              </a:spcAft>
              <a:buClr>
                <a:schemeClr val="dk2"/>
              </a:buClr>
              <a:buSzPts val="7200"/>
              <a:buFont typeface="Libre Franklin"/>
              <a:buNone/>
            </a:pPr>
            <a:r>
              <a:rPr lang="en-US"/>
              <a:t>UNIT 2: FORCES</a:t>
            </a:r>
            <a:endParaRPr/>
          </a:p>
        </p:txBody>
      </p:sp>
      <p:sp>
        <p:nvSpPr>
          <p:cNvPr id="98" name="Google Shape;98;p13"/>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p>
            <a:pPr indent="0" lvl="0" marL="0" rtl="0" algn="ctr">
              <a:lnSpc>
                <a:spcPct val="112000"/>
              </a:lnSpc>
              <a:spcBef>
                <a:spcPts val="0"/>
              </a:spcBef>
              <a:spcAft>
                <a:spcPts val="0"/>
              </a:spcAft>
              <a:buClr>
                <a:schemeClr val="dk2"/>
              </a:buClr>
              <a:buSzPts val="2300"/>
              <a:buNone/>
            </a:pPr>
            <a:r>
              <a:rPr lang="en-US"/>
              <a:t>Newton’s Laws of Motion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Libre Franklin"/>
              <a:buNone/>
            </a:pPr>
            <a:r>
              <a:t/>
            </a:r>
            <a:endParaRPr sz="3600">
              <a:solidFill>
                <a:schemeClr val="dk2"/>
              </a:solidFill>
              <a:latin typeface="Arial Black"/>
              <a:ea typeface="Arial Black"/>
              <a:cs typeface="Arial Black"/>
              <a:sym typeface="Arial Black"/>
            </a:endParaRPr>
          </a:p>
        </p:txBody>
      </p:sp>
      <p:sp>
        <p:nvSpPr>
          <p:cNvPr id="154" name="Google Shape;154;p22"/>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b="1" lang="en-US" sz="3200">
                <a:solidFill>
                  <a:schemeClr val="dk1"/>
                </a:solidFill>
                <a:latin typeface="Arial"/>
                <a:ea typeface="Arial"/>
                <a:cs typeface="Arial"/>
                <a:sym typeface="Arial"/>
              </a:rPr>
              <a:t>Inertia</a:t>
            </a:r>
            <a:r>
              <a:rPr lang="en-US" sz="3200">
                <a:solidFill>
                  <a:schemeClr val="dk1"/>
                </a:solidFill>
                <a:latin typeface="Arial"/>
                <a:ea typeface="Arial"/>
                <a:cs typeface="Arial"/>
                <a:sym typeface="Arial"/>
              </a:rPr>
              <a:t> is the tendency of an object to resist a change in its motion.  </a:t>
            </a:r>
            <a:endParaRPr/>
          </a:p>
          <a:p>
            <a:pPr indent="-342900" lvl="0" marL="342900" rtl="0" algn="l">
              <a:lnSpc>
                <a:spcPct val="94000"/>
              </a:lnSpc>
              <a:spcBef>
                <a:spcPts val="840"/>
              </a:spcBef>
              <a:spcAft>
                <a:spcPts val="200"/>
              </a:spcAft>
              <a:buClr>
                <a:schemeClr val="dk1"/>
              </a:buClr>
              <a:buSzPts val="3200"/>
              <a:buFont typeface="Arial"/>
              <a:buChar char="•"/>
            </a:pPr>
            <a:r>
              <a:rPr lang="en-US" sz="3200">
                <a:solidFill>
                  <a:schemeClr val="dk1"/>
                </a:solidFill>
                <a:latin typeface="Arial"/>
                <a:ea typeface="Arial"/>
                <a:cs typeface="Arial"/>
                <a:sym typeface="Arial"/>
              </a:rPr>
              <a:t>Sometimes Newton’s 1</a:t>
            </a:r>
            <a:r>
              <a:rPr baseline="30000" lang="en-US" sz="3200">
                <a:solidFill>
                  <a:schemeClr val="dk1"/>
                </a:solidFill>
                <a:latin typeface="Arial"/>
                <a:ea typeface="Arial"/>
                <a:cs typeface="Arial"/>
                <a:sym typeface="Arial"/>
              </a:rPr>
              <a:t>st</a:t>
            </a:r>
            <a:r>
              <a:rPr lang="en-US" sz="3200">
                <a:solidFill>
                  <a:schemeClr val="dk1"/>
                </a:solidFill>
                <a:latin typeface="Arial"/>
                <a:ea typeface="Arial"/>
                <a:cs typeface="Arial"/>
                <a:sym typeface="Arial"/>
              </a:rPr>
              <a:t> Law of Motion is called the Law of Inertia.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ctrTitle"/>
          </p:nvPr>
        </p:nvSpPr>
        <p:spPr>
          <a:xfrm>
            <a:off x="4191856" y="776555"/>
            <a:ext cx="6629400" cy="12954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4400"/>
              <a:buFont typeface="Arial Black"/>
              <a:buNone/>
            </a:pPr>
            <a:r>
              <a:rPr lang="en-US" sz="4400">
                <a:solidFill>
                  <a:schemeClr val="dk2"/>
                </a:solidFill>
                <a:latin typeface="Arial Black"/>
                <a:ea typeface="Arial Black"/>
                <a:cs typeface="Arial Black"/>
                <a:sym typeface="Arial Black"/>
              </a:rPr>
              <a:t>NEWTON’S SECOND LAW OF MOTION</a:t>
            </a:r>
            <a:endParaRPr/>
          </a:p>
        </p:txBody>
      </p:sp>
      <p:sp>
        <p:nvSpPr>
          <p:cNvPr id="160" name="Google Shape;160;p23"/>
          <p:cNvSpPr txBox="1"/>
          <p:nvPr>
            <p:ph idx="1" type="subTitle"/>
          </p:nvPr>
        </p:nvSpPr>
        <p:spPr>
          <a:xfrm>
            <a:off x="5715000" y="4876800"/>
            <a:ext cx="4495800" cy="1066800"/>
          </a:xfrm>
          <a:prstGeom prst="rect">
            <a:avLst/>
          </a:prstGeom>
          <a:no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dk1"/>
              </a:buClr>
              <a:buSzPts val="3200"/>
              <a:buNone/>
            </a:pPr>
            <a:r>
              <a:t/>
            </a:r>
            <a:endParaRPr sz="32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This is a short video explaing Newton's Second Law of Motion.&#10;&#10;For more videos click:&#10;https://www.youtube.com/user/learningjunction/videos&#10;&#10;Thanks" id="166" name="Google Shape;166;p24" title="Newton's Second Law of Motion">
            <a:hlinkClick r:id="rId3"/>
          </p:cNvPr>
          <p:cNvPicPr preferRelativeResize="0"/>
          <p:nvPr/>
        </p:nvPicPr>
        <p:blipFill>
          <a:blip r:embed="rId4">
            <a:alphaModFix/>
          </a:blip>
          <a:stretch>
            <a:fillRect/>
          </a:stretch>
        </p:blipFill>
        <p:spPr>
          <a:xfrm>
            <a:off x="-3810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Libre Franklin"/>
              <a:buNone/>
            </a:pPr>
            <a:r>
              <a:t/>
            </a:r>
            <a:endParaRPr sz="3600">
              <a:solidFill>
                <a:schemeClr val="dk2"/>
              </a:solidFill>
              <a:latin typeface="Arial Black"/>
              <a:ea typeface="Arial Black"/>
              <a:cs typeface="Arial Black"/>
              <a:sym typeface="Arial Black"/>
            </a:endParaRPr>
          </a:p>
        </p:txBody>
      </p:sp>
      <p:sp>
        <p:nvSpPr>
          <p:cNvPr id="172" name="Google Shape;172;p25"/>
          <p:cNvSpPr txBox="1"/>
          <p:nvPr>
            <p:ph idx="1" type="body"/>
          </p:nvPr>
        </p:nvSpPr>
        <p:spPr>
          <a:xfrm>
            <a:off x="1524000" y="1524000"/>
            <a:ext cx="91440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u="sng">
                <a:solidFill>
                  <a:schemeClr val="dk1"/>
                </a:solidFill>
                <a:latin typeface="Arial"/>
                <a:ea typeface="Arial"/>
                <a:cs typeface="Arial"/>
                <a:sym typeface="Arial"/>
              </a:rPr>
              <a:t>The acceleration of an object is </a:t>
            </a:r>
            <a:r>
              <a:rPr lang="en-US" u="sng"/>
              <a:t>inversely </a:t>
            </a:r>
            <a:r>
              <a:rPr lang="en-US" sz="3200" u="sng">
                <a:solidFill>
                  <a:schemeClr val="dk1"/>
                </a:solidFill>
                <a:latin typeface="Arial"/>
                <a:ea typeface="Arial"/>
                <a:cs typeface="Arial"/>
                <a:sym typeface="Arial"/>
              </a:rPr>
              <a:t>proportional to the mass of the object</a:t>
            </a:r>
            <a:r>
              <a:rPr lang="en-US" sz="3200">
                <a:solidFill>
                  <a:schemeClr val="dk1"/>
                </a:solidFill>
                <a:latin typeface="Arial"/>
                <a:ea typeface="Arial"/>
                <a:cs typeface="Arial"/>
                <a:sym typeface="Arial"/>
              </a:rPr>
              <a:t>.</a:t>
            </a:r>
            <a:endParaRPr sz="3200">
              <a:solidFill>
                <a:schemeClr val="dk1"/>
              </a:solidFill>
              <a:latin typeface="Arial"/>
              <a:ea typeface="Arial"/>
              <a:cs typeface="Arial"/>
              <a:sym typeface="Arial"/>
            </a:endParaRPr>
          </a:p>
          <a:p>
            <a:pPr indent="-342900" lvl="0" marL="342900" rtl="0" algn="l">
              <a:lnSpc>
                <a:spcPct val="94000"/>
              </a:lnSpc>
              <a:spcBef>
                <a:spcPts val="200"/>
              </a:spcBef>
              <a:spcAft>
                <a:spcPts val="0"/>
              </a:spcAft>
              <a:buClr>
                <a:schemeClr val="dk1"/>
              </a:buClr>
              <a:buSzPts val="3200"/>
              <a:buFont typeface="Arial"/>
              <a:buChar char="•"/>
            </a:pPr>
            <a:r>
              <a:rPr lang="en-US"/>
              <a:t>Acceleration is LARGER when mass is SMALLER (and vice versa)</a:t>
            </a:r>
            <a:endParaRPr/>
          </a:p>
          <a:p>
            <a:pPr indent="-342900" lvl="0" marL="342900" rtl="0" algn="l">
              <a:lnSpc>
                <a:spcPct val="94000"/>
              </a:lnSpc>
              <a:spcBef>
                <a:spcPts val="840"/>
              </a:spcBef>
              <a:spcAft>
                <a:spcPts val="0"/>
              </a:spcAft>
              <a:buClr>
                <a:schemeClr val="dk1"/>
              </a:buClr>
              <a:buSzPts val="3200"/>
              <a:buFont typeface="Arial"/>
              <a:buChar char="•"/>
            </a:pPr>
            <a:r>
              <a:rPr lang="en-US" sz="3200">
                <a:solidFill>
                  <a:schemeClr val="dk1"/>
                </a:solidFill>
                <a:latin typeface="Arial"/>
                <a:ea typeface="Arial"/>
                <a:cs typeface="Arial"/>
                <a:sym typeface="Arial"/>
              </a:rPr>
              <a:t>If you throw a baseball and a bowling ball with the same force one travels faster, which one?</a:t>
            </a:r>
            <a:endParaRPr/>
          </a:p>
          <a:p>
            <a:pPr indent="-342900" lvl="0" marL="342900" rtl="0" algn="l">
              <a:lnSpc>
                <a:spcPct val="94000"/>
              </a:lnSpc>
              <a:spcBef>
                <a:spcPts val="840"/>
              </a:spcBef>
              <a:spcAft>
                <a:spcPts val="200"/>
              </a:spcAft>
              <a:buClr>
                <a:schemeClr val="dk1"/>
              </a:buClr>
              <a:buSzPts val="3200"/>
              <a:buFont typeface="Arial"/>
              <a:buChar char="•"/>
            </a:pPr>
            <a:r>
              <a:rPr lang="en-US" sz="3200">
                <a:solidFill>
                  <a:schemeClr val="dk1"/>
                </a:solidFill>
                <a:latin typeface="Arial"/>
                <a:ea typeface="Arial"/>
                <a:cs typeface="Arial"/>
                <a:sym typeface="Arial"/>
              </a:rPr>
              <a:t>A baseball </a:t>
            </a:r>
            <a:r>
              <a:rPr lang="en-US"/>
              <a:t>has</a:t>
            </a:r>
            <a:r>
              <a:rPr lang="en-US" sz="3200">
                <a:solidFill>
                  <a:schemeClr val="dk1"/>
                </a:solidFill>
                <a:latin typeface="Arial"/>
                <a:ea typeface="Arial"/>
                <a:cs typeface="Arial"/>
                <a:sym typeface="Arial"/>
              </a:rPr>
              <a:t> less mass than an softball which means that with the same force a baseball will travel faster than a softball upon release.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ph type="title"/>
          </p:nvPr>
        </p:nvSpPr>
        <p:spPr>
          <a:xfrm>
            <a:off x="2940627" y="381000"/>
            <a:ext cx="7422573"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200"/>
              <a:buFont typeface="Arial Black"/>
              <a:buNone/>
            </a:pPr>
            <a:r>
              <a:rPr lang="en-US" sz="3200">
                <a:solidFill>
                  <a:schemeClr val="dk2"/>
                </a:solidFill>
                <a:latin typeface="Arial Black"/>
                <a:ea typeface="Arial Black"/>
                <a:cs typeface="Arial Black"/>
                <a:sym typeface="Arial Black"/>
              </a:rPr>
              <a:t>Newton’s Second Law of Motion</a:t>
            </a:r>
            <a:endParaRPr/>
          </a:p>
        </p:txBody>
      </p:sp>
      <p:sp>
        <p:nvSpPr>
          <p:cNvPr id="178" name="Google Shape;178;p26"/>
          <p:cNvSpPr txBox="1"/>
          <p:nvPr>
            <p:ph idx="1" type="body"/>
          </p:nvPr>
        </p:nvSpPr>
        <p:spPr>
          <a:xfrm>
            <a:off x="2133600" y="1752600"/>
            <a:ext cx="82296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Newton’s Second Law of Motion states that force, mass and acceleration are all related.  The net force of an object is in the same direction as the acceleration of an object.</a:t>
            </a:r>
            <a:endParaRPr/>
          </a:p>
          <a:p>
            <a:pPr indent="-342900" lvl="0" marL="342900" rtl="0" algn="l">
              <a:lnSpc>
                <a:spcPct val="94000"/>
              </a:lnSpc>
              <a:spcBef>
                <a:spcPts val="1080"/>
              </a:spcBef>
              <a:spcAft>
                <a:spcPts val="200"/>
              </a:spcAft>
              <a:buClr>
                <a:schemeClr val="dk1"/>
              </a:buClr>
              <a:buSzPts val="4400"/>
              <a:buFont typeface="Arial"/>
              <a:buChar char="•"/>
            </a:pPr>
            <a:r>
              <a:rPr b="1" lang="en-US" sz="4400">
                <a:solidFill>
                  <a:schemeClr val="dk1"/>
                </a:solidFill>
                <a:latin typeface="Arial"/>
                <a:ea typeface="Arial"/>
                <a:cs typeface="Arial"/>
                <a:sym typeface="Arial"/>
              </a:rPr>
              <a:t>F = ma</a:t>
            </a:r>
            <a:endParaRPr b="1" sz="4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4810991" y="212394"/>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Force Triangle</a:t>
            </a:r>
            <a:endParaRPr sz="3600">
              <a:solidFill>
                <a:schemeClr val="dk2"/>
              </a:solidFill>
              <a:latin typeface="Arial Black"/>
              <a:ea typeface="Arial Black"/>
              <a:cs typeface="Arial Black"/>
              <a:sym typeface="Arial Black"/>
            </a:endParaRPr>
          </a:p>
        </p:txBody>
      </p:sp>
      <p:sp>
        <p:nvSpPr>
          <p:cNvPr id="184" name="Google Shape;184;p27"/>
          <p:cNvSpPr txBox="1"/>
          <p:nvPr>
            <p:ph idx="1" type="body"/>
          </p:nvPr>
        </p:nvSpPr>
        <p:spPr>
          <a:xfrm>
            <a:off x="1512105" y="1447800"/>
            <a:ext cx="8305800" cy="4267200"/>
          </a:xfrm>
          <a:prstGeom prst="rect">
            <a:avLst/>
          </a:prstGeom>
          <a:noFill/>
          <a:ln>
            <a:noFill/>
          </a:ln>
        </p:spPr>
        <p:txBody>
          <a:bodyPr anchorCtr="0" anchor="t" bIns="45700" lIns="91425" spcFirstLastPara="1" rIns="91425" wrap="square" tIns="45700">
            <a:noAutofit/>
          </a:bodyPr>
          <a:lstStyle/>
          <a:p>
            <a:pPr indent="-63500" lvl="0" marL="342900" rtl="0" algn="l">
              <a:lnSpc>
                <a:spcPct val="94000"/>
              </a:lnSpc>
              <a:spcBef>
                <a:spcPts val="0"/>
              </a:spcBef>
              <a:spcAft>
                <a:spcPts val="0"/>
              </a:spcAft>
              <a:buClr>
                <a:schemeClr val="dk1"/>
              </a:buClr>
              <a:buSzPts val="4400"/>
              <a:buNone/>
            </a:pPr>
            <a:r>
              <a:rPr b="1" lang="en-US" sz="3600">
                <a:solidFill>
                  <a:schemeClr val="dk1"/>
                </a:solidFill>
                <a:latin typeface="Arial"/>
                <a:ea typeface="Arial"/>
                <a:cs typeface="Arial"/>
                <a:sym typeface="Arial"/>
              </a:rPr>
              <a:t>F = ma</a:t>
            </a:r>
            <a:endParaRPr b="1" sz="3600">
              <a:solidFill>
                <a:schemeClr val="dk1"/>
              </a:solidFill>
              <a:latin typeface="Arial"/>
              <a:ea typeface="Arial"/>
              <a:cs typeface="Arial"/>
              <a:sym typeface="Arial"/>
            </a:endParaRPr>
          </a:p>
          <a:p>
            <a:pPr indent="-342900" lvl="0" marL="342900" rtl="0" algn="l">
              <a:lnSpc>
                <a:spcPct val="94000"/>
              </a:lnSpc>
              <a:spcBef>
                <a:spcPts val="1080"/>
              </a:spcBef>
              <a:spcAft>
                <a:spcPts val="0"/>
              </a:spcAft>
              <a:buClr>
                <a:schemeClr val="dk1"/>
              </a:buClr>
              <a:buSzPts val="4400"/>
              <a:buFont typeface="Arial"/>
              <a:buChar char="•"/>
            </a:pPr>
            <a:r>
              <a:rPr lang="en-US" sz="3600">
                <a:solidFill>
                  <a:schemeClr val="dk1"/>
                </a:solidFill>
                <a:latin typeface="Arial"/>
                <a:ea typeface="Arial"/>
                <a:cs typeface="Arial"/>
                <a:sym typeface="Arial"/>
              </a:rPr>
              <a:t>a is acceleration – m/s</a:t>
            </a:r>
            <a:r>
              <a:rPr baseline="30000" lang="en-US" sz="3600">
                <a:solidFill>
                  <a:schemeClr val="dk1"/>
                </a:solidFill>
                <a:latin typeface="Arial"/>
                <a:ea typeface="Arial"/>
                <a:cs typeface="Arial"/>
                <a:sym typeface="Arial"/>
              </a:rPr>
              <a:t>2</a:t>
            </a:r>
            <a:endParaRPr sz="3600"/>
          </a:p>
          <a:p>
            <a:pPr indent="-342900" lvl="0" marL="342900" rtl="0" algn="l">
              <a:lnSpc>
                <a:spcPct val="94000"/>
              </a:lnSpc>
              <a:spcBef>
                <a:spcPts val="1080"/>
              </a:spcBef>
              <a:spcAft>
                <a:spcPts val="0"/>
              </a:spcAft>
              <a:buClr>
                <a:schemeClr val="dk1"/>
              </a:buClr>
              <a:buSzPts val="4400"/>
              <a:buFont typeface="Arial"/>
              <a:buChar char="•"/>
            </a:pPr>
            <a:r>
              <a:rPr lang="en-US" sz="3600">
                <a:solidFill>
                  <a:schemeClr val="dk1"/>
                </a:solidFill>
                <a:latin typeface="Arial"/>
                <a:ea typeface="Arial"/>
                <a:cs typeface="Arial"/>
                <a:sym typeface="Arial"/>
              </a:rPr>
              <a:t>F is force – N (newton)</a:t>
            </a:r>
            <a:endParaRPr sz="3600"/>
          </a:p>
          <a:p>
            <a:pPr indent="-342900" lvl="0" marL="342900" rtl="0" algn="l">
              <a:lnSpc>
                <a:spcPct val="94000"/>
              </a:lnSpc>
              <a:spcBef>
                <a:spcPts val="1080"/>
              </a:spcBef>
              <a:spcAft>
                <a:spcPts val="0"/>
              </a:spcAft>
              <a:buClr>
                <a:schemeClr val="dk1"/>
              </a:buClr>
              <a:buSzPts val="4400"/>
              <a:buFont typeface="Arial"/>
              <a:buChar char="•"/>
            </a:pPr>
            <a:r>
              <a:rPr lang="en-US" sz="3600">
                <a:solidFill>
                  <a:schemeClr val="dk1"/>
                </a:solidFill>
                <a:latin typeface="Arial"/>
                <a:ea typeface="Arial"/>
                <a:cs typeface="Arial"/>
                <a:sym typeface="Arial"/>
              </a:rPr>
              <a:t>m is mass – kg (kilogram)</a:t>
            </a:r>
            <a:endParaRPr sz="3600"/>
          </a:p>
          <a:p>
            <a:pPr indent="-139700" lvl="0" marL="342900" rtl="0" algn="l">
              <a:lnSpc>
                <a:spcPct val="94000"/>
              </a:lnSpc>
              <a:spcBef>
                <a:spcPts val="840"/>
              </a:spcBef>
              <a:spcAft>
                <a:spcPts val="200"/>
              </a:spcAft>
              <a:buClr>
                <a:schemeClr val="dk1"/>
              </a:buClr>
              <a:buSzPts val="3200"/>
              <a:buNone/>
            </a:pPr>
            <a:r>
              <a:t/>
            </a:r>
            <a:endParaRPr sz="3600">
              <a:solidFill>
                <a:schemeClr val="dk1"/>
              </a:solidFill>
              <a:latin typeface="Arial"/>
              <a:ea typeface="Arial"/>
              <a:cs typeface="Arial"/>
              <a:sym typeface="Arial"/>
            </a:endParaRPr>
          </a:p>
        </p:txBody>
      </p:sp>
      <p:grpSp>
        <p:nvGrpSpPr>
          <p:cNvPr id="185" name="Google Shape;185;p27"/>
          <p:cNvGrpSpPr/>
          <p:nvPr/>
        </p:nvGrpSpPr>
        <p:grpSpPr>
          <a:xfrm>
            <a:off x="7159337" y="1866900"/>
            <a:ext cx="4572000" cy="4038600"/>
            <a:chOff x="2514600" y="1905000"/>
            <a:chExt cx="4572000" cy="4038600"/>
          </a:xfrm>
        </p:grpSpPr>
        <p:grpSp>
          <p:nvGrpSpPr>
            <p:cNvPr id="186" name="Google Shape;186;p27"/>
            <p:cNvGrpSpPr/>
            <p:nvPr/>
          </p:nvGrpSpPr>
          <p:grpSpPr>
            <a:xfrm>
              <a:off x="2514600" y="1905000"/>
              <a:ext cx="4572000" cy="4038600"/>
              <a:chOff x="2514600" y="1905000"/>
              <a:chExt cx="4572000" cy="4038600"/>
            </a:xfrm>
          </p:grpSpPr>
          <p:sp>
            <p:nvSpPr>
              <p:cNvPr id="187" name="Google Shape;187;p27"/>
              <p:cNvSpPr/>
              <p:nvPr/>
            </p:nvSpPr>
            <p:spPr>
              <a:xfrm>
                <a:off x="2514600" y="1905000"/>
                <a:ext cx="4572000" cy="4038600"/>
              </a:xfrm>
              <a:prstGeom prst="triangle">
                <a:avLst>
                  <a:gd fmla="val 50000" name="adj"/>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cxnSp>
            <p:nvCxnSpPr>
              <p:cNvPr id="188" name="Google Shape;188;p27"/>
              <p:cNvCxnSpPr>
                <a:stCxn id="187" idx="1"/>
                <a:endCxn id="187" idx="5"/>
              </p:cNvCxnSpPr>
              <p:nvPr/>
            </p:nvCxnSpPr>
            <p:spPr>
              <a:xfrm>
                <a:off x="3657600" y="3924300"/>
                <a:ext cx="2286000" cy="0"/>
              </a:xfrm>
              <a:prstGeom prst="straightConnector1">
                <a:avLst/>
              </a:prstGeom>
              <a:solidFill>
                <a:schemeClr val="accent1"/>
              </a:solidFill>
              <a:ln cap="flat" cmpd="sng" w="28575">
                <a:solidFill>
                  <a:schemeClr val="dk1"/>
                </a:solidFill>
                <a:prstDash val="solid"/>
                <a:round/>
                <a:headEnd len="sm" w="sm" type="none"/>
                <a:tailEnd len="sm" w="sm" type="none"/>
              </a:ln>
            </p:spPr>
          </p:cxnSp>
          <p:cxnSp>
            <p:nvCxnSpPr>
              <p:cNvPr id="189" name="Google Shape;189;p27"/>
              <p:cNvCxnSpPr>
                <a:stCxn id="187" idx="3"/>
              </p:cNvCxnSpPr>
              <p:nvPr/>
            </p:nvCxnSpPr>
            <p:spPr>
              <a:xfrm rot="10800000">
                <a:off x="4800600" y="3924300"/>
                <a:ext cx="0" cy="2019300"/>
              </a:xfrm>
              <a:prstGeom prst="straightConnector1">
                <a:avLst/>
              </a:prstGeom>
              <a:solidFill>
                <a:schemeClr val="accent1"/>
              </a:solidFill>
              <a:ln cap="flat" cmpd="sng" w="28575">
                <a:solidFill>
                  <a:schemeClr val="dk1"/>
                </a:solidFill>
                <a:prstDash val="solid"/>
                <a:round/>
                <a:headEnd len="sm" w="sm" type="none"/>
                <a:tailEnd len="sm" w="sm" type="none"/>
              </a:ln>
            </p:spPr>
          </p:cxnSp>
        </p:grpSp>
        <p:sp>
          <p:nvSpPr>
            <p:cNvPr id="190" name="Google Shape;190;p27"/>
            <p:cNvSpPr txBox="1"/>
            <p:nvPr/>
          </p:nvSpPr>
          <p:spPr>
            <a:xfrm>
              <a:off x="4405299" y="2738299"/>
              <a:ext cx="790601" cy="1015663"/>
            </a:xfrm>
            <a:prstGeom prst="rect">
              <a:avLst/>
            </a:prstGeom>
            <a:blipFill rotWithShape="1">
              <a:blip r:embed="rId3">
                <a:alphaModFix/>
              </a:blip>
              <a:stretch>
                <a:fillRect b="-2468" l="-7934" r="-793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latin typeface="Libre Franklin"/>
                  <a:ea typeface="Libre Franklin"/>
                  <a:cs typeface="Libre Franklin"/>
                  <a:sym typeface="Libre Franklin"/>
                </a:rPr>
                <a:t> </a:t>
              </a:r>
              <a:endParaRPr/>
            </a:p>
          </p:txBody>
        </p:sp>
        <p:sp>
          <p:nvSpPr>
            <p:cNvPr id="191" name="Google Shape;191;p27"/>
            <p:cNvSpPr txBox="1"/>
            <p:nvPr/>
          </p:nvSpPr>
          <p:spPr>
            <a:xfrm>
              <a:off x="3512878" y="4426117"/>
              <a:ext cx="1034579" cy="101566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Libre Franklin"/>
                  <a:ea typeface="Libre Franklin"/>
                  <a:cs typeface="Libre Franklin"/>
                  <a:sym typeface="Libre Franklin"/>
                </a:rPr>
                <a:t> </a:t>
              </a:r>
              <a:endParaRPr/>
            </a:p>
          </p:txBody>
        </p:sp>
        <p:sp>
          <p:nvSpPr>
            <p:cNvPr id="192" name="Google Shape;192;p27"/>
            <p:cNvSpPr txBox="1"/>
            <p:nvPr/>
          </p:nvSpPr>
          <p:spPr>
            <a:xfrm>
              <a:off x="5200569" y="4426118"/>
              <a:ext cx="55976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Cambria Math"/>
                  <a:ea typeface="Cambria Math"/>
                  <a:cs typeface="Cambria Math"/>
                  <a:sym typeface="Cambria Math"/>
                </a:rPr>
                <a:t>a</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Most people think that Force is just a push or a pull upon an object. &#10;But is there anything more to it? What is a force? What are forces and motion (Physics Grade 9)&#10;Watch this video to know more about force.&#10;&#10;Here's the second part of the Force concept - https://www.youtube.com/watch?v=iGwBZTWySWk&#10;&#10;To learn more about Forces, enroll in our full course now - https://infinitylearn.com/microcourses?utm_source=youtube&amp;utm_medium=Soical&amp;utm_campaign=DM&amp;utm_content=B6mi1-YoRT4&amp;utm_term=%7Bkeyword%7D&#10;&#10;In this video, we will learn:&#10;0:00 Introduction&#10;0:43 Misconceptions about Force&#10;1:36 Net Force&#10;2:37 Force Example&#10;3:33 Forces acting on Stationary Objects&#10;3:44 Forces acting on the Object Moving at Uniform Velocity&#10;&#10;To watch more physics videos, click here - https://bit.ly/Physics_DMYT&#10;&#10;Don’t Memorise brings learning to life through its captivating educational videos. To Know More, visit https://infinitylearn.com/&#10;&#10;NCERT Solutions for Class 6 to 12 – Free CBSE NCERT Solutions&#10;https://infinitylearn.com/surge/study-materials/ncert-solutions/&#10;&#10;New videos every week. To stay updated, subscribe to our YouTube channel: http://bit.ly/DontMemoriseYouTube&#10;&#10;Register on our website to gain access to all videos and quizzes:&#10;https://infinitylearn.com/microcourses?utm_source=youtube&amp;utm_medium=Soical&amp;utm_campaign=DM&amp;utm_content=B6mi1-YoRT4&amp;utm_term=%7Bkeyword%7D&#10;&#10;✅Download the Infinity Learn APP Now➡️ https://vsbpz.app.link/dmil&#10;✔Join us on Facebook: https://www.facebook.com/InfinityLearn.SriChaitanya &#10;✔Follow us on Instagram: https://www.instagram.com/infinitylearn_by_srichaitanya/ &#10;✔Follow us on Twitter: https://twitter.com/InfinityLearn_&#10;&#10;#Force #Motion #Physics" id="198" name="Google Shape;198;p28" title="What is Force? - Part 1| Forces and Motion | Physics | Infinity Learn NEET">
            <a:hlinkClick r:id="rId3"/>
          </p:cNvPr>
          <p:cNvPicPr preferRelativeResize="0"/>
          <p:nvPr/>
        </p:nvPicPr>
        <p:blipFill>
          <a:blip r:embed="rId4">
            <a:alphaModFix/>
          </a:blip>
          <a:stretch>
            <a:fillRect/>
          </a:stretch>
        </p:blipFill>
        <p:spPr>
          <a:xfrm>
            <a:off x="-38100" y="0"/>
            <a:ext cx="122301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ph type="title"/>
          </p:nvPr>
        </p:nvSpPr>
        <p:spPr>
          <a:xfrm>
            <a:off x="2057400" y="381000"/>
            <a:ext cx="83058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Forces – Example 1</a:t>
            </a:r>
            <a:endParaRPr sz="3600">
              <a:solidFill>
                <a:schemeClr val="dk2"/>
              </a:solidFill>
              <a:latin typeface="Arial Black"/>
              <a:ea typeface="Arial Black"/>
              <a:cs typeface="Arial Black"/>
              <a:sym typeface="Arial Black"/>
            </a:endParaRPr>
          </a:p>
        </p:txBody>
      </p:sp>
      <p:sp>
        <p:nvSpPr>
          <p:cNvPr id="204" name="Google Shape;204;p29"/>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You push a friend on a sled.  Your friend and the sled have a combined mass of 70 kg.  If you push your friend with a force of 35 N, what is the acceleration?</a:t>
            </a:r>
            <a:endParaRPr/>
          </a:p>
          <a:p>
            <a:pPr indent="-342900" lvl="0" marL="342900" rtl="0" algn="l">
              <a:lnSpc>
                <a:spcPct val="94000"/>
              </a:lnSpc>
              <a:spcBef>
                <a:spcPts val="920"/>
              </a:spcBef>
              <a:spcAft>
                <a:spcPts val="0"/>
              </a:spcAft>
              <a:buClr>
                <a:schemeClr val="dk1"/>
              </a:buClr>
              <a:buSzPts val="3600"/>
              <a:buFont typeface="Arial"/>
              <a:buChar char="•"/>
            </a:pPr>
            <a:r>
              <a:rPr lang="en-US" sz="3600">
                <a:solidFill>
                  <a:schemeClr val="dk1"/>
                </a:solidFill>
                <a:latin typeface="Arial"/>
                <a:ea typeface="Arial"/>
                <a:cs typeface="Arial"/>
                <a:sym typeface="Arial"/>
              </a:rPr>
              <a:t>F</a:t>
            </a:r>
            <a:r>
              <a:rPr baseline="-25000" lang="en-US" sz="3600">
                <a:solidFill>
                  <a:schemeClr val="dk1"/>
                </a:solidFill>
                <a:latin typeface="Arial"/>
                <a:ea typeface="Arial"/>
                <a:cs typeface="Arial"/>
                <a:sym typeface="Arial"/>
              </a:rPr>
              <a:t>net</a:t>
            </a:r>
            <a:r>
              <a:rPr lang="en-US" sz="3600">
                <a:solidFill>
                  <a:schemeClr val="dk1"/>
                </a:solidFill>
                <a:latin typeface="Arial"/>
                <a:ea typeface="Arial"/>
                <a:cs typeface="Arial"/>
                <a:sym typeface="Arial"/>
              </a:rPr>
              <a:t> = ???</a:t>
            </a:r>
            <a:endParaRPr/>
          </a:p>
          <a:p>
            <a:pPr indent="-342900" lvl="0" marL="342900" rtl="0" algn="l">
              <a:lnSpc>
                <a:spcPct val="94000"/>
              </a:lnSpc>
              <a:spcBef>
                <a:spcPts val="920"/>
              </a:spcBef>
              <a:spcAft>
                <a:spcPts val="0"/>
              </a:spcAft>
              <a:buClr>
                <a:schemeClr val="dk1"/>
              </a:buClr>
              <a:buSzPts val="3600"/>
              <a:buFont typeface="Arial"/>
              <a:buChar char="•"/>
            </a:pPr>
            <a:r>
              <a:rPr lang="en-US" sz="3600">
                <a:solidFill>
                  <a:schemeClr val="dk1"/>
                </a:solidFill>
                <a:latin typeface="Arial"/>
                <a:ea typeface="Arial"/>
                <a:cs typeface="Arial"/>
                <a:sym typeface="Arial"/>
              </a:rPr>
              <a:t>m = ???</a:t>
            </a:r>
            <a:endParaRPr/>
          </a:p>
          <a:p>
            <a:pPr indent="-342900" lvl="0" marL="342900" rtl="0" algn="l">
              <a:lnSpc>
                <a:spcPct val="94000"/>
              </a:lnSpc>
              <a:spcBef>
                <a:spcPts val="920"/>
              </a:spcBef>
              <a:spcAft>
                <a:spcPts val="200"/>
              </a:spcAft>
              <a:buClr>
                <a:schemeClr val="dk1"/>
              </a:buClr>
              <a:buSzPts val="3600"/>
              <a:buFont typeface="Arial"/>
              <a:buChar char="•"/>
            </a:pPr>
            <a:r>
              <a:rPr i="1" lang="en-US" sz="3600">
                <a:solidFill>
                  <a:schemeClr val="dk1"/>
                </a:solidFill>
                <a:latin typeface="Arial"/>
                <a:ea typeface="Arial"/>
                <a:cs typeface="Arial"/>
                <a:sym typeface="Arial"/>
              </a:rPr>
              <a:t>a</a:t>
            </a:r>
            <a:r>
              <a:rPr lang="en-US" sz="3600">
                <a:solidFill>
                  <a:schemeClr val="dk1"/>
                </a:solidFill>
                <a:latin typeface="Arial"/>
                <a:ea typeface="Arial"/>
                <a:cs typeface="Arial"/>
                <a:sym typeface="Arial"/>
              </a:rPr>
              <a:t> =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0"/>
          <p:cNvSpPr txBox="1"/>
          <p:nvPr>
            <p:ph type="title"/>
          </p:nvPr>
        </p:nvSpPr>
        <p:spPr>
          <a:xfrm>
            <a:off x="2133600" y="381000"/>
            <a:ext cx="8229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Forces – Example 2</a:t>
            </a:r>
            <a:endParaRPr sz="3600">
              <a:solidFill>
                <a:schemeClr val="dk2"/>
              </a:solidFill>
              <a:latin typeface="Arial Black"/>
              <a:ea typeface="Arial Black"/>
              <a:cs typeface="Arial Black"/>
              <a:sym typeface="Arial Black"/>
            </a:endParaRPr>
          </a:p>
        </p:txBody>
      </p:sp>
      <p:sp>
        <p:nvSpPr>
          <p:cNvPr id="210" name="Google Shape;210;p30"/>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4000"/>
              <a:buFont typeface="Arial"/>
              <a:buChar char="•"/>
            </a:pPr>
            <a:r>
              <a:rPr lang="en-US" sz="4000">
                <a:solidFill>
                  <a:schemeClr val="dk1"/>
                </a:solidFill>
                <a:latin typeface="Arial"/>
                <a:ea typeface="Arial"/>
                <a:cs typeface="Arial"/>
                <a:sym typeface="Arial"/>
              </a:rPr>
              <a:t>If the mass of a helicopter is 4,500 kg. and the net force on it is 18,000 N, what is the helicopter’s acceleration?</a:t>
            </a:r>
            <a:endParaRPr/>
          </a:p>
          <a:p>
            <a:pPr indent="-342900" lvl="0" marL="342900" rtl="0" algn="l">
              <a:lnSpc>
                <a:spcPct val="94000"/>
              </a:lnSpc>
              <a:spcBef>
                <a:spcPts val="1000"/>
              </a:spcBef>
              <a:spcAft>
                <a:spcPts val="0"/>
              </a:spcAft>
              <a:buClr>
                <a:schemeClr val="dk1"/>
              </a:buClr>
              <a:buSzPts val="4000"/>
              <a:buFont typeface="Arial"/>
              <a:buChar char="•"/>
            </a:pPr>
            <a:r>
              <a:rPr lang="en-US" sz="4000">
                <a:solidFill>
                  <a:schemeClr val="dk1"/>
                </a:solidFill>
                <a:latin typeface="Arial"/>
                <a:ea typeface="Arial"/>
                <a:cs typeface="Arial"/>
                <a:sym typeface="Arial"/>
              </a:rPr>
              <a:t>F</a:t>
            </a:r>
            <a:r>
              <a:rPr baseline="-25000" lang="en-US" sz="4000">
                <a:solidFill>
                  <a:schemeClr val="dk1"/>
                </a:solidFill>
                <a:latin typeface="Arial"/>
                <a:ea typeface="Arial"/>
                <a:cs typeface="Arial"/>
                <a:sym typeface="Arial"/>
              </a:rPr>
              <a:t>net</a:t>
            </a:r>
            <a:r>
              <a:rPr lang="en-US" sz="4000">
                <a:solidFill>
                  <a:schemeClr val="dk1"/>
                </a:solidFill>
                <a:latin typeface="Arial"/>
                <a:ea typeface="Arial"/>
                <a:cs typeface="Arial"/>
                <a:sym typeface="Arial"/>
              </a:rPr>
              <a:t> = ???</a:t>
            </a:r>
            <a:endParaRPr/>
          </a:p>
          <a:p>
            <a:pPr indent="-342900" lvl="0" marL="342900" rtl="0" algn="l">
              <a:lnSpc>
                <a:spcPct val="94000"/>
              </a:lnSpc>
              <a:spcBef>
                <a:spcPts val="1000"/>
              </a:spcBef>
              <a:spcAft>
                <a:spcPts val="0"/>
              </a:spcAft>
              <a:buClr>
                <a:schemeClr val="dk1"/>
              </a:buClr>
              <a:buSzPts val="4000"/>
              <a:buFont typeface="Arial"/>
              <a:buChar char="•"/>
            </a:pPr>
            <a:r>
              <a:rPr lang="en-US" sz="4000">
                <a:solidFill>
                  <a:schemeClr val="dk1"/>
                </a:solidFill>
                <a:latin typeface="Arial"/>
                <a:ea typeface="Arial"/>
                <a:cs typeface="Arial"/>
                <a:sym typeface="Arial"/>
              </a:rPr>
              <a:t>m = ???</a:t>
            </a:r>
            <a:endParaRPr/>
          </a:p>
          <a:p>
            <a:pPr indent="-342900" lvl="0" marL="342900" rtl="0" algn="l">
              <a:lnSpc>
                <a:spcPct val="94000"/>
              </a:lnSpc>
              <a:spcBef>
                <a:spcPts val="1000"/>
              </a:spcBef>
              <a:spcAft>
                <a:spcPts val="0"/>
              </a:spcAft>
              <a:buClr>
                <a:schemeClr val="dk1"/>
              </a:buClr>
              <a:buSzPts val="4000"/>
              <a:buFont typeface="Arial"/>
              <a:buChar char="•"/>
            </a:pPr>
            <a:r>
              <a:rPr lang="en-US" sz="4000">
                <a:solidFill>
                  <a:schemeClr val="dk1"/>
                </a:solidFill>
                <a:latin typeface="Arial"/>
                <a:ea typeface="Arial"/>
                <a:cs typeface="Arial"/>
                <a:sym typeface="Arial"/>
              </a:rPr>
              <a:t>a = ???</a:t>
            </a:r>
            <a:endParaRPr/>
          </a:p>
          <a:p>
            <a:pPr indent="-342900" lvl="0" marL="342900" rtl="0" algn="l">
              <a:lnSpc>
                <a:spcPct val="94000"/>
              </a:lnSpc>
              <a:spcBef>
                <a:spcPts val="1000"/>
              </a:spcBef>
              <a:spcAft>
                <a:spcPts val="200"/>
              </a:spcAft>
              <a:buClr>
                <a:schemeClr val="dk1"/>
              </a:buClr>
              <a:buSzPts val="4000"/>
              <a:buNone/>
            </a:pPr>
            <a:r>
              <a:t/>
            </a:r>
            <a:endParaRPr sz="40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2133600" y="381000"/>
            <a:ext cx="8229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Forces – Example 3</a:t>
            </a:r>
            <a:endParaRPr sz="3600">
              <a:solidFill>
                <a:schemeClr val="dk2"/>
              </a:solidFill>
              <a:latin typeface="Arial Black"/>
              <a:ea typeface="Arial Black"/>
              <a:cs typeface="Arial Black"/>
              <a:sym typeface="Arial Black"/>
            </a:endParaRPr>
          </a:p>
        </p:txBody>
      </p:sp>
      <p:sp>
        <p:nvSpPr>
          <p:cNvPr id="216" name="Google Shape;216;p31"/>
          <p:cNvSpPr txBox="1"/>
          <p:nvPr>
            <p:ph idx="1" type="body"/>
          </p:nvPr>
        </p:nvSpPr>
        <p:spPr>
          <a:xfrm>
            <a:off x="2133600" y="1752600"/>
            <a:ext cx="83058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What is the force on a drag car with a mass of 900 kg if its acceleration is 32 m/s</a:t>
            </a:r>
            <a:r>
              <a:rPr baseline="30000" lang="en-US" sz="3600">
                <a:solidFill>
                  <a:schemeClr val="dk1"/>
                </a:solidFill>
                <a:latin typeface="Arial"/>
                <a:ea typeface="Arial"/>
                <a:cs typeface="Arial"/>
                <a:sym typeface="Arial"/>
              </a:rPr>
              <a:t>2</a:t>
            </a:r>
            <a:r>
              <a:rPr lang="en-US" sz="3600">
                <a:solidFill>
                  <a:schemeClr val="dk1"/>
                </a:solidFill>
                <a:latin typeface="Arial"/>
                <a:ea typeface="Arial"/>
                <a:cs typeface="Arial"/>
                <a:sym typeface="Arial"/>
              </a:rPr>
              <a:t>?</a:t>
            </a:r>
            <a:endParaRPr/>
          </a:p>
          <a:p>
            <a:pPr indent="-342900" lvl="0" marL="342900" rtl="0" algn="l">
              <a:lnSpc>
                <a:spcPct val="94000"/>
              </a:lnSpc>
              <a:spcBef>
                <a:spcPts val="920"/>
              </a:spcBef>
              <a:spcAft>
                <a:spcPts val="0"/>
              </a:spcAft>
              <a:buClr>
                <a:schemeClr val="dk1"/>
              </a:buClr>
              <a:buSzPts val="3600"/>
              <a:buFont typeface="Arial"/>
              <a:buChar char="•"/>
            </a:pPr>
            <a:r>
              <a:rPr lang="en-US" sz="3600">
                <a:solidFill>
                  <a:schemeClr val="dk1"/>
                </a:solidFill>
                <a:latin typeface="Arial"/>
                <a:ea typeface="Arial"/>
                <a:cs typeface="Arial"/>
                <a:sym typeface="Arial"/>
              </a:rPr>
              <a:t>F</a:t>
            </a:r>
            <a:r>
              <a:rPr baseline="-25000" lang="en-US" sz="3600">
                <a:solidFill>
                  <a:schemeClr val="dk1"/>
                </a:solidFill>
                <a:latin typeface="Arial"/>
                <a:ea typeface="Arial"/>
                <a:cs typeface="Arial"/>
                <a:sym typeface="Arial"/>
              </a:rPr>
              <a:t>net</a:t>
            </a:r>
            <a:r>
              <a:rPr lang="en-US" sz="3600">
                <a:solidFill>
                  <a:schemeClr val="dk1"/>
                </a:solidFill>
                <a:latin typeface="Arial"/>
                <a:ea typeface="Arial"/>
                <a:cs typeface="Arial"/>
                <a:sym typeface="Arial"/>
              </a:rPr>
              <a:t> = ???</a:t>
            </a:r>
            <a:endParaRPr/>
          </a:p>
          <a:p>
            <a:pPr indent="-342900" lvl="0" marL="342900" rtl="0" algn="l">
              <a:lnSpc>
                <a:spcPct val="94000"/>
              </a:lnSpc>
              <a:spcBef>
                <a:spcPts val="920"/>
              </a:spcBef>
              <a:spcAft>
                <a:spcPts val="0"/>
              </a:spcAft>
              <a:buClr>
                <a:schemeClr val="dk1"/>
              </a:buClr>
              <a:buSzPts val="3600"/>
              <a:buFont typeface="Arial"/>
              <a:buChar char="•"/>
            </a:pPr>
            <a:r>
              <a:rPr lang="en-US" sz="3600">
                <a:solidFill>
                  <a:schemeClr val="dk1"/>
                </a:solidFill>
                <a:latin typeface="Arial"/>
                <a:ea typeface="Arial"/>
                <a:cs typeface="Arial"/>
                <a:sym typeface="Arial"/>
              </a:rPr>
              <a:t>m = ???</a:t>
            </a:r>
            <a:endParaRPr/>
          </a:p>
          <a:p>
            <a:pPr indent="-342900" lvl="0" marL="342900" rtl="0" algn="l">
              <a:lnSpc>
                <a:spcPct val="94000"/>
              </a:lnSpc>
              <a:spcBef>
                <a:spcPts val="920"/>
              </a:spcBef>
              <a:spcAft>
                <a:spcPts val="200"/>
              </a:spcAft>
              <a:buClr>
                <a:schemeClr val="dk1"/>
              </a:buClr>
              <a:buSzPts val="3600"/>
              <a:buFont typeface="Arial"/>
              <a:buChar char="•"/>
            </a:pPr>
            <a:r>
              <a:rPr lang="en-US" sz="3600">
                <a:solidFill>
                  <a:schemeClr val="dk1"/>
                </a:solidFill>
                <a:latin typeface="Arial"/>
                <a:ea typeface="Arial"/>
                <a:cs typeface="Arial"/>
                <a:sym typeface="Arial"/>
              </a:rPr>
              <a:t>a =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idx="1" type="body"/>
          </p:nvPr>
        </p:nvSpPr>
        <p:spPr>
          <a:xfrm>
            <a:off x="1943100" y="685800"/>
            <a:ext cx="8305800" cy="4982967"/>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2800">
                <a:solidFill>
                  <a:schemeClr val="dk1"/>
                </a:solidFill>
                <a:latin typeface="Arial"/>
                <a:ea typeface="Arial"/>
                <a:cs typeface="Arial"/>
                <a:sym typeface="Arial"/>
              </a:rPr>
              <a:t>What would happen if a student were to push against a box?</a:t>
            </a:r>
            <a:endParaRPr sz="2800"/>
          </a:p>
          <a:p>
            <a:pPr indent="-342900" lvl="1" marL="873252" rtl="0" algn="l">
              <a:lnSpc>
                <a:spcPct val="94000"/>
              </a:lnSpc>
              <a:spcBef>
                <a:spcPts val="200"/>
              </a:spcBef>
              <a:spcAft>
                <a:spcPts val="0"/>
              </a:spcAft>
              <a:buClr>
                <a:schemeClr val="dk1"/>
              </a:buClr>
              <a:buSzPts val="3200"/>
              <a:buFont typeface="Arial"/>
              <a:buChar char="•"/>
            </a:pPr>
            <a:r>
              <a:rPr lang="en-US" sz="2800">
                <a:solidFill>
                  <a:schemeClr val="dk1"/>
                </a:solidFill>
                <a:latin typeface="Arial"/>
                <a:ea typeface="Arial"/>
                <a:cs typeface="Arial"/>
                <a:sym typeface="Arial"/>
              </a:rPr>
              <a:t>If the student were to apply a force that over came the friction, the box would move.</a:t>
            </a:r>
            <a:endParaRPr/>
          </a:p>
          <a:p>
            <a:pPr indent="-342900" lvl="0" marL="342900" rtl="0" algn="l">
              <a:lnSpc>
                <a:spcPct val="94000"/>
              </a:lnSpc>
              <a:spcBef>
                <a:spcPts val="840"/>
              </a:spcBef>
              <a:spcAft>
                <a:spcPts val="0"/>
              </a:spcAft>
              <a:buClr>
                <a:schemeClr val="dk1"/>
              </a:buClr>
              <a:buSzPts val="3200"/>
              <a:buFont typeface="Arial"/>
              <a:buChar char="•"/>
            </a:pPr>
            <a:r>
              <a:rPr lang="en-US" sz="2800">
                <a:solidFill>
                  <a:schemeClr val="dk1"/>
                </a:solidFill>
                <a:latin typeface="Arial"/>
                <a:ea typeface="Arial"/>
                <a:cs typeface="Arial"/>
                <a:sym typeface="Arial"/>
              </a:rPr>
              <a:t>Would the box move? Why or why not? </a:t>
            </a:r>
            <a:endParaRPr sz="2800"/>
          </a:p>
          <a:p>
            <a:pPr indent="-342900" lvl="1" marL="873252" rtl="0" algn="l">
              <a:lnSpc>
                <a:spcPct val="94000"/>
              </a:lnSpc>
              <a:spcBef>
                <a:spcPts val="840"/>
              </a:spcBef>
              <a:spcAft>
                <a:spcPts val="0"/>
              </a:spcAft>
              <a:buClr>
                <a:schemeClr val="dk1"/>
              </a:buClr>
              <a:buSzPts val="3200"/>
              <a:buFont typeface="Arial"/>
              <a:buChar char="•"/>
            </a:pPr>
            <a:r>
              <a:rPr lang="en-US" sz="2800">
                <a:solidFill>
                  <a:schemeClr val="dk1"/>
                </a:solidFill>
                <a:latin typeface="Arial"/>
                <a:ea typeface="Arial"/>
                <a:cs typeface="Arial"/>
                <a:sym typeface="Arial"/>
              </a:rPr>
              <a:t>If the box moves, then the forces are said to be unbalanced. </a:t>
            </a:r>
            <a:endParaRPr/>
          </a:p>
          <a:p>
            <a:pPr indent="-342900" lvl="1" marL="873252" rtl="0" algn="l">
              <a:lnSpc>
                <a:spcPct val="94000"/>
              </a:lnSpc>
              <a:spcBef>
                <a:spcPts val="840"/>
              </a:spcBef>
              <a:spcAft>
                <a:spcPts val="0"/>
              </a:spcAft>
              <a:buClr>
                <a:schemeClr val="dk1"/>
              </a:buClr>
              <a:buSzPts val="3200"/>
              <a:buFont typeface="Arial"/>
              <a:buChar char="•"/>
            </a:pPr>
            <a:r>
              <a:rPr lang="en-US" sz="2800">
                <a:solidFill>
                  <a:schemeClr val="dk1"/>
                </a:solidFill>
                <a:latin typeface="Arial"/>
                <a:ea typeface="Arial"/>
                <a:cs typeface="Arial"/>
                <a:sym typeface="Arial"/>
              </a:rPr>
              <a:t>If the box does not move, then the forces could be balanced.  </a:t>
            </a:r>
            <a:endParaRPr/>
          </a:p>
          <a:p>
            <a:pPr indent="-342900" lvl="0" marL="342900" rtl="0" algn="l">
              <a:lnSpc>
                <a:spcPct val="94000"/>
              </a:lnSpc>
              <a:spcBef>
                <a:spcPts val="840"/>
              </a:spcBef>
              <a:spcAft>
                <a:spcPts val="200"/>
              </a:spcAft>
              <a:buClr>
                <a:schemeClr val="dk1"/>
              </a:buClr>
              <a:buSzPts val="3200"/>
              <a:buFont typeface="Arial"/>
              <a:buChar char="•"/>
            </a:pPr>
            <a:r>
              <a:rPr lang="en-US" sz="2800">
                <a:solidFill>
                  <a:schemeClr val="dk1"/>
                </a:solidFill>
                <a:latin typeface="Arial"/>
                <a:ea typeface="Arial"/>
                <a:cs typeface="Arial"/>
                <a:sym typeface="Arial"/>
              </a:rPr>
              <a:t>What if two students pushed in opposite directions?</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2133600" y="381000"/>
            <a:ext cx="8229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Forces – Example 4</a:t>
            </a:r>
            <a:endParaRPr sz="3600">
              <a:solidFill>
                <a:schemeClr val="dk2"/>
              </a:solidFill>
              <a:latin typeface="Arial Black"/>
              <a:ea typeface="Arial Black"/>
              <a:cs typeface="Arial Black"/>
              <a:sym typeface="Arial Black"/>
            </a:endParaRPr>
          </a:p>
        </p:txBody>
      </p:sp>
      <p:sp>
        <p:nvSpPr>
          <p:cNvPr id="222" name="Google Shape;222;p32"/>
          <p:cNvSpPr txBox="1"/>
          <p:nvPr>
            <p:ph idx="1" type="body"/>
          </p:nvPr>
        </p:nvSpPr>
        <p:spPr>
          <a:xfrm>
            <a:off x="2133600" y="1752600"/>
            <a:ext cx="8305800" cy="51054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600"/>
              <a:buFont typeface="Arial"/>
              <a:buChar char="•"/>
            </a:pPr>
            <a:r>
              <a:rPr lang="en-US" sz="3600">
                <a:solidFill>
                  <a:schemeClr val="dk1"/>
                </a:solidFill>
                <a:latin typeface="Arial"/>
                <a:ea typeface="Arial"/>
                <a:cs typeface="Arial"/>
                <a:sym typeface="Arial"/>
              </a:rPr>
              <a:t>A car is being towed by a tow truck.  What is the car’s mass if the net force on the car is 3,000 N and it has an acceleration of 2.0 m/s</a:t>
            </a:r>
            <a:r>
              <a:rPr baseline="30000" lang="en-US" sz="3600">
                <a:solidFill>
                  <a:schemeClr val="dk1"/>
                </a:solidFill>
                <a:latin typeface="Arial"/>
                <a:ea typeface="Arial"/>
                <a:cs typeface="Arial"/>
                <a:sym typeface="Arial"/>
              </a:rPr>
              <a:t>2</a:t>
            </a:r>
            <a:r>
              <a:rPr lang="en-US" sz="3600">
                <a:solidFill>
                  <a:schemeClr val="dk1"/>
                </a:solidFill>
                <a:latin typeface="Arial"/>
                <a:ea typeface="Arial"/>
                <a:cs typeface="Arial"/>
                <a:sym typeface="Arial"/>
              </a:rPr>
              <a:t>?</a:t>
            </a:r>
            <a:endParaRPr/>
          </a:p>
          <a:p>
            <a:pPr indent="-342900" lvl="0" marL="342900" rtl="0" algn="l">
              <a:lnSpc>
                <a:spcPct val="94000"/>
              </a:lnSpc>
              <a:spcBef>
                <a:spcPts val="920"/>
              </a:spcBef>
              <a:spcAft>
                <a:spcPts val="0"/>
              </a:spcAft>
              <a:buClr>
                <a:schemeClr val="dk1"/>
              </a:buClr>
              <a:buSzPts val="3600"/>
              <a:buFont typeface="Arial"/>
              <a:buChar char="•"/>
            </a:pPr>
            <a:r>
              <a:rPr lang="en-US" sz="3600">
                <a:solidFill>
                  <a:schemeClr val="dk1"/>
                </a:solidFill>
                <a:latin typeface="Arial"/>
                <a:ea typeface="Arial"/>
                <a:cs typeface="Arial"/>
                <a:sym typeface="Arial"/>
              </a:rPr>
              <a:t>F</a:t>
            </a:r>
            <a:r>
              <a:rPr baseline="-25000" lang="en-US" sz="3600">
                <a:solidFill>
                  <a:schemeClr val="dk1"/>
                </a:solidFill>
                <a:latin typeface="Arial"/>
                <a:ea typeface="Arial"/>
                <a:cs typeface="Arial"/>
                <a:sym typeface="Arial"/>
              </a:rPr>
              <a:t>net</a:t>
            </a:r>
            <a:r>
              <a:rPr lang="en-US" sz="3600">
                <a:solidFill>
                  <a:schemeClr val="dk1"/>
                </a:solidFill>
                <a:latin typeface="Arial"/>
                <a:ea typeface="Arial"/>
                <a:cs typeface="Arial"/>
                <a:sym typeface="Arial"/>
              </a:rPr>
              <a:t> = ???</a:t>
            </a:r>
            <a:endParaRPr/>
          </a:p>
          <a:p>
            <a:pPr indent="-342900" lvl="0" marL="342900" rtl="0" algn="l">
              <a:lnSpc>
                <a:spcPct val="94000"/>
              </a:lnSpc>
              <a:spcBef>
                <a:spcPts val="920"/>
              </a:spcBef>
              <a:spcAft>
                <a:spcPts val="0"/>
              </a:spcAft>
              <a:buClr>
                <a:schemeClr val="dk1"/>
              </a:buClr>
              <a:buSzPts val="3600"/>
              <a:buFont typeface="Arial"/>
              <a:buChar char="•"/>
            </a:pPr>
            <a:r>
              <a:rPr lang="en-US" sz="3600">
                <a:solidFill>
                  <a:schemeClr val="dk1"/>
                </a:solidFill>
                <a:latin typeface="Arial"/>
                <a:ea typeface="Arial"/>
                <a:cs typeface="Arial"/>
                <a:sym typeface="Arial"/>
              </a:rPr>
              <a:t>m = ???</a:t>
            </a:r>
            <a:endParaRPr/>
          </a:p>
          <a:p>
            <a:pPr indent="-342900" lvl="0" marL="342900" rtl="0" algn="l">
              <a:lnSpc>
                <a:spcPct val="94000"/>
              </a:lnSpc>
              <a:spcBef>
                <a:spcPts val="920"/>
              </a:spcBef>
              <a:spcAft>
                <a:spcPts val="200"/>
              </a:spcAft>
              <a:buClr>
                <a:schemeClr val="dk1"/>
              </a:buClr>
              <a:buSzPts val="3600"/>
              <a:buFont typeface="Arial"/>
              <a:buChar char="•"/>
            </a:pPr>
            <a:r>
              <a:rPr i="1" lang="en-US" sz="3600">
                <a:solidFill>
                  <a:schemeClr val="dk1"/>
                </a:solidFill>
                <a:latin typeface="Arial"/>
                <a:ea typeface="Arial"/>
                <a:cs typeface="Arial"/>
                <a:sym typeface="Arial"/>
              </a:rPr>
              <a:t>a</a:t>
            </a:r>
            <a:r>
              <a:rPr lang="en-US" sz="3600">
                <a:solidFill>
                  <a:schemeClr val="dk1"/>
                </a:solidFill>
                <a:latin typeface="Arial"/>
                <a:ea typeface="Arial"/>
                <a:cs typeface="Arial"/>
                <a:sym typeface="Arial"/>
              </a:rPr>
              <a:t> =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2362200" y="0"/>
            <a:ext cx="8305800" cy="1752600"/>
          </a:xfrm>
          <a:prstGeom prst="rect">
            <a:avLst/>
          </a:prstGeom>
          <a:noFill/>
          <a:ln>
            <a:noFill/>
          </a:ln>
        </p:spPr>
        <p:txBody>
          <a:bodyPr anchorCtr="0" anchor="ctr" bIns="45700" lIns="91425" spcFirstLastPara="1" rIns="91425" wrap="square" tIns="45700">
            <a:noAutofit/>
          </a:bodyPr>
          <a:lstStyle/>
          <a:p>
            <a:pPr indent="0" lvl="0" marL="0" rtl="0" algn="ctr">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Which formula do you use?</a:t>
            </a:r>
            <a:endParaRPr/>
          </a:p>
        </p:txBody>
      </p:sp>
      <p:sp>
        <p:nvSpPr>
          <p:cNvPr id="228" name="Google Shape;228;p33"/>
          <p:cNvSpPr txBox="1"/>
          <p:nvPr>
            <p:ph idx="1" type="body"/>
          </p:nvPr>
        </p:nvSpPr>
        <p:spPr>
          <a:xfrm>
            <a:off x="1943100" y="1943075"/>
            <a:ext cx="4457695" cy="4267200"/>
          </a:xfrm>
          <a:prstGeom prst="rect">
            <a:avLst/>
          </a:prstGeom>
          <a:noFill/>
          <a:ln>
            <a:noFill/>
          </a:ln>
        </p:spPr>
        <p:txBody>
          <a:bodyPr anchorCtr="0" anchor="t" bIns="45700" lIns="91425" spcFirstLastPara="1" rIns="91425" wrap="square" tIns="45700">
            <a:noAutofit/>
          </a:bodyPr>
          <a:lstStyle/>
          <a:p>
            <a:pPr indent="-342900" lvl="0" marL="342900" rtl="0" algn="ctr">
              <a:lnSpc>
                <a:spcPct val="94000"/>
              </a:lnSpc>
              <a:spcBef>
                <a:spcPts val="0"/>
              </a:spcBef>
              <a:spcAft>
                <a:spcPts val="0"/>
              </a:spcAft>
              <a:buClr>
                <a:schemeClr val="dk1"/>
              </a:buClr>
              <a:buSzPts val="3200"/>
              <a:buNone/>
            </a:pPr>
            <a:r>
              <a:rPr lang="en-US" sz="3200">
                <a:solidFill>
                  <a:schemeClr val="dk1"/>
                </a:solidFill>
                <a:latin typeface="Arial"/>
                <a:ea typeface="Arial"/>
                <a:cs typeface="Arial"/>
                <a:sym typeface="Arial"/>
              </a:rPr>
              <a:t>	a = </a:t>
            </a:r>
            <a:r>
              <a:rPr lang="en-US" sz="3200" u="sng">
                <a:solidFill>
                  <a:schemeClr val="dk1"/>
                </a:solidFill>
                <a:latin typeface="Arial"/>
                <a:ea typeface="Arial"/>
                <a:cs typeface="Arial"/>
                <a:sym typeface="Arial"/>
              </a:rPr>
              <a:t>F</a:t>
            </a:r>
            <a:endParaRPr/>
          </a:p>
          <a:p>
            <a:pPr indent="-342900" lvl="0" marL="342900" rtl="0" algn="ctr">
              <a:lnSpc>
                <a:spcPct val="94000"/>
              </a:lnSpc>
              <a:spcBef>
                <a:spcPts val="840"/>
              </a:spcBef>
              <a:spcAft>
                <a:spcPts val="0"/>
              </a:spcAft>
              <a:buClr>
                <a:schemeClr val="dk1"/>
              </a:buClr>
              <a:buSzPts val="3200"/>
              <a:buNone/>
            </a:pPr>
            <a:r>
              <a:rPr baseline="-25000" lang="en-US" sz="3200">
                <a:solidFill>
                  <a:schemeClr val="dk1"/>
                </a:solidFill>
                <a:latin typeface="Arial"/>
                <a:ea typeface="Arial"/>
                <a:cs typeface="Arial"/>
                <a:sym typeface="Arial"/>
              </a:rPr>
              <a:t>		</a:t>
            </a:r>
            <a:r>
              <a:rPr lang="en-US" sz="3200">
                <a:solidFill>
                  <a:schemeClr val="dk1"/>
                </a:solidFill>
                <a:latin typeface="Arial"/>
                <a:ea typeface="Arial"/>
                <a:cs typeface="Arial"/>
                <a:sym typeface="Arial"/>
              </a:rPr>
              <a:t> m</a:t>
            </a:r>
            <a:endParaRPr/>
          </a:p>
          <a:p>
            <a:pPr indent="-342900" lvl="0" marL="342900" rtl="0" algn="ctr">
              <a:lnSpc>
                <a:spcPct val="94000"/>
              </a:lnSpc>
              <a:spcBef>
                <a:spcPts val="840"/>
              </a:spcBef>
              <a:spcAft>
                <a:spcPts val="0"/>
              </a:spcAft>
              <a:buClr>
                <a:schemeClr val="dk1"/>
              </a:buClr>
              <a:buSzPts val="3200"/>
              <a:buNone/>
            </a:pPr>
            <a:r>
              <a:t/>
            </a:r>
            <a:endParaRPr sz="3200">
              <a:solidFill>
                <a:schemeClr val="dk1"/>
              </a:solidFill>
              <a:latin typeface="Arial"/>
              <a:ea typeface="Arial"/>
              <a:cs typeface="Arial"/>
              <a:sym typeface="Arial"/>
            </a:endParaRPr>
          </a:p>
          <a:p>
            <a:pPr indent="-342900" lvl="0" marL="342900" rtl="0" algn="ctr">
              <a:lnSpc>
                <a:spcPct val="94000"/>
              </a:lnSpc>
              <a:spcBef>
                <a:spcPts val="840"/>
              </a:spcBef>
              <a:spcAft>
                <a:spcPts val="0"/>
              </a:spcAft>
              <a:buClr>
                <a:schemeClr val="dk1"/>
              </a:buClr>
              <a:buSzPts val="3200"/>
              <a:buNone/>
            </a:pPr>
            <a:r>
              <a:rPr lang="en-US" sz="3200">
                <a:solidFill>
                  <a:schemeClr val="dk1"/>
                </a:solidFill>
                <a:latin typeface="Arial"/>
                <a:ea typeface="Arial"/>
                <a:cs typeface="Arial"/>
                <a:sym typeface="Arial"/>
              </a:rPr>
              <a:t>	F = ma</a:t>
            </a:r>
            <a:endParaRPr/>
          </a:p>
          <a:p>
            <a:pPr indent="-342900" lvl="0" marL="342900" rtl="0" algn="ctr">
              <a:lnSpc>
                <a:spcPct val="94000"/>
              </a:lnSpc>
              <a:spcBef>
                <a:spcPts val="840"/>
              </a:spcBef>
              <a:spcAft>
                <a:spcPts val="0"/>
              </a:spcAft>
              <a:buClr>
                <a:schemeClr val="dk1"/>
              </a:buClr>
              <a:buSzPts val="3200"/>
              <a:buNone/>
            </a:pPr>
            <a:r>
              <a:t/>
            </a:r>
            <a:endParaRPr sz="3200">
              <a:solidFill>
                <a:schemeClr val="dk1"/>
              </a:solidFill>
              <a:latin typeface="Arial"/>
              <a:ea typeface="Arial"/>
              <a:cs typeface="Arial"/>
              <a:sym typeface="Arial"/>
            </a:endParaRPr>
          </a:p>
          <a:p>
            <a:pPr indent="-342900" lvl="0" marL="342900" rtl="0" algn="ctr">
              <a:lnSpc>
                <a:spcPct val="94000"/>
              </a:lnSpc>
              <a:spcBef>
                <a:spcPts val="840"/>
              </a:spcBef>
              <a:spcAft>
                <a:spcPts val="0"/>
              </a:spcAft>
              <a:buClr>
                <a:schemeClr val="dk1"/>
              </a:buClr>
              <a:buSzPts val="3200"/>
              <a:buNone/>
            </a:pPr>
            <a:r>
              <a:rPr lang="en-US" sz="3200">
                <a:solidFill>
                  <a:schemeClr val="dk1"/>
                </a:solidFill>
                <a:latin typeface="Arial"/>
                <a:ea typeface="Arial"/>
                <a:cs typeface="Arial"/>
                <a:sym typeface="Arial"/>
              </a:rPr>
              <a:t>	m = </a:t>
            </a:r>
            <a:r>
              <a:rPr lang="en-US" sz="3200" u="sng">
                <a:solidFill>
                  <a:schemeClr val="dk1"/>
                </a:solidFill>
                <a:latin typeface="Arial"/>
                <a:ea typeface="Arial"/>
                <a:cs typeface="Arial"/>
                <a:sym typeface="Arial"/>
              </a:rPr>
              <a:t>F</a:t>
            </a:r>
            <a:endParaRPr sz="1800" u="sng"/>
          </a:p>
          <a:p>
            <a:pPr indent="-342900" lvl="0" marL="800100" rtl="0" algn="ctr">
              <a:lnSpc>
                <a:spcPct val="94000"/>
              </a:lnSpc>
              <a:spcBef>
                <a:spcPts val="840"/>
              </a:spcBef>
              <a:spcAft>
                <a:spcPts val="200"/>
              </a:spcAft>
              <a:buClr>
                <a:schemeClr val="dk1"/>
              </a:buClr>
              <a:buSzPts val="3200"/>
              <a:buNone/>
            </a:pPr>
            <a:r>
              <a:rPr lang="en-US" sz="3200">
                <a:solidFill>
                  <a:schemeClr val="dk1"/>
                </a:solidFill>
                <a:latin typeface="Arial"/>
                <a:ea typeface="Arial"/>
                <a:cs typeface="Arial"/>
                <a:sym typeface="Arial"/>
              </a:rPr>
              <a:t>		  a</a:t>
            </a:r>
            <a:endParaRPr/>
          </a:p>
        </p:txBody>
      </p:sp>
      <p:grpSp>
        <p:nvGrpSpPr>
          <p:cNvPr id="229" name="Google Shape;229;p33"/>
          <p:cNvGrpSpPr/>
          <p:nvPr/>
        </p:nvGrpSpPr>
        <p:grpSpPr>
          <a:xfrm>
            <a:off x="6400800" y="1828800"/>
            <a:ext cx="4572000" cy="4038600"/>
            <a:chOff x="2514600" y="1905000"/>
            <a:chExt cx="4572000" cy="4038600"/>
          </a:xfrm>
        </p:grpSpPr>
        <p:grpSp>
          <p:nvGrpSpPr>
            <p:cNvPr id="230" name="Google Shape;230;p33"/>
            <p:cNvGrpSpPr/>
            <p:nvPr/>
          </p:nvGrpSpPr>
          <p:grpSpPr>
            <a:xfrm>
              <a:off x="2514600" y="1905000"/>
              <a:ext cx="4572000" cy="4038600"/>
              <a:chOff x="2514600" y="1905000"/>
              <a:chExt cx="4572000" cy="4038600"/>
            </a:xfrm>
          </p:grpSpPr>
          <p:sp>
            <p:nvSpPr>
              <p:cNvPr id="231" name="Google Shape;231;p33"/>
              <p:cNvSpPr/>
              <p:nvPr/>
            </p:nvSpPr>
            <p:spPr>
              <a:xfrm>
                <a:off x="2514600" y="1905000"/>
                <a:ext cx="4572000" cy="4038600"/>
              </a:xfrm>
              <a:prstGeom prst="triangle">
                <a:avLst>
                  <a:gd fmla="val 50000" name="adj"/>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Libre Franklin"/>
                  <a:buNone/>
                </a:pPr>
                <a:r>
                  <a:t/>
                </a:r>
                <a:endParaRPr b="0" i="0" sz="1800" u="none" cap="none" strike="noStrike">
                  <a:solidFill>
                    <a:schemeClr val="dk1"/>
                  </a:solidFill>
                  <a:latin typeface="Arial"/>
                  <a:ea typeface="Arial"/>
                  <a:cs typeface="Arial"/>
                  <a:sym typeface="Arial"/>
                </a:endParaRPr>
              </a:p>
            </p:txBody>
          </p:sp>
          <p:cxnSp>
            <p:nvCxnSpPr>
              <p:cNvPr id="232" name="Google Shape;232;p33"/>
              <p:cNvCxnSpPr>
                <a:stCxn id="231" idx="1"/>
                <a:endCxn id="231" idx="5"/>
              </p:cNvCxnSpPr>
              <p:nvPr/>
            </p:nvCxnSpPr>
            <p:spPr>
              <a:xfrm>
                <a:off x="3657600" y="3924300"/>
                <a:ext cx="2286000" cy="0"/>
              </a:xfrm>
              <a:prstGeom prst="straightConnector1">
                <a:avLst/>
              </a:prstGeom>
              <a:solidFill>
                <a:schemeClr val="accent1"/>
              </a:solidFill>
              <a:ln cap="flat" cmpd="sng" w="28575">
                <a:solidFill>
                  <a:schemeClr val="dk1"/>
                </a:solidFill>
                <a:prstDash val="solid"/>
                <a:round/>
                <a:headEnd len="sm" w="sm" type="none"/>
                <a:tailEnd len="sm" w="sm" type="none"/>
              </a:ln>
            </p:spPr>
          </p:cxnSp>
          <p:cxnSp>
            <p:nvCxnSpPr>
              <p:cNvPr id="233" name="Google Shape;233;p33"/>
              <p:cNvCxnSpPr>
                <a:stCxn id="231" idx="3"/>
              </p:cNvCxnSpPr>
              <p:nvPr/>
            </p:nvCxnSpPr>
            <p:spPr>
              <a:xfrm rot="10800000">
                <a:off x="4800600" y="3924300"/>
                <a:ext cx="0" cy="2019300"/>
              </a:xfrm>
              <a:prstGeom prst="straightConnector1">
                <a:avLst/>
              </a:prstGeom>
              <a:solidFill>
                <a:schemeClr val="accent1"/>
              </a:solidFill>
              <a:ln cap="flat" cmpd="sng" w="28575">
                <a:solidFill>
                  <a:schemeClr val="dk1"/>
                </a:solidFill>
                <a:prstDash val="solid"/>
                <a:round/>
                <a:headEnd len="sm" w="sm" type="none"/>
                <a:tailEnd len="sm" w="sm" type="none"/>
              </a:ln>
            </p:spPr>
          </p:cxnSp>
        </p:grpSp>
        <p:sp>
          <p:nvSpPr>
            <p:cNvPr id="234" name="Google Shape;234;p33"/>
            <p:cNvSpPr txBox="1"/>
            <p:nvPr/>
          </p:nvSpPr>
          <p:spPr>
            <a:xfrm>
              <a:off x="4405299" y="2738299"/>
              <a:ext cx="790601" cy="1015663"/>
            </a:xfrm>
            <a:prstGeom prst="rect">
              <a:avLst/>
            </a:prstGeom>
            <a:blipFill rotWithShape="1">
              <a:blip r:embed="rId3">
                <a:alphaModFix/>
              </a:blip>
              <a:stretch>
                <a:fillRect b="-2468" l="-7812" r="-781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Libre Franklin"/>
                  <a:ea typeface="Libre Franklin"/>
                  <a:cs typeface="Libre Franklin"/>
                  <a:sym typeface="Libre Franklin"/>
                </a:rPr>
                <a:t> </a:t>
              </a:r>
              <a:endParaRPr/>
            </a:p>
          </p:txBody>
        </p:sp>
        <p:sp>
          <p:nvSpPr>
            <p:cNvPr id="235" name="Google Shape;235;p33"/>
            <p:cNvSpPr txBox="1"/>
            <p:nvPr/>
          </p:nvSpPr>
          <p:spPr>
            <a:xfrm>
              <a:off x="3512878" y="4426117"/>
              <a:ext cx="1034579" cy="1015663"/>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Libre Franklin"/>
                  <a:ea typeface="Libre Franklin"/>
                  <a:cs typeface="Libre Franklin"/>
                  <a:sym typeface="Libre Franklin"/>
                </a:rPr>
                <a:t> </a:t>
              </a:r>
              <a:endParaRPr/>
            </a:p>
          </p:txBody>
        </p:sp>
        <p:sp>
          <p:nvSpPr>
            <p:cNvPr id="236" name="Google Shape;236;p33"/>
            <p:cNvSpPr txBox="1"/>
            <p:nvPr/>
          </p:nvSpPr>
          <p:spPr>
            <a:xfrm>
              <a:off x="5200569" y="4426118"/>
              <a:ext cx="55976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chemeClr val="dk1"/>
                  </a:solidFill>
                  <a:latin typeface="Cambria Math"/>
                  <a:ea typeface="Cambria Math"/>
                  <a:cs typeface="Cambria Math"/>
                  <a:sym typeface="Cambria Math"/>
                </a:rPr>
                <a:t>a</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ctrTitle"/>
          </p:nvPr>
        </p:nvSpPr>
        <p:spPr>
          <a:xfrm>
            <a:off x="4093828" y="838200"/>
            <a:ext cx="6629400" cy="12954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4800"/>
              <a:buFont typeface="Arial Black"/>
              <a:buNone/>
            </a:pPr>
            <a:r>
              <a:rPr lang="en-US" sz="4800">
                <a:solidFill>
                  <a:schemeClr val="dk2"/>
                </a:solidFill>
                <a:latin typeface="Arial Black"/>
                <a:ea typeface="Arial Black"/>
                <a:cs typeface="Arial Black"/>
                <a:sym typeface="Arial Black"/>
              </a:rPr>
              <a:t>NEWTON’S 3</a:t>
            </a:r>
            <a:r>
              <a:rPr baseline="30000" lang="en-US" sz="4800">
                <a:solidFill>
                  <a:schemeClr val="dk2"/>
                </a:solidFill>
                <a:latin typeface="Arial Black"/>
                <a:ea typeface="Arial Black"/>
                <a:cs typeface="Arial Black"/>
                <a:sym typeface="Arial Black"/>
              </a:rPr>
              <a:t>RD</a:t>
            </a:r>
            <a:r>
              <a:rPr lang="en-US" sz="4800">
                <a:solidFill>
                  <a:schemeClr val="dk2"/>
                </a:solidFill>
                <a:latin typeface="Arial Black"/>
                <a:ea typeface="Arial Black"/>
                <a:cs typeface="Arial Black"/>
                <a:sym typeface="Arial Black"/>
              </a:rPr>
              <a:t> LAW OF MOTION</a:t>
            </a:r>
            <a:endParaRPr/>
          </a:p>
        </p:txBody>
      </p:sp>
      <p:sp>
        <p:nvSpPr>
          <p:cNvPr id="242" name="Google Shape;242;p34"/>
          <p:cNvSpPr txBox="1"/>
          <p:nvPr>
            <p:ph idx="1" type="subTitle"/>
          </p:nvPr>
        </p:nvSpPr>
        <p:spPr>
          <a:xfrm>
            <a:off x="5791200" y="4953000"/>
            <a:ext cx="4495800" cy="1066800"/>
          </a:xfrm>
          <a:prstGeom prst="rect">
            <a:avLst/>
          </a:prstGeom>
          <a:no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lt1"/>
              </a:buClr>
              <a:buSzPts val="3200"/>
              <a:buNone/>
            </a:pPr>
            <a:r>
              <a:rPr lang="en-US" sz="3200">
                <a:solidFill>
                  <a:schemeClr val="dk1"/>
                </a:solidFill>
                <a:latin typeface="Arial"/>
                <a:ea typeface="Arial"/>
                <a:cs typeface="Arial"/>
                <a:sym typeface="Arial"/>
              </a:rPr>
              <a:t>Action vs. Reaction</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Newton’s third law is about action and reaction. It applies to motion on every scale–from a person jumping or swimming, to a rocket launching into space.  To learn more, check out the free tutorial on our website: https://edu.gcfglobal.org/en/newtons-laws-of-motion/&#10;&#10;#newton   #physics  #motion" id="248" name="Google Shape;248;p35" title="Action and Reaction: Newton’s Third Law">
            <a:hlinkClick r:id="rId3"/>
          </p:cNvPr>
          <p:cNvPicPr preferRelativeResize="0"/>
          <p:nvPr/>
        </p:nvPicPr>
        <p:blipFill>
          <a:blip r:embed="rId4">
            <a:alphaModFix/>
          </a:blip>
          <a:stretch>
            <a:fillRect/>
          </a:stretch>
        </p:blipFill>
        <p:spPr>
          <a:xfrm>
            <a:off x="0" y="0"/>
            <a:ext cx="12192000" cy="674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6"/>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3</a:t>
            </a:r>
            <a:r>
              <a:rPr baseline="30000" lang="en-US" sz="3600">
                <a:solidFill>
                  <a:schemeClr val="dk2"/>
                </a:solidFill>
                <a:latin typeface="Arial Black"/>
                <a:ea typeface="Arial Black"/>
                <a:cs typeface="Arial Black"/>
                <a:sym typeface="Arial Black"/>
              </a:rPr>
              <a:t>rd</a:t>
            </a:r>
            <a:r>
              <a:rPr lang="en-US" sz="3600">
                <a:solidFill>
                  <a:schemeClr val="dk2"/>
                </a:solidFill>
                <a:latin typeface="Arial Black"/>
                <a:ea typeface="Arial Black"/>
                <a:cs typeface="Arial Black"/>
                <a:sym typeface="Arial Black"/>
              </a:rPr>
              <a:t> Law of Motion</a:t>
            </a:r>
            <a:endParaRPr/>
          </a:p>
        </p:txBody>
      </p:sp>
      <p:sp>
        <p:nvSpPr>
          <p:cNvPr id="254" name="Google Shape;254;p36"/>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The forces of </a:t>
            </a:r>
            <a:r>
              <a:rPr lang="en-US" sz="3200" u="sng">
                <a:solidFill>
                  <a:schemeClr val="dk1"/>
                </a:solidFill>
                <a:latin typeface="Abril Fatface"/>
                <a:ea typeface="Abril Fatface"/>
                <a:cs typeface="Abril Fatface"/>
                <a:sym typeface="Abril Fatface"/>
              </a:rPr>
              <a:t>action</a:t>
            </a:r>
            <a:r>
              <a:rPr lang="en-US" sz="3200">
                <a:solidFill>
                  <a:schemeClr val="dk1"/>
                </a:solidFill>
                <a:latin typeface="Arial"/>
                <a:ea typeface="Arial"/>
                <a:cs typeface="Arial"/>
                <a:sym typeface="Arial"/>
              </a:rPr>
              <a:t> and </a:t>
            </a:r>
            <a:r>
              <a:rPr lang="en-US" sz="3200" u="sng">
                <a:solidFill>
                  <a:schemeClr val="dk1"/>
                </a:solidFill>
                <a:latin typeface="Abril Fatface"/>
                <a:ea typeface="Abril Fatface"/>
                <a:cs typeface="Abril Fatface"/>
                <a:sym typeface="Abril Fatface"/>
              </a:rPr>
              <a:t>reaction</a:t>
            </a:r>
            <a:r>
              <a:rPr lang="en-US" sz="3200">
                <a:solidFill>
                  <a:schemeClr val="dk1"/>
                </a:solidFill>
                <a:latin typeface="Abril Fatface"/>
                <a:ea typeface="Abril Fatface"/>
                <a:cs typeface="Abril Fatface"/>
                <a:sym typeface="Abril Fatface"/>
              </a:rPr>
              <a:t> </a:t>
            </a:r>
            <a:r>
              <a:rPr lang="en-US" sz="3200">
                <a:solidFill>
                  <a:schemeClr val="dk1"/>
                </a:solidFill>
                <a:latin typeface="Arial"/>
                <a:ea typeface="Arial"/>
                <a:cs typeface="Arial"/>
                <a:sym typeface="Arial"/>
              </a:rPr>
              <a:t>between two bodies are equal, opposite and collinear.</a:t>
            </a:r>
            <a:endParaRPr/>
          </a:p>
          <a:p>
            <a:pPr indent="-342900" lvl="0" marL="342900" rtl="0" algn="l">
              <a:lnSpc>
                <a:spcPct val="94000"/>
              </a:lnSpc>
              <a:spcBef>
                <a:spcPts val="200"/>
              </a:spcBef>
              <a:spcAft>
                <a:spcPts val="0"/>
              </a:spcAft>
              <a:buClr>
                <a:schemeClr val="dk1"/>
              </a:buClr>
              <a:buSzPts val="3200"/>
              <a:buFont typeface="Arial"/>
              <a:buChar char="•"/>
            </a:pPr>
            <a:r>
              <a:rPr lang="en-US" sz="3200">
                <a:solidFill>
                  <a:schemeClr val="dk1"/>
                </a:solidFill>
                <a:latin typeface="Arial"/>
                <a:ea typeface="Arial"/>
                <a:cs typeface="Arial"/>
                <a:sym typeface="Arial"/>
              </a:rPr>
              <a:t>This means that whenever a first body exerts a force on a second body, the second body exerts a force on the first body.</a:t>
            </a:r>
            <a:endParaRPr/>
          </a:p>
          <a:p>
            <a:pPr indent="-342900" lvl="0" marL="342900" rtl="0" algn="l">
              <a:lnSpc>
                <a:spcPct val="94000"/>
              </a:lnSpc>
              <a:spcBef>
                <a:spcPts val="200"/>
              </a:spcBef>
              <a:spcAft>
                <a:spcPts val="200"/>
              </a:spcAft>
              <a:buClr>
                <a:schemeClr val="dk1"/>
              </a:buClr>
              <a:buSzPts val="3200"/>
              <a:buFont typeface="Arial"/>
              <a:buChar char="•"/>
            </a:pPr>
            <a:r>
              <a:rPr lang="en-US" sz="3200">
                <a:solidFill>
                  <a:schemeClr val="dk1"/>
                </a:solidFill>
                <a:latin typeface="Arial"/>
                <a:ea typeface="Arial"/>
                <a:cs typeface="Arial"/>
                <a:sym typeface="Arial"/>
              </a:rPr>
              <a:t>The forces are </a:t>
            </a:r>
            <a:r>
              <a:rPr lang="en-US" sz="3200" u="sng">
                <a:solidFill>
                  <a:schemeClr val="dk1"/>
                </a:solidFill>
                <a:latin typeface="Abril Fatface"/>
                <a:ea typeface="Abril Fatface"/>
                <a:cs typeface="Abril Fatface"/>
                <a:sym typeface="Abril Fatface"/>
              </a:rPr>
              <a:t>equal</a:t>
            </a:r>
            <a:r>
              <a:rPr lang="en-US" sz="3200">
                <a:solidFill>
                  <a:schemeClr val="dk1"/>
                </a:solidFill>
                <a:latin typeface="Arial"/>
                <a:ea typeface="Arial"/>
                <a:cs typeface="Arial"/>
                <a:sym typeface="Arial"/>
              </a:rPr>
              <a:t> in magnitude and </a:t>
            </a:r>
            <a:r>
              <a:rPr lang="en-US" sz="3200" u="sng">
                <a:solidFill>
                  <a:schemeClr val="dk1"/>
                </a:solidFill>
                <a:latin typeface="Abril Fatface"/>
                <a:ea typeface="Abril Fatface"/>
                <a:cs typeface="Abril Fatface"/>
                <a:sym typeface="Abril Fatface"/>
              </a:rPr>
              <a:t>opposite</a:t>
            </a:r>
            <a:r>
              <a:rPr lang="en-US" sz="3200">
                <a:solidFill>
                  <a:schemeClr val="dk1"/>
                </a:solidFill>
                <a:latin typeface="Arial"/>
                <a:ea typeface="Arial"/>
                <a:cs typeface="Arial"/>
                <a:sym typeface="Arial"/>
              </a:rPr>
              <a:t> in direction.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7"/>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3</a:t>
            </a:r>
            <a:r>
              <a:rPr baseline="30000" lang="en-US" sz="3600">
                <a:solidFill>
                  <a:schemeClr val="dk2"/>
                </a:solidFill>
                <a:latin typeface="Arial Black"/>
                <a:ea typeface="Arial Black"/>
                <a:cs typeface="Arial Black"/>
                <a:sym typeface="Arial Black"/>
              </a:rPr>
              <a:t>rd</a:t>
            </a:r>
            <a:r>
              <a:rPr lang="en-US" sz="3600">
                <a:solidFill>
                  <a:schemeClr val="dk2"/>
                </a:solidFill>
                <a:latin typeface="Arial Black"/>
                <a:ea typeface="Arial Black"/>
                <a:cs typeface="Arial Black"/>
                <a:sym typeface="Arial Black"/>
              </a:rPr>
              <a:t> Law of Motion</a:t>
            </a:r>
            <a:endParaRPr sz="3600">
              <a:solidFill>
                <a:schemeClr val="dk2"/>
              </a:solidFill>
              <a:latin typeface="Arial Black"/>
              <a:ea typeface="Arial Black"/>
              <a:cs typeface="Arial Black"/>
              <a:sym typeface="Arial Black"/>
            </a:endParaRPr>
          </a:p>
        </p:txBody>
      </p:sp>
      <p:sp>
        <p:nvSpPr>
          <p:cNvPr id="260" name="Google Shape;260;p37"/>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In short, for every </a:t>
            </a:r>
            <a:r>
              <a:rPr lang="en-US" sz="3200" u="sng">
                <a:solidFill>
                  <a:schemeClr val="dk1"/>
                </a:solidFill>
                <a:latin typeface="Abril Fatface"/>
                <a:ea typeface="Abril Fatface"/>
                <a:cs typeface="Abril Fatface"/>
                <a:sym typeface="Abril Fatface"/>
              </a:rPr>
              <a:t>action</a:t>
            </a:r>
            <a:r>
              <a:rPr lang="en-US" sz="3200">
                <a:solidFill>
                  <a:schemeClr val="dk1"/>
                </a:solidFill>
                <a:latin typeface="Arial"/>
                <a:ea typeface="Arial"/>
                <a:cs typeface="Arial"/>
                <a:sym typeface="Arial"/>
              </a:rPr>
              <a:t> there is an equal and opposite </a:t>
            </a:r>
            <a:r>
              <a:rPr lang="en-US" sz="3200" u="sng">
                <a:solidFill>
                  <a:schemeClr val="dk1"/>
                </a:solidFill>
                <a:latin typeface="Abril Fatface"/>
                <a:ea typeface="Abril Fatface"/>
                <a:cs typeface="Abril Fatface"/>
                <a:sym typeface="Abril Fatface"/>
              </a:rPr>
              <a:t>reaction.</a:t>
            </a:r>
            <a:r>
              <a:rPr lang="en-US" sz="3200">
                <a:solidFill>
                  <a:schemeClr val="dk1"/>
                </a:solidFill>
                <a:latin typeface="Arial"/>
                <a:ea typeface="Arial"/>
                <a:cs typeface="Arial"/>
                <a:sym typeface="Arial"/>
              </a:rPr>
              <a:t>  </a:t>
            </a:r>
            <a:endParaRPr/>
          </a:p>
          <a:p>
            <a:pPr indent="-342900" lvl="0" marL="342900" rtl="0" algn="l">
              <a:lnSpc>
                <a:spcPct val="94000"/>
              </a:lnSpc>
              <a:spcBef>
                <a:spcPts val="840"/>
              </a:spcBef>
              <a:spcAft>
                <a:spcPts val="0"/>
              </a:spcAft>
              <a:buClr>
                <a:schemeClr val="dk1"/>
              </a:buClr>
              <a:buSzPts val="3200"/>
              <a:buFont typeface="Arial"/>
              <a:buChar char="•"/>
            </a:pPr>
            <a:r>
              <a:rPr lang="en-US" sz="3200">
                <a:solidFill>
                  <a:schemeClr val="dk1"/>
                </a:solidFill>
                <a:latin typeface="Arial"/>
                <a:ea typeface="Arial"/>
                <a:cs typeface="Arial"/>
                <a:sym typeface="Arial"/>
              </a:rPr>
              <a:t>Think about standing on skates and pushing against a friend who is also on skates…  </a:t>
            </a:r>
            <a:endParaRPr/>
          </a:p>
          <a:p>
            <a:pPr indent="0" lvl="0" marL="350838" rtl="0" algn="l">
              <a:lnSpc>
                <a:spcPct val="94000"/>
              </a:lnSpc>
              <a:spcBef>
                <a:spcPts val="840"/>
              </a:spcBef>
              <a:spcAft>
                <a:spcPts val="0"/>
              </a:spcAft>
              <a:buClr>
                <a:schemeClr val="dk1"/>
              </a:buClr>
              <a:buSzPts val="3200"/>
              <a:buNone/>
            </a:pPr>
            <a:r>
              <a:rPr lang="en-US" sz="3200">
                <a:solidFill>
                  <a:schemeClr val="dk1"/>
                </a:solidFill>
                <a:latin typeface="Arial"/>
                <a:ea typeface="Arial"/>
                <a:cs typeface="Arial"/>
                <a:sym typeface="Arial"/>
              </a:rPr>
              <a:t>When you push against the friend, the friend also pushes back against you.</a:t>
            </a:r>
            <a:endParaRPr/>
          </a:p>
          <a:p>
            <a:pPr indent="0" lvl="0" marL="350838" rtl="0" algn="l">
              <a:lnSpc>
                <a:spcPct val="94000"/>
              </a:lnSpc>
              <a:spcBef>
                <a:spcPts val="840"/>
              </a:spcBef>
              <a:spcAft>
                <a:spcPts val="0"/>
              </a:spcAft>
              <a:buClr>
                <a:schemeClr val="dk1"/>
              </a:buClr>
              <a:buSzPts val="3200"/>
              <a:buNone/>
            </a:pPr>
            <a:r>
              <a:rPr lang="en-US" sz="3200">
                <a:solidFill>
                  <a:schemeClr val="dk1"/>
                </a:solidFill>
                <a:latin typeface="Arial"/>
                <a:ea typeface="Arial"/>
                <a:cs typeface="Arial"/>
                <a:sym typeface="Arial"/>
              </a:rPr>
              <a:t>What happens to you? To the friend?</a:t>
            </a:r>
            <a:endParaRPr/>
          </a:p>
          <a:p>
            <a:pPr indent="-139700" lvl="0" marL="342900" rtl="0" algn="l">
              <a:lnSpc>
                <a:spcPct val="94000"/>
              </a:lnSpc>
              <a:spcBef>
                <a:spcPts val="840"/>
              </a:spcBef>
              <a:spcAft>
                <a:spcPts val="0"/>
              </a:spcAft>
              <a:buClr>
                <a:schemeClr val="dk1"/>
              </a:buClr>
              <a:buSzPts val="3200"/>
              <a:buNone/>
            </a:pPr>
            <a:r>
              <a:t/>
            </a:r>
            <a:endParaRPr sz="3200">
              <a:solidFill>
                <a:schemeClr val="dk1"/>
              </a:solidFill>
              <a:latin typeface="Arial"/>
              <a:ea typeface="Arial"/>
              <a:cs typeface="Arial"/>
              <a:sym typeface="Arial"/>
            </a:endParaRPr>
          </a:p>
          <a:p>
            <a:pPr indent="-139700" lvl="0" marL="342900" rtl="0" algn="l">
              <a:lnSpc>
                <a:spcPct val="94000"/>
              </a:lnSpc>
              <a:spcBef>
                <a:spcPts val="840"/>
              </a:spcBef>
              <a:spcAft>
                <a:spcPts val="200"/>
              </a:spcAft>
              <a:buClr>
                <a:schemeClr val="dk1"/>
              </a:buClr>
              <a:buSzPts val="3200"/>
              <a:buNone/>
            </a:pPr>
            <a:r>
              <a:t/>
            </a:r>
            <a:endParaRPr sz="32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For every action there is an equal and opposite reaction,” according to the Newtonian law. Astronauts Mark Vande Hei and Joe Acaba demonstrate on the International Space Station. -- Watch the Second Law of Motion demonstrated: https://www.space.com/39946-randy-bresnik-stemonstrations-newton-video.html&#10;&#10;Credit: NASA Johnson Space Center" id="266" name="Google Shape;266;p38" title="Newton’s Third Law of Motion Demonstrated in Space">
            <a:hlinkClick r:id="rId3"/>
          </p:cNvPr>
          <p:cNvPicPr preferRelativeResize="0"/>
          <p:nvPr/>
        </p:nvPicPr>
        <p:blipFill>
          <a:blip r:embed="rId4">
            <a:alphaModFix/>
          </a:blip>
          <a:stretch>
            <a:fillRect/>
          </a:stretch>
        </p:blipFill>
        <p:spPr>
          <a:xfrm>
            <a:off x="-3810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9"/>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Libre Franklin"/>
              <a:buNone/>
            </a:pPr>
            <a:r>
              <a:t/>
            </a:r>
            <a:endParaRPr sz="3600">
              <a:solidFill>
                <a:schemeClr val="dk2"/>
              </a:solidFill>
              <a:latin typeface="Arial Black"/>
              <a:ea typeface="Arial Black"/>
              <a:cs typeface="Arial Black"/>
              <a:sym typeface="Arial Black"/>
            </a:endParaRPr>
          </a:p>
        </p:txBody>
      </p:sp>
      <p:pic>
        <p:nvPicPr>
          <p:cNvPr descr="skatersThirdLaw.jpg" id="272" name="Google Shape;272;p39"/>
          <p:cNvPicPr preferRelativeResize="0"/>
          <p:nvPr>
            <p:ph idx="1" type="body"/>
          </p:nvPr>
        </p:nvPicPr>
        <p:blipFill rotWithShape="1">
          <a:blip r:embed="rId3">
            <a:alphaModFix/>
          </a:blip>
          <a:srcRect b="0" l="0" r="0" t="0"/>
          <a:stretch/>
        </p:blipFill>
        <p:spPr>
          <a:xfrm>
            <a:off x="4584700" y="2762250"/>
            <a:ext cx="3175000" cy="2628900"/>
          </a:xfrm>
          <a:prstGeom prst="rect">
            <a:avLst/>
          </a:prstGeom>
          <a:noFill/>
          <a:ln>
            <a:noFill/>
          </a:ln>
        </p:spPr>
      </p:pic>
      <p:cxnSp>
        <p:nvCxnSpPr>
          <p:cNvPr id="273" name="Google Shape;273;p39"/>
          <p:cNvCxnSpPr/>
          <p:nvPr/>
        </p:nvCxnSpPr>
        <p:spPr>
          <a:xfrm>
            <a:off x="5105400" y="3962400"/>
            <a:ext cx="685800" cy="1588"/>
          </a:xfrm>
          <a:prstGeom prst="straightConnector1">
            <a:avLst/>
          </a:prstGeom>
          <a:noFill/>
          <a:ln cap="flat" cmpd="sng" w="25400">
            <a:solidFill>
              <a:schemeClr val="dk1"/>
            </a:solidFill>
            <a:prstDash val="solid"/>
            <a:round/>
            <a:headEnd len="sm" w="sm" type="none"/>
            <a:tailEnd len="med" w="med" type="stealth"/>
          </a:ln>
        </p:spPr>
      </p:cxnSp>
      <p:cxnSp>
        <p:nvCxnSpPr>
          <p:cNvPr id="274" name="Google Shape;274;p39"/>
          <p:cNvCxnSpPr/>
          <p:nvPr/>
        </p:nvCxnSpPr>
        <p:spPr>
          <a:xfrm flipH="1">
            <a:off x="5943600" y="3962400"/>
            <a:ext cx="685800" cy="1588"/>
          </a:xfrm>
          <a:prstGeom prst="straightConnector1">
            <a:avLst/>
          </a:prstGeom>
          <a:noFill/>
          <a:ln cap="flat" cmpd="sng" w="25400">
            <a:solidFill>
              <a:schemeClr val="dk1"/>
            </a:solidFill>
            <a:prstDash val="solid"/>
            <a:round/>
            <a:headEnd len="sm" w="sm" type="none"/>
            <a:tailEnd len="med" w="med" type="stealth"/>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0"/>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3</a:t>
            </a:r>
            <a:r>
              <a:rPr baseline="30000" lang="en-US" sz="3600">
                <a:solidFill>
                  <a:schemeClr val="dk2"/>
                </a:solidFill>
                <a:latin typeface="Arial Black"/>
                <a:ea typeface="Arial Black"/>
                <a:cs typeface="Arial Black"/>
                <a:sym typeface="Arial Black"/>
              </a:rPr>
              <a:t>rd</a:t>
            </a:r>
            <a:r>
              <a:rPr lang="en-US" sz="3600">
                <a:solidFill>
                  <a:schemeClr val="dk2"/>
                </a:solidFill>
                <a:latin typeface="Arial Black"/>
                <a:ea typeface="Arial Black"/>
                <a:cs typeface="Arial Black"/>
                <a:sym typeface="Arial Black"/>
              </a:rPr>
              <a:t> Law of Motion</a:t>
            </a:r>
            <a:endParaRPr/>
          </a:p>
        </p:txBody>
      </p:sp>
      <p:pic>
        <p:nvPicPr>
          <p:cNvPr descr="skatersThirdLaw 1.jpg" id="280" name="Google Shape;280;p40"/>
          <p:cNvPicPr preferRelativeResize="0"/>
          <p:nvPr>
            <p:ph idx="1" type="body"/>
          </p:nvPr>
        </p:nvPicPr>
        <p:blipFill rotWithShape="1">
          <a:blip r:embed="rId3">
            <a:alphaModFix/>
          </a:blip>
          <a:srcRect b="0" l="0" r="0" t="0"/>
          <a:stretch/>
        </p:blipFill>
        <p:spPr>
          <a:xfrm>
            <a:off x="3200400" y="1905000"/>
            <a:ext cx="2235200" cy="3989388"/>
          </a:xfrm>
          <a:prstGeom prst="rect">
            <a:avLst/>
          </a:prstGeom>
          <a:noFill/>
          <a:ln>
            <a:noFill/>
          </a:ln>
        </p:spPr>
      </p:pic>
      <p:pic>
        <p:nvPicPr>
          <p:cNvPr descr="skatersThirdLaw 2.jpg" id="281" name="Google Shape;281;p40"/>
          <p:cNvPicPr preferRelativeResize="0"/>
          <p:nvPr/>
        </p:nvPicPr>
        <p:blipFill rotWithShape="1">
          <a:blip r:embed="rId4">
            <a:alphaModFix/>
          </a:blip>
          <a:srcRect b="0" l="0" r="0" t="0"/>
          <a:stretch/>
        </p:blipFill>
        <p:spPr>
          <a:xfrm>
            <a:off x="6934201" y="1958976"/>
            <a:ext cx="2530475" cy="3908425"/>
          </a:xfrm>
          <a:prstGeom prst="rect">
            <a:avLst/>
          </a:prstGeom>
          <a:noFill/>
          <a:ln>
            <a:noFill/>
          </a:ln>
        </p:spPr>
      </p:pic>
      <p:cxnSp>
        <p:nvCxnSpPr>
          <p:cNvPr id="282" name="Google Shape;282;p40"/>
          <p:cNvCxnSpPr/>
          <p:nvPr/>
        </p:nvCxnSpPr>
        <p:spPr>
          <a:xfrm rot="10800000">
            <a:off x="2286000" y="3657600"/>
            <a:ext cx="1143000" cy="1588"/>
          </a:xfrm>
          <a:prstGeom prst="straightConnector1">
            <a:avLst/>
          </a:prstGeom>
          <a:noFill/>
          <a:ln cap="flat" cmpd="sng" w="25400">
            <a:solidFill>
              <a:schemeClr val="dk1"/>
            </a:solidFill>
            <a:prstDash val="solid"/>
            <a:round/>
            <a:headEnd len="sm" w="sm" type="none"/>
            <a:tailEnd len="med" w="med" type="stealth"/>
          </a:ln>
        </p:spPr>
      </p:cxnSp>
      <p:cxnSp>
        <p:nvCxnSpPr>
          <p:cNvPr id="283" name="Google Shape;283;p40"/>
          <p:cNvCxnSpPr/>
          <p:nvPr/>
        </p:nvCxnSpPr>
        <p:spPr>
          <a:xfrm flipH="1" rot="10800000">
            <a:off x="8991600" y="3581400"/>
            <a:ext cx="1066800" cy="1588"/>
          </a:xfrm>
          <a:prstGeom prst="straightConnector1">
            <a:avLst/>
          </a:prstGeom>
          <a:noFill/>
          <a:ln cap="flat" cmpd="sng" w="25400">
            <a:solidFill>
              <a:schemeClr val="dk1"/>
            </a:solidFill>
            <a:prstDash val="solid"/>
            <a:round/>
            <a:headEnd len="sm" w="sm" type="none"/>
            <a:tailEnd len="med" w="med" type="stealth"/>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3</a:t>
            </a:r>
            <a:r>
              <a:rPr baseline="30000" lang="en-US" sz="3600">
                <a:solidFill>
                  <a:schemeClr val="dk2"/>
                </a:solidFill>
                <a:latin typeface="Arial Black"/>
                <a:ea typeface="Arial Black"/>
                <a:cs typeface="Arial Black"/>
                <a:sym typeface="Arial Black"/>
              </a:rPr>
              <a:t>rd</a:t>
            </a:r>
            <a:r>
              <a:rPr lang="en-US" sz="3600">
                <a:solidFill>
                  <a:schemeClr val="dk2"/>
                </a:solidFill>
                <a:latin typeface="Arial Black"/>
                <a:ea typeface="Arial Black"/>
                <a:cs typeface="Arial Black"/>
                <a:sym typeface="Arial Black"/>
              </a:rPr>
              <a:t> Law of Motion</a:t>
            </a:r>
            <a:endParaRPr sz="3600">
              <a:solidFill>
                <a:schemeClr val="dk2"/>
              </a:solidFill>
              <a:latin typeface="Arial Black"/>
              <a:ea typeface="Arial Black"/>
              <a:cs typeface="Arial Black"/>
              <a:sym typeface="Arial Black"/>
            </a:endParaRPr>
          </a:p>
        </p:txBody>
      </p:sp>
      <p:pic>
        <p:nvPicPr>
          <p:cNvPr descr="motion balanced forces" id="289" name="Google Shape;289;p41"/>
          <p:cNvPicPr preferRelativeResize="0"/>
          <p:nvPr/>
        </p:nvPicPr>
        <p:blipFill rotWithShape="1">
          <a:blip r:embed="rId3">
            <a:alphaModFix/>
          </a:blip>
          <a:srcRect b="0" l="0" r="0" t="0"/>
          <a:stretch/>
        </p:blipFill>
        <p:spPr>
          <a:xfrm>
            <a:off x="5029201" y="1524000"/>
            <a:ext cx="2930525" cy="5334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Inertia | Forces and Motion&#10;&#10;Inertia is the resistance to a change in motion. So an object at rest remains at rest and an object in motion remains in motion with the same velocity unless acted upon by an unbalanced force.&#10;&#10;CREDITS&#10;Animation &amp; Design: Bing Rijper&#10;Narration: Dale Bennett&#10;Script: Bethan Parry, Keith Ross and Alistair Haynes &#10;&#10;VISIT US&#10;Website: www.fuseschool.org&#10;Twitter: https://twitter.com/fuseSchool&#10;Instagram: https://www.instagram.com/fuseschool/?hl=en&#10;Facebook: http://www.facebook.com/fuseschool&#10;&#10;This Open Educational Resource is free of charge, under a Creative Commons License: Attribution-NonCommercial CC BY-NC. You are allowed to download the video for nonprofit, educational use. If you would like to modify the video, please contact us: info@fuseschool.org" id="109" name="Google Shape;109;p15" title="Inertia | Forces and Motion | Physics | FuseSchool">
            <a:hlinkClick r:id="rId3"/>
          </p:cNvPr>
          <p:cNvPicPr preferRelativeResize="0"/>
          <p:nvPr/>
        </p:nvPicPr>
        <p:blipFill>
          <a:blip r:embed="rId4">
            <a:alphaModFix/>
          </a:blip>
          <a:stretch>
            <a:fillRect/>
          </a:stretch>
        </p:blipFill>
        <p:spPr>
          <a:xfrm>
            <a:off x="0" y="0"/>
            <a:ext cx="12068625"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ph type="ctrTitle"/>
          </p:nvPr>
        </p:nvSpPr>
        <p:spPr>
          <a:xfrm>
            <a:off x="4211274" y="838200"/>
            <a:ext cx="6629400" cy="12954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4800"/>
              <a:buFont typeface="Arial Black"/>
              <a:buNone/>
            </a:pPr>
            <a:r>
              <a:rPr lang="en-US" sz="4800">
                <a:solidFill>
                  <a:schemeClr val="dk2"/>
                </a:solidFill>
                <a:latin typeface="Arial Black"/>
                <a:ea typeface="Arial Black"/>
                <a:cs typeface="Arial Black"/>
                <a:sym typeface="Arial Black"/>
              </a:rPr>
              <a:t>WEIGHT</a:t>
            </a:r>
            <a:endParaRPr/>
          </a:p>
        </p:txBody>
      </p:sp>
      <p:sp>
        <p:nvSpPr>
          <p:cNvPr id="295" name="Google Shape;295;p42"/>
          <p:cNvSpPr txBox="1"/>
          <p:nvPr>
            <p:ph idx="1" type="subTitle"/>
          </p:nvPr>
        </p:nvSpPr>
        <p:spPr>
          <a:xfrm>
            <a:off x="5714999" y="4574276"/>
            <a:ext cx="4495800" cy="1066800"/>
          </a:xfrm>
          <a:prstGeom prst="rect">
            <a:avLst/>
          </a:prstGeom>
          <a:noFill/>
          <a:ln>
            <a:noFill/>
          </a:ln>
        </p:spPr>
        <p:txBody>
          <a:bodyPr anchorCtr="0" anchor="ctr" bIns="45700" lIns="91425" spcFirstLastPara="1" rIns="91425" wrap="square" tIns="45700">
            <a:noAutofit/>
          </a:bodyPr>
          <a:lstStyle/>
          <a:p>
            <a:pPr indent="0" lvl="0" marL="0" rtl="0" algn="ctr">
              <a:lnSpc>
                <a:spcPct val="112000"/>
              </a:lnSpc>
              <a:spcBef>
                <a:spcPts val="0"/>
              </a:spcBef>
              <a:spcAft>
                <a:spcPts val="0"/>
              </a:spcAft>
              <a:buClr>
                <a:schemeClr val="dk1"/>
              </a:buClr>
              <a:buSzPts val="3200"/>
              <a:buNone/>
            </a:pPr>
            <a:r>
              <a:rPr lang="en-US" sz="3200">
                <a:solidFill>
                  <a:schemeClr val="dk1"/>
                </a:solidFill>
                <a:latin typeface="Arial"/>
                <a:ea typeface="Arial"/>
                <a:cs typeface="Arial"/>
                <a:sym typeface="Arial"/>
              </a:rPr>
              <a:t>Unit 2 – Topic 2</a:t>
            </a:r>
            <a:endParaRPr sz="32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Do you know the difference between Mass and Weight? Watch this video to understand the concepts of mass and weight! &#10;&#10;To get access to the entire course based on Gravitation, visit our website here: https://infinitylearn.com/microcourses?utm_source=youtube&amp;utm_medium=Soical&amp;utm_campaign=DM&amp;utm_content=rFdbY_V7vIo&amp;utm_term=%7Bkeyword%7D&#10;&#10;In this video, we will learn:&#10;0:00 Introduction &#10;0:16 What is Mass?&#10;0:56 Units of Mass &#10;1:00 Inertia&#10;1:22 What is Weight?&#10;1:38 Mass &amp; Weight of Object (Example)&#10;2:24 Formula of Weight &#10;3:03 SI Unit of Weight&#10;3:21 Quick Revision of Difference between Mass &amp; Weight&#10;&#10;To watch more Physics videos, click here - https://bit.ly/PhysicsVideos_DMYT&#10;&#10;Don’t Memorise brings learning to life through its captivating educational videos. To Know More, visit https://infinitylearn.com/&#10;&#10;New videos every week. To stay updated, subscribe to our YouTube channel: http://bit.ly/DontMemoriseYouTube&#10;&#10;Register on our website to gain access to all videos and quizzes:&#10;https://infinitylearn.com/microcourses?utm_source=youtube&amp;utm_medium=Soical&amp;utm_campaign=DM&amp;utm_content=rFdbY_V7vIo&amp;utm_term=%7Bkeyword%7D&#10;&#10;&#10;#Gravitation #Mass #Weight" id="301" name="Google Shape;301;p43" title="Are Mass and Weight the same thing? | Physics | Don't Memorise">
            <a:hlinkClick r:id="rId3"/>
          </p:cNvPr>
          <p:cNvPicPr preferRelativeResize="0"/>
          <p:nvPr/>
        </p:nvPicPr>
        <p:blipFill>
          <a:blip r:embed="rId4">
            <a:alphaModFix/>
          </a:blip>
          <a:stretch>
            <a:fillRect/>
          </a:stretch>
        </p:blipFill>
        <p:spPr>
          <a:xfrm>
            <a:off x="-38100" y="0"/>
            <a:ext cx="122301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ph type="title"/>
          </p:nvPr>
        </p:nvSpPr>
        <p:spPr>
          <a:xfrm>
            <a:off x="1485900" y="0"/>
            <a:ext cx="9601200" cy="1485900"/>
          </a:xfrm>
          <a:prstGeom prst="rect">
            <a:avLst/>
          </a:prstGeom>
          <a:noFill/>
          <a:ln>
            <a:noFill/>
          </a:ln>
        </p:spPr>
        <p:txBody>
          <a:bodyPr anchorCtr="0" anchor="ctr"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US"/>
              <a:t>Weight</a:t>
            </a:r>
            <a:endParaRPr/>
          </a:p>
        </p:txBody>
      </p:sp>
      <p:sp>
        <p:nvSpPr>
          <p:cNvPr id="307" name="Google Shape;307;p44"/>
          <p:cNvSpPr txBox="1"/>
          <p:nvPr>
            <p:ph idx="1" type="body"/>
          </p:nvPr>
        </p:nvSpPr>
        <p:spPr>
          <a:xfrm>
            <a:off x="1371600" y="1208015"/>
            <a:ext cx="9601200" cy="4906181"/>
          </a:xfrm>
          <a:prstGeom prst="rect">
            <a:avLst/>
          </a:prstGeom>
          <a:blipFill rotWithShape="1">
            <a:blip r:embed="rId3">
              <a:alphaModFix/>
            </a:blip>
            <a:stretch>
              <a:fillRect b="0" l="-1320" r="-526" t="-2066"/>
            </a:stretch>
          </a:blip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SzPts val="2000"/>
              <a:buChar char="■"/>
            </a:pPr>
            <a:r>
              <a:rPr lang="en-US"/>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ph type="ctrTitle"/>
          </p:nvPr>
        </p:nvSpPr>
        <p:spPr>
          <a:xfrm>
            <a:off x="4212236" y="914400"/>
            <a:ext cx="6629400" cy="12954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4800"/>
              <a:buFont typeface="Arial Black"/>
              <a:buNone/>
            </a:pPr>
            <a:r>
              <a:rPr lang="en-US" sz="4800">
                <a:solidFill>
                  <a:schemeClr val="dk2"/>
                </a:solidFill>
                <a:latin typeface="Arial Black"/>
                <a:ea typeface="Arial Black"/>
                <a:cs typeface="Arial Black"/>
                <a:sym typeface="Arial Black"/>
              </a:rPr>
              <a:t>MOMENTUM</a:t>
            </a:r>
            <a:endParaRPr/>
          </a:p>
        </p:txBody>
      </p:sp>
      <p:sp>
        <p:nvSpPr>
          <p:cNvPr id="313" name="Google Shape;313;p45"/>
          <p:cNvSpPr txBox="1"/>
          <p:nvPr>
            <p:ph idx="1" type="subTitle"/>
          </p:nvPr>
        </p:nvSpPr>
        <p:spPr>
          <a:xfrm>
            <a:off x="5715000" y="4876800"/>
            <a:ext cx="4495800" cy="1066800"/>
          </a:xfrm>
          <a:prstGeom prst="rect">
            <a:avLst/>
          </a:prstGeom>
          <a:no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dk1"/>
              </a:buClr>
              <a:buSzPts val="3200"/>
              <a:buNone/>
            </a:pPr>
            <a:r>
              <a:rPr lang="en-US" sz="3200">
                <a:solidFill>
                  <a:schemeClr val="dk1"/>
                </a:solidFill>
                <a:latin typeface="Arial"/>
                <a:ea typeface="Arial"/>
                <a:cs typeface="Arial"/>
                <a:sym typeface="Arial"/>
              </a:rPr>
              <a:t>Unit 2 – Topic 3</a:t>
            </a:r>
            <a:endParaRPr sz="32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Momentum is &quot;inertia in motion&quot; and defined as an object's mass times velocity. Duration: 1:51." id="319" name="Google Shape;319;p46" title="What Is Momentum?">
            <a:hlinkClick r:id="rId3"/>
          </p:cNvPr>
          <p:cNvPicPr preferRelativeResize="0"/>
          <p:nvPr/>
        </p:nvPicPr>
        <p:blipFill>
          <a:blip r:embed="rId4">
            <a:alphaModFix/>
          </a:blip>
          <a:stretch>
            <a:fillRect/>
          </a:stretch>
        </p:blipFill>
        <p:spPr>
          <a:xfrm>
            <a:off x="0" y="47175"/>
            <a:ext cx="12192000" cy="6810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7"/>
          <p:cNvSpPr txBox="1"/>
          <p:nvPr>
            <p:ph type="title"/>
          </p:nvPr>
        </p:nvSpPr>
        <p:spPr>
          <a:xfrm>
            <a:off x="1371600" y="0"/>
            <a:ext cx="9601200" cy="1485900"/>
          </a:xfrm>
          <a:prstGeom prst="rect">
            <a:avLst/>
          </a:prstGeom>
          <a:noFill/>
          <a:ln>
            <a:noFill/>
          </a:ln>
        </p:spPr>
        <p:txBody>
          <a:bodyPr anchorCtr="0" anchor="ctr"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US"/>
              <a:t>Momentum</a:t>
            </a:r>
            <a:endParaRPr/>
          </a:p>
        </p:txBody>
      </p:sp>
      <p:sp>
        <p:nvSpPr>
          <p:cNvPr id="325" name="Google Shape;325;p47"/>
          <p:cNvSpPr txBox="1"/>
          <p:nvPr>
            <p:ph idx="1" type="body"/>
          </p:nvPr>
        </p:nvSpPr>
        <p:spPr>
          <a:xfrm>
            <a:off x="1371600" y="1485899"/>
            <a:ext cx="9601200" cy="4944881"/>
          </a:xfrm>
          <a:prstGeom prst="rect">
            <a:avLst/>
          </a:prstGeom>
          <a:noFill/>
          <a:ln>
            <a:noFill/>
          </a:ln>
        </p:spPr>
        <p:txBody>
          <a:bodyPr anchorCtr="0" anchor="t" bIns="45700" lIns="91425" spcFirstLastPara="1" rIns="91425" wrap="square" tIns="45700">
            <a:normAutofit/>
          </a:bodyPr>
          <a:lstStyle/>
          <a:p>
            <a:pPr indent="-384048" lvl="0" marL="384048" rtl="0" algn="l">
              <a:lnSpc>
                <a:spcPct val="94000"/>
              </a:lnSpc>
              <a:spcBef>
                <a:spcPts val="0"/>
              </a:spcBef>
              <a:spcAft>
                <a:spcPts val="0"/>
              </a:spcAft>
              <a:buClr>
                <a:schemeClr val="dk2"/>
              </a:buClr>
              <a:buSzPts val="2000"/>
              <a:buChar char="■"/>
            </a:pPr>
            <a:r>
              <a:rPr lang="en-US"/>
              <a:t>Momentum is a commonly used term in sports.</a:t>
            </a:r>
            <a:endParaRPr/>
          </a:p>
          <a:p>
            <a:pPr indent="-384048" lvl="1" marL="914400" rtl="0" algn="l">
              <a:lnSpc>
                <a:spcPct val="94000"/>
              </a:lnSpc>
              <a:spcBef>
                <a:spcPts val="700"/>
              </a:spcBef>
              <a:spcAft>
                <a:spcPts val="0"/>
              </a:spcAft>
              <a:buClr>
                <a:schemeClr val="dk2"/>
              </a:buClr>
              <a:buSzPts val="2000"/>
              <a:buChar char="–"/>
            </a:pPr>
            <a:r>
              <a:rPr i="0" lang="en-US"/>
              <a:t>A team that has the momentum is on the move and is going to take some effort to stop. A team that has a lot of momentum is really on the move and is going to be hard to stop. </a:t>
            </a:r>
            <a:endParaRPr/>
          </a:p>
          <a:p>
            <a:pPr indent="-384048" lvl="0" marL="384048" rtl="0" algn="l">
              <a:lnSpc>
                <a:spcPct val="94000"/>
              </a:lnSpc>
              <a:spcBef>
                <a:spcPts val="1200"/>
              </a:spcBef>
              <a:spcAft>
                <a:spcPts val="0"/>
              </a:spcAft>
              <a:buClr>
                <a:schemeClr val="dk2"/>
              </a:buClr>
              <a:buSzPts val="2000"/>
              <a:buChar char="■"/>
            </a:pPr>
            <a:r>
              <a:rPr lang="en-US"/>
              <a:t>Momentum is a physics term; it refers to the quantity of motion that an object has.</a:t>
            </a:r>
            <a:endParaRPr/>
          </a:p>
          <a:p>
            <a:pPr indent="-384048" lvl="0" marL="384048" rtl="0" algn="l">
              <a:lnSpc>
                <a:spcPct val="94000"/>
              </a:lnSpc>
              <a:spcBef>
                <a:spcPts val="1200"/>
              </a:spcBef>
              <a:spcAft>
                <a:spcPts val="0"/>
              </a:spcAft>
              <a:buClr>
                <a:schemeClr val="dk2"/>
              </a:buClr>
              <a:buSzPts val="2000"/>
              <a:buChar char="■"/>
            </a:pPr>
            <a:r>
              <a:rPr lang="en-US"/>
              <a:t>A sports team that is on the move has the momentum.</a:t>
            </a:r>
            <a:endParaRPr/>
          </a:p>
          <a:p>
            <a:pPr indent="-384048" lvl="0" marL="384048" rtl="0" algn="l">
              <a:lnSpc>
                <a:spcPct val="94000"/>
              </a:lnSpc>
              <a:spcBef>
                <a:spcPts val="1200"/>
              </a:spcBef>
              <a:spcAft>
                <a:spcPts val="0"/>
              </a:spcAft>
              <a:buClr>
                <a:schemeClr val="dk2"/>
              </a:buClr>
              <a:buSzPts val="2000"/>
              <a:buChar char="■"/>
            </a:pPr>
            <a:r>
              <a:rPr lang="en-US"/>
              <a:t>If an object is in motion (on the move), then it has momentum.</a:t>
            </a:r>
            <a:endParaRPr/>
          </a:p>
          <a:p>
            <a:pPr indent="-384048" lvl="0" marL="384048" rtl="0" algn="l">
              <a:lnSpc>
                <a:spcPct val="94000"/>
              </a:lnSpc>
              <a:spcBef>
                <a:spcPts val="1200"/>
              </a:spcBef>
              <a:spcAft>
                <a:spcPts val="0"/>
              </a:spcAft>
              <a:buClr>
                <a:schemeClr val="dk2"/>
              </a:buClr>
              <a:buSzPts val="2000"/>
              <a:buChar char="■"/>
            </a:pPr>
            <a:r>
              <a:rPr lang="en-US"/>
              <a:t>Momentum can be defined as </a:t>
            </a:r>
            <a:r>
              <a:rPr i="1" lang="en-US"/>
              <a:t>mass in motion</a:t>
            </a:r>
            <a:r>
              <a:rPr lang="en-US"/>
              <a:t>.</a:t>
            </a:r>
            <a:endParaRPr/>
          </a:p>
          <a:p>
            <a:pPr indent="-384048" lvl="0" marL="384048" rtl="0" algn="l">
              <a:lnSpc>
                <a:spcPct val="94000"/>
              </a:lnSpc>
              <a:spcBef>
                <a:spcPts val="1200"/>
              </a:spcBef>
              <a:spcAft>
                <a:spcPts val="0"/>
              </a:spcAft>
              <a:buClr>
                <a:schemeClr val="dk2"/>
              </a:buClr>
              <a:buSzPts val="2000"/>
              <a:buChar char="■"/>
            </a:pPr>
            <a:r>
              <a:rPr lang="en-US"/>
              <a:t>All objects have mass.</a:t>
            </a:r>
            <a:endParaRPr/>
          </a:p>
          <a:p>
            <a:pPr indent="-384048" lvl="1" marL="914400" rtl="0" algn="l">
              <a:lnSpc>
                <a:spcPct val="94000"/>
              </a:lnSpc>
              <a:spcBef>
                <a:spcPts val="700"/>
              </a:spcBef>
              <a:spcAft>
                <a:spcPts val="0"/>
              </a:spcAft>
              <a:buClr>
                <a:schemeClr val="dk2"/>
              </a:buClr>
              <a:buSzPts val="2000"/>
              <a:buChar char="–"/>
            </a:pPr>
            <a:r>
              <a:rPr i="0" lang="en-US"/>
              <a:t>So, if an object is moving, then it has momentum</a:t>
            </a:r>
            <a:r>
              <a:rPr lang="en-US"/>
              <a:t> – its mass is in motion. </a:t>
            </a:r>
            <a:endParaRPr/>
          </a:p>
          <a:p>
            <a:pPr indent="-384048" lvl="0" marL="384048" rtl="0" algn="l">
              <a:lnSpc>
                <a:spcPct val="94000"/>
              </a:lnSpc>
              <a:spcBef>
                <a:spcPts val="1200"/>
              </a:spcBef>
              <a:spcAft>
                <a:spcPts val="0"/>
              </a:spcAft>
              <a:buClr>
                <a:schemeClr val="dk2"/>
              </a:buClr>
              <a:buSzPts val="2000"/>
              <a:buChar char="■"/>
            </a:pPr>
            <a:r>
              <a:rPr lang="en-US"/>
              <a:t>The amount of momentum that an object has is dependent upon two variables: </a:t>
            </a:r>
            <a:endParaRPr sz="1800"/>
          </a:p>
          <a:p>
            <a:pPr indent="0" lvl="0" marL="0" rtl="0" algn="ctr">
              <a:lnSpc>
                <a:spcPct val="94000"/>
              </a:lnSpc>
              <a:spcBef>
                <a:spcPts val="1200"/>
              </a:spcBef>
              <a:spcAft>
                <a:spcPts val="0"/>
              </a:spcAft>
              <a:buClr>
                <a:schemeClr val="dk2"/>
              </a:buClr>
              <a:buSzPts val="2000"/>
              <a:buNone/>
            </a:pPr>
            <a:r>
              <a:rPr b="1" lang="en-US"/>
              <a:t>mass</a:t>
            </a:r>
            <a:r>
              <a:rPr lang="en-US"/>
              <a:t> and </a:t>
            </a:r>
            <a:r>
              <a:rPr b="1" lang="en-US"/>
              <a:t>velocity</a:t>
            </a:r>
            <a:endParaRPr/>
          </a:p>
          <a:p>
            <a:pPr indent="-257048" lvl="0" marL="384048" rtl="0" algn="l">
              <a:lnSpc>
                <a:spcPct val="94000"/>
              </a:lnSpc>
              <a:spcBef>
                <a:spcPts val="1200"/>
              </a:spcBef>
              <a:spcAft>
                <a:spcPts val="0"/>
              </a:spcAft>
              <a:buClr>
                <a:schemeClr val="dk2"/>
              </a:buClr>
              <a:buSzPts val="2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1371600" y="0"/>
            <a:ext cx="9601200" cy="1485900"/>
          </a:xfrm>
          <a:prstGeom prst="rect">
            <a:avLst/>
          </a:prstGeom>
          <a:noFill/>
          <a:ln>
            <a:noFill/>
          </a:ln>
        </p:spPr>
        <p:txBody>
          <a:bodyPr anchorCtr="0" anchor="ctr"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Libre Franklin"/>
              <a:buNone/>
            </a:pPr>
            <a:r>
              <a:rPr lang="en-US"/>
              <a:t>Momentum</a:t>
            </a:r>
            <a:endParaRPr/>
          </a:p>
        </p:txBody>
      </p:sp>
      <p:sp>
        <p:nvSpPr>
          <p:cNvPr id="331" name="Google Shape;331;p48"/>
          <p:cNvSpPr txBox="1"/>
          <p:nvPr>
            <p:ph idx="1" type="body"/>
          </p:nvPr>
        </p:nvSpPr>
        <p:spPr>
          <a:xfrm>
            <a:off x="1219200" y="1201087"/>
            <a:ext cx="10623029" cy="4959870"/>
          </a:xfrm>
          <a:prstGeom prst="rect">
            <a:avLst/>
          </a:prstGeom>
          <a:noFill/>
          <a:ln>
            <a:noFill/>
          </a:ln>
        </p:spPr>
        <p:txBody>
          <a:bodyPr anchorCtr="0" anchor="t" bIns="45700" lIns="91425" spcFirstLastPara="1" rIns="91425" wrap="square" tIns="45700">
            <a:noAutofit/>
          </a:bodyPr>
          <a:lstStyle/>
          <a:p>
            <a:pPr indent="-384048" lvl="0" marL="384048" rtl="0" algn="l">
              <a:lnSpc>
                <a:spcPct val="94000"/>
              </a:lnSpc>
              <a:spcBef>
                <a:spcPts val="0"/>
              </a:spcBef>
              <a:spcAft>
                <a:spcPts val="0"/>
              </a:spcAft>
              <a:buClr>
                <a:schemeClr val="dk2"/>
              </a:buClr>
              <a:buSzPts val="2000"/>
              <a:buChar char="■"/>
            </a:pPr>
            <a:r>
              <a:rPr lang="en-US"/>
              <a:t> Momentum depends upon the variables mass and velocity</a:t>
            </a:r>
            <a:endParaRPr/>
          </a:p>
          <a:p>
            <a:pPr indent="-384048" lvl="0" marL="384048" rtl="0" algn="l">
              <a:lnSpc>
                <a:spcPct val="94000"/>
              </a:lnSpc>
              <a:spcBef>
                <a:spcPts val="1200"/>
              </a:spcBef>
              <a:spcAft>
                <a:spcPts val="0"/>
              </a:spcAft>
              <a:buClr>
                <a:schemeClr val="dk2"/>
              </a:buClr>
              <a:buSzPts val="2000"/>
              <a:buChar char="■"/>
            </a:pPr>
            <a:r>
              <a:rPr lang="en-US"/>
              <a:t>The momentum of an object is equal to the mass of the object times the velocity of the object.</a:t>
            </a:r>
            <a:endParaRPr/>
          </a:p>
          <a:p>
            <a:pPr indent="0" lvl="0" marL="0" rtl="0" algn="ctr">
              <a:lnSpc>
                <a:spcPct val="94000"/>
              </a:lnSpc>
              <a:spcBef>
                <a:spcPts val="1200"/>
              </a:spcBef>
              <a:spcAft>
                <a:spcPts val="0"/>
              </a:spcAft>
              <a:buClr>
                <a:schemeClr val="dk2"/>
              </a:buClr>
              <a:buSzPts val="2000"/>
              <a:buNone/>
            </a:pPr>
            <a:r>
              <a:rPr b="1" lang="en-US"/>
              <a:t>Momentum = mass • velocity</a:t>
            </a:r>
            <a:endParaRPr/>
          </a:p>
          <a:p>
            <a:pPr indent="-384048" lvl="0" marL="384048" rtl="0" algn="l">
              <a:lnSpc>
                <a:spcPct val="94000"/>
              </a:lnSpc>
              <a:spcBef>
                <a:spcPts val="1200"/>
              </a:spcBef>
              <a:spcAft>
                <a:spcPts val="0"/>
              </a:spcAft>
              <a:buClr>
                <a:schemeClr val="dk2"/>
              </a:buClr>
              <a:buSzPts val="2000"/>
              <a:buChar char="■"/>
            </a:pPr>
            <a:r>
              <a:rPr lang="en-US"/>
              <a:t>In physics, the symbol for the quantity momentum is the lower-case </a:t>
            </a:r>
            <a:r>
              <a:rPr b="1" lang="en-US"/>
              <a:t>p</a:t>
            </a:r>
            <a:r>
              <a:rPr lang="en-US"/>
              <a:t>. Thus, the equation for momentum can be rewritten as</a:t>
            </a:r>
            <a:endParaRPr/>
          </a:p>
          <a:p>
            <a:pPr indent="0" lvl="0" marL="0" rtl="0" algn="ctr">
              <a:lnSpc>
                <a:spcPct val="94000"/>
              </a:lnSpc>
              <a:spcBef>
                <a:spcPts val="1200"/>
              </a:spcBef>
              <a:spcAft>
                <a:spcPts val="0"/>
              </a:spcAft>
              <a:buClr>
                <a:schemeClr val="dk2"/>
              </a:buClr>
              <a:buSzPts val="2000"/>
              <a:buNone/>
            </a:pPr>
            <a:r>
              <a:rPr b="1" lang="en-US"/>
              <a:t>p = m • v</a:t>
            </a:r>
            <a:r>
              <a:rPr lang="en-US"/>
              <a:t>	</a:t>
            </a:r>
            <a:endParaRPr/>
          </a:p>
          <a:p>
            <a:pPr indent="0" lvl="0" marL="0" rtl="0" algn="ctr">
              <a:lnSpc>
                <a:spcPct val="94000"/>
              </a:lnSpc>
              <a:spcBef>
                <a:spcPts val="1200"/>
              </a:spcBef>
              <a:spcAft>
                <a:spcPts val="0"/>
              </a:spcAft>
              <a:buClr>
                <a:schemeClr val="dk2"/>
              </a:buClr>
              <a:buSzPts val="2000"/>
              <a:buNone/>
            </a:pPr>
            <a:r>
              <a:rPr lang="en-US"/>
              <a:t>where </a:t>
            </a:r>
            <a:r>
              <a:rPr b="1" lang="en-US"/>
              <a:t>m</a:t>
            </a:r>
            <a:r>
              <a:rPr lang="en-US"/>
              <a:t> is the mass, </a:t>
            </a:r>
            <a:r>
              <a:rPr b="1" lang="en-US"/>
              <a:t>v</a:t>
            </a:r>
            <a:r>
              <a:rPr lang="en-US"/>
              <a:t> is the velocity, </a:t>
            </a:r>
            <a:r>
              <a:rPr b="1" lang="en-US"/>
              <a:t>p</a:t>
            </a:r>
            <a:r>
              <a:rPr lang="en-US"/>
              <a:t> is the momentum</a:t>
            </a:r>
            <a:endParaRPr/>
          </a:p>
          <a:p>
            <a:pPr indent="-384048" lvl="0" marL="384048" rtl="0" algn="l">
              <a:lnSpc>
                <a:spcPct val="94000"/>
              </a:lnSpc>
              <a:spcBef>
                <a:spcPts val="1200"/>
              </a:spcBef>
              <a:spcAft>
                <a:spcPts val="0"/>
              </a:spcAft>
              <a:buClr>
                <a:schemeClr val="dk2"/>
              </a:buClr>
              <a:buSzPts val="2000"/>
              <a:buChar char="■"/>
            </a:pPr>
            <a:r>
              <a:rPr lang="en-US"/>
              <a:t>The equation illustrates that momentum is directly proportional to an object's mass and directly proportional to the object's velocity.</a:t>
            </a:r>
            <a:endParaRPr/>
          </a:p>
          <a:p>
            <a:pPr indent="-384048" lvl="0" marL="384048" rtl="0" algn="l">
              <a:lnSpc>
                <a:spcPct val="94000"/>
              </a:lnSpc>
              <a:spcBef>
                <a:spcPts val="1200"/>
              </a:spcBef>
              <a:spcAft>
                <a:spcPts val="0"/>
              </a:spcAft>
              <a:buClr>
                <a:schemeClr val="dk2"/>
              </a:buClr>
              <a:buSzPts val="2000"/>
              <a:buChar char="■"/>
            </a:pPr>
            <a:r>
              <a:rPr lang="en-US"/>
              <a:t>More mass or speed = greater momentum</a:t>
            </a:r>
            <a:endParaRPr/>
          </a:p>
          <a:p>
            <a:pPr indent="-384048" lvl="0" marL="384048" rtl="0" algn="l">
              <a:lnSpc>
                <a:spcPct val="94000"/>
              </a:lnSpc>
              <a:spcBef>
                <a:spcPts val="1200"/>
              </a:spcBef>
              <a:spcAft>
                <a:spcPts val="0"/>
              </a:spcAft>
              <a:buClr>
                <a:schemeClr val="dk2"/>
              </a:buClr>
              <a:buSzPts val="2000"/>
              <a:buChar char="■"/>
            </a:pPr>
            <a:r>
              <a:rPr lang="en-US"/>
              <a:t>Less mass or speed = less momentum</a:t>
            </a:r>
            <a:endParaRPr/>
          </a:p>
          <a:p>
            <a:pPr indent="-384048" lvl="0" marL="384048" rtl="0" algn="l">
              <a:lnSpc>
                <a:spcPct val="94000"/>
              </a:lnSpc>
              <a:spcBef>
                <a:spcPts val="1200"/>
              </a:spcBef>
              <a:spcAft>
                <a:spcPts val="0"/>
              </a:spcAft>
              <a:buClr>
                <a:schemeClr val="dk2"/>
              </a:buClr>
              <a:buSzPts val="2000"/>
              <a:buChar char="■"/>
            </a:pPr>
            <a:r>
              <a:rPr lang="en-US"/>
              <a:t>The units for momentum are mass units times velocity units. </a:t>
            </a:r>
            <a:endParaRPr/>
          </a:p>
          <a:p>
            <a:pPr indent="-384048" lvl="1" marL="914400" rtl="0" algn="l">
              <a:lnSpc>
                <a:spcPct val="94000"/>
              </a:lnSpc>
              <a:spcBef>
                <a:spcPts val="700"/>
              </a:spcBef>
              <a:spcAft>
                <a:spcPts val="0"/>
              </a:spcAft>
              <a:buClr>
                <a:schemeClr val="dk2"/>
              </a:buClr>
              <a:buSzPts val="2000"/>
              <a:buChar char="–"/>
            </a:pPr>
            <a:r>
              <a:rPr i="0" lang="en-US"/>
              <a:t>The standard metric unit of momentum is the kg•m/s.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Momentum | Forces &amp; Motion | Physics | FuseSchool&#10;&#10;In this video we will look at how to calculate momentum, use the idea of momentum to describe the movement of objects and use the law of the conservation of momentum to describe momentum in elastic collisions.&#10;&#10;First, try this question:&#10;A car is moving along a straight road at a constant 60 km/hr. &#10;The forward force from the engine is greater than, equal to or less than the backward frictional forces?&#10;&#10;&#10;&#10;CREDITS&#10;Animation &amp; Design: Chloe Fyvie Adams&#10;Narration: Dale Bennett&#10;Script: Bethan Parry&#10;&#10;SUBSCRIBE to the FuseSchool YouTube channel for many more educational videos. Our teachers and animators come together to make fun &amp; easy-to-understand videos in Chemistry, Biology, Physics, Maths &amp; ICT.&#10;&#10;VISIT us at www.fuseschool.org, where all of our videos are carefully organised into topics and specific orders, and to see what else we have on offer. Comment, like and share with other learners. You can both ask and answer questions, and teachers will get back to you.&#10;&#10;These videos can be used in a flipped classroom model or as a revision aid. &#10;&#10;Find all of our Chemistry videos here: https://www.youtube.com/playlist?list=PLW0gavSzhMlReKGMVfUt6YuNQsO0bqSMV&#10;&#10;Find all of our Biology videos here: https://www.youtube.com/playlist?list=PLW0gavSzhMlQYSpKryVcEr3ERup5SxHl0&#10;&#10;Find all of our Physics videos here: https://www.youtube.com/playlist?list=PLW0gavSzhMlTWm6Sr5uN2Uv5TXHiZUq8b&#10;&#10;Find all of our Maths videos here: https://www.youtube.com/playlist?list=PLW0gavSzhMlTKBNbHH5u1SNnsrOaacKLu&#10;&#10;Instagram: https://www.instagram.com/fuseschool/&#10;Facebook: https://www.facebook.com/fuseschool/&#10;Twitter: https://twitter.com/fuseSchool&#10;&#10;Access a deeper Learning Experience in the FuseSchool platform and app: www.fuseschool.org&#10;Follow us: http://www.youtube.com/fuseschool&#10;Befriend us: http://www.facebook.com/fuseschool&#10;&#10;This is an Open Educational Resource. If you would like to use the video, please contact us: info@fuseschool.org" id="337" name="Google Shape;337;p49" title="Momentum | Forces &amp; Motion | Physics | FuseSchool">
            <a:hlinkClick r:id="rId3"/>
          </p:cNvPr>
          <p:cNvPicPr preferRelativeResize="0"/>
          <p:nvPr/>
        </p:nvPicPr>
        <p:blipFill>
          <a:blip r:embed="rId4">
            <a:alphaModFix/>
          </a:blip>
          <a:stretch>
            <a:fillRect/>
          </a:stretch>
        </p:blipFill>
        <p:spPr>
          <a:xfrm>
            <a:off x="-38100" y="0"/>
            <a:ext cx="122301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0"/>
          <p:cNvSpPr txBox="1"/>
          <p:nvPr>
            <p:ph type="ctrTitle"/>
          </p:nvPr>
        </p:nvSpPr>
        <p:spPr>
          <a:xfrm>
            <a:off x="4137285" y="914400"/>
            <a:ext cx="6629400" cy="12954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4800"/>
              <a:buFont typeface="Arial Black"/>
              <a:buNone/>
            </a:pPr>
            <a:r>
              <a:rPr lang="en-US" sz="4800">
                <a:solidFill>
                  <a:schemeClr val="dk2"/>
                </a:solidFill>
                <a:latin typeface="Arial Black"/>
                <a:ea typeface="Arial Black"/>
                <a:cs typeface="Arial Black"/>
                <a:sym typeface="Arial Black"/>
              </a:rPr>
              <a:t>FRICTION</a:t>
            </a:r>
            <a:endParaRPr/>
          </a:p>
        </p:txBody>
      </p:sp>
      <p:sp>
        <p:nvSpPr>
          <p:cNvPr id="343" name="Google Shape;343;p50"/>
          <p:cNvSpPr txBox="1"/>
          <p:nvPr>
            <p:ph idx="1" type="subTitle"/>
          </p:nvPr>
        </p:nvSpPr>
        <p:spPr>
          <a:xfrm>
            <a:off x="5715000" y="4876800"/>
            <a:ext cx="4495800" cy="1066800"/>
          </a:xfrm>
          <a:prstGeom prst="rect">
            <a:avLst/>
          </a:prstGeom>
          <a:noFill/>
          <a:ln>
            <a:noFill/>
          </a:ln>
        </p:spPr>
        <p:txBody>
          <a:bodyPr anchorCtr="0" anchor="t" bIns="45700" lIns="91425" spcFirstLastPara="1" rIns="91425" wrap="square" tIns="45700">
            <a:noAutofit/>
          </a:bodyPr>
          <a:lstStyle/>
          <a:p>
            <a:pPr indent="0" lvl="0" marL="0" rtl="0" algn="l">
              <a:lnSpc>
                <a:spcPct val="112000"/>
              </a:lnSpc>
              <a:spcBef>
                <a:spcPts val="0"/>
              </a:spcBef>
              <a:spcAft>
                <a:spcPts val="0"/>
              </a:spcAft>
              <a:buClr>
                <a:schemeClr val="dk1"/>
              </a:buClr>
              <a:buSzPts val="3200"/>
              <a:buNone/>
            </a:pPr>
            <a:r>
              <a:rPr lang="en-US" sz="3200">
                <a:solidFill>
                  <a:schemeClr val="dk1"/>
                </a:solidFill>
                <a:latin typeface="Arial"/>
                <a:ea typeface="Arial"/>
                <a:cs typeface="Arial"/>
                <a:sym typeface="Arial"/>
              </a:rPr>
              <a:t>Unit 2 – Topic 4</a:t>
            </a:r>
            <a:endParaRPr sz="32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1"/>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Libre Franklin"/>
              <a:buNone/>
            </a:pPr>
            <a:r>
              <a:t/>
            </a:r>
            <a:endParaRPr sz="3600">
              <a:solidFill>
                <a:schemeClr val="dk2"/>
              </a:solidFill>
              <a:latin typeface="Arial Black"/>
              <a:ea typeface="Arial Black"/>
              <a:cs typeface="Arial Black"/>
              <a:sym typeface="Arial Black"/>
            </a:endParaRPr>
          </a:p>
        </p:txBody>
      </p:sp>
      <p:sp>
        <p:nvSpPr>
          <p:cNvPr id="349" name="Google Shape;349;p51"/>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According to Newton’s First Law of Motion if you push a skateboard then the skateboard should keep moving at a constant speed in a straight line.  Does that really happen?</a:t>
            </a:r>
            <a:endParaRPr/>
          </a:p>
          <a:p>
            <a:pPr indent="-342900" lvl="0" marL="342900" rtl="0" algn="l">
              <a:lnSpc>
                <a:spcPct val="94000"/>
              </a:lnSpc>
              <a:spcBef>
                <a:spcPts val="840"/>
              </a:spcBef>
              <a:spcAft>
                <a:spcPts val="200"/>
              </a:spcAft>
              <a:buClr>
                <a:schemeClr val="dk1"/>
              </a:buClr>
              <a:buSzPts val="3200"/>
              <a:buFont typeface="Arial"/>
              <a:buChar char="•"/>
            </a:pPr>
            <a:r>
              <a:rPr lang="en-US" sz="3200">
                <a:solidFill>
                  <a:schemeClr val="dk1"/>
                </a:solidFill>
                <a:latin typeface="Arial"/>
                <a:ea typeface="Arial"/>
                <a:cs typeface="Arial"/>
                <a:sym typeface="Arial"/>
              </a:rPr>
              <a:t>Why not?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20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2000"/>
                                        <p:tgtEl>
                                          <p:spTgt spid="3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1" st="1"/>
                                            </p:txEl>
                                          </p:spTgt>
                                        </p:tgtEl>
                                        <p:attrNameLst>
                                          <p:attrName>style.visibility</p:attrName>
                                        </p:attrNameLst>
                                      </p:cBhvr>
                                      <p:to>
                                        <p:strVal val="visible"/>
                                      </p:to>
                                    </p:set>
                                    <p:animEffect filter="fade" transition="in">
                                      <p:cBhvr>
                                        <p:cTn dur="2000"/>
                                        <p:tgtEl>
                                          <p:spTgt spid="349">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4800600" y="1524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Inertia</a:t>
            </a:r>
            <a:endParaRPr/>
          </a:p>
        </p:txBody>
      </p:sp>
      <p:sp>
        <p:nvSpPr>
          <p:cNvPr id="115" name="Google Shape;115;p16"/>
          <p:cNvSpPr txBox="1"/>
          <p:nvPr>
            <p:ph idx="1" type="body"/>
          </p:nvPr>
        </p:nvSpPr>
        <p:spPr>
          <a:xfrm>
            <a:off x="2057400" y="1371600"/>
            <a:ext cx="8305800" cy="53340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Have you ever been riding your bike when you try to turn and slide out?</a:t>
            </a:r>
            <a:endParaRPr/>
          </a:p>
          <a:p>
            <a:pPr indent="0" lvl="0" marL="350838" rtl="0" algn="l">
              <a:lnSpc>
                <a:spcPct val="94000"/>
              </a:lnSpc>
              <a:spcBef>
                <a:spcPts val="840"/>
              </a:spcBef>
              <a:spcAft>
                <a:spcPts val="0"/>
              </a:spcAft>
              <a:buClr>
                <a:schemeClr val="dk1"/>
              </a:buClr>
              <a:buSzPts val="3200"/>
              <a:buNone/>
            </a:pPr>
            <a:r>
              <a:rPr lang="en-US" sz="3200">
                <a:solidFill>
                  <a:schemeClr val="dk1"/>
                </a:solidFill>
                <a:latin typeface="Arial"/>
                <a:ea typeface="Arial"/>
                <a:cs typeface="Arial"/>
                <a:sym typeface="Arial"/>
              </a:rPr>
              <a:t>What happened?</a:t>
            </a:r>
            <a:endParaRPr/>
          </a:p>
          <a:p>
            <a:pPr indent="-342900" lvl="0" marL="342900" rtl="0" algn="l">
              <a:lnSpc>
                <a:spcPct val="94000"/>
              </a:lnSpc>
              <a:spcBef>
                <a:spcPts val="840"/>
              </a:spcBef>
              <a:spcAft>
                <a:spcPts val="0"/>
              </a:spcAft>
              <a:buClr>
                <a:schemeClr val="dk1"/>
              </a:buClr>
              <a:buSzPts val="3200"/>
              <a:buNone/>
            </a:pPr>
            <a:r>
              <a:t/>
            </a:r>
            <a:endParaRPr sz="3200">
              <a:solidFill>
                <a:schemeClr val="dk1"/>
              </a:solidFill>
              <a:latin typeface="Arial"/>
              <a:ea typeface="Arial"/>
              <a:cs typeface="Arial"/>
              <a:sym typeface="Arial"/>
            </a:endParaRPr>
          </a:p>
          <a:p>
            <a:pPr indent="-342900" lvl="0" marL="342900" rtl="0" algn="l">
              <a:lnSpc>
                <a:spcPct val="94000"/>
              </a:lnSpc>
              <a:spcBef>
                <a:spcPts val="840"/>
              </a:spcBef>
              <a:spcAft>
                <a:spcPts val="0"/>
              </a:spcAft>
              <a:buClr>
                <a:schemeClr val="dk1"/>
              </a:buClr>
              <a:buSzPts val="3200"/>
              <a:buFont typeface="Arial"/>
              <a:buChar char="•"/>
            </a:pPr>
            <a:r>
              <a:rPr b="1" i="1" lang="en-US" sz="3200" u="sng">
                <a:solidFill>
                  <a:schemeClr val="dk1"/>
                </a:solidFill>
                <a:latin typeface="Arial"/>
                <a:ea typeface="Arial"/>
                <a:cs typeface="Arial"/>
                <a:sym typeface="Arial"/>
              </a:rPr>
              <a:t>Inertia</a:t>
            </a:r>
            <a:r>
              <a:rPr lang="en-US" sz="3200">
                <a:solidFill>
                  <a:schemeClr val="dk1"/>
                </a:solidFill>
                <a:latin typeface="Arial"/>
                <a:ea typeface="Arial"/>
                <a:cs typeface="Arial"/>
                <a:sym typeface="Arial"/>
              </a:rPr>
              <a:t> is the tendency to resist a change in its movement.  </a:t>
            </a:r>
            <a:endParaRPr/>
          </a:p>
          <a:p>
            <a:pPr indent="-342900" lvl="0" marL="342900" rtl="0" algn="l">
              <a:lnSpc>
                <a:spcPct val="94000"/>
              </a:lnSpc>
              <a:spcBef>
                <a:spcPts val="840"/>
              </a:spcBef>
              <a:spcAft>
                <a:spcPts val="200"/>
              </a:spcAft>
              <a:buClr>
                <a:schemeClr val="dk1"/>
              </a:buClr>
              <a:buSzPts val="3200"/>
              <a:buFont typeface="Arial"/>
              <a:buChar char="•"/>
            </a:pPr>
            <a:r>
              <a:rPr lang="en-US" sz="3200">
                <a:solidFill>
                  <a:schemeClr val="dk1"/>
                </a:solidFill>
                <a:latin typeface="Arial"/>
                <a:ea typeface="Arial"/>
                <a:cs typeface="Arial"/>
                <a:sym typeface="Arial"/>
              </a:rPr>
              <a:t>An object at rest will remain at rest while an object that is moving will resist any change to its movement unless an unbalanced force acts on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2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2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2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2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Effect filter="fade" transition="in">
                                      <p:cBhvr>
                                        <p:cTn dur="2000"/>
                                        <p:tgtEl>
                                          <p:spTgt spid="11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Effect filter="fade" transition="in">
                                      <p:cBhvr>
                                        <p:cTn dur="2000"/>
                                        <p:tgtEl>
                                          <p:spTgt spid="11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Friction is the force that opposes motion between any surfaces that are in contact. There are at least four types of friction: static, sliding, rolling, and fluid friction. Static, sliding and rolling friction occur between solid surfaces. Fluid friction occurs in liquids and gases&#10;&#10;Static friction occurs when an object is resting on a surface. The static friction between the boots and the snow allows this person to stand and shovel snow.&#10;When you rub your hands together you experience sliding friction.&#10;When you ride a bike you depend on the rolling friction of the tires.&#10;Sky diving depends on fluid friction between the air and the parachute to slow down.&#10;&#10;In this video, I cover many real-life examples of friction and how friction helps you in everyday life." id="355" name="Google Shape;355;p52" title="Real Life Examples of  Friction">
            <a:hlinkClick r:id="rId3"/>
          </p:cNvPr>
          <p:cNvPicPr preferRelativeResize="0"/>
          <p:nvPr/>
        </p:nvPicPr>
        <p:blipFill>
          <a:blip r:embed="rId4">
            <a:alphaModFix/>
          </a:blip>
          <a:stretch>
            <a:fillRect/>
          </a:stretch>
        </p:blipFill>
        <p:spPr>
          <a:xfrm>
            <a:off x="-38100" y="0"/>
            <a:ext cx="122301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3"/>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Friction</a:t>
            </a:r>
            <a:endParaRPr sz="3600">
              <a:solidFill>
                <a:schemeClr val="dk2"/>
              </a:solidFill>
              <a:latin typeface="Arial Black"/>
              <a:ea typeface="Arial Black"/>
              <a:cs typeface="Arial Black"/>
              <a:sym typeface="Arial Black"/>
            </a:endParaRPr>
          </a:p>
        </p:txBody>
      </p:sp>
      <p:sp>
        <p:nvSpPr>
          <p:cNvPr id="361" name="Google Shape;361;p53"/>
          <p:cNvSpPr txBox="1"/>
          <p:nvPr>
            <p:ph idx="1" type="body"/>
          </p:nvPr>
        </p:nvSpPr>
        <p:spPr>
          <a:xfrm>
            <a:off x="2178571" y="2209800"/>
            <a:ext cx="8305800" cy="4267200"/>
          </a:xfrm>
          <a:prstGeom prst="rect">
            <a:avLst/>
          </a:prstGeom>
          <a:noFill/>
          <a:ln>
            <a:noFill/>
          </a:ln>
        </p:spPr>
        <p:txBody>
          <a:bodyPr anchorCtr="0" anchor="t" bIns="45700" lIns="91425" spcFirstLastPara="1" rIns="91425" wrap="square" tIns="45700">
            <a:noAutofit/>
          </a:bodyPr>
          <a:lstStyle/>
          <a:p>
            <a:pPr indent="0" lvl="0" marL="0" rtl="0" algn="l">
              <a:lnSpc>
                <a:spcPct val="94000"/>
              </a:lnSpc>
              <a:spcBef>
                <a:spcPts val="0"/>
              </a:spcBef>
              <a:spcAft>
                <a:spcPts val="0"/>
              </a:spcAft>
              <a:buClr>
                <a:schemeClr val="dk1"/>
              </a:buClr>
              <a:buSzPts val="3200"/>
              <a:buNone/>
            </a:pPr>
            <a:r>
              <a:rPr lang="en-US" sz="3200">
                <a:solidFill>
                  <a:schemeClr val="dk1"/>
                </a:solidFill>
                <a:latin typeface="Arial"/>
                <a:ea typeface="Arial"/>
                <a:cs typeface="Arial"/>
                <a:sym typeface="Arial"/>
              </a:rPr>
              <a:t> </a:t>
            </a:r>
            <a:endParaRPr/>
          </a:p>
          <a:p>
            <a:pPr indent="-342900" lvl="0" marL="342900" rtl="0" algn="l">
              <a:lnSpc>
                <a:spcPct val="94000"/>
              </a:lnSpc>
              <a:spcBef>
                <a:spcPts val="200"/>
              </a:spcBef>
              <a:spcAft>
                <a:spcPts val="0"/>
              </a:spcAft>
              <a:buClr>
                <a:schemeClr val="dk1"/>
              </a:buClr>
              <a:buSzPts val="3200"/>
              <a:buFont typeface="Arial"/>
              <a:buChar char="•"/>
            </a:pPr>
            <a:r>
              <a:rPr lang="en-US" sz="3200" u="sng">
                <a:solidFill>
                  <a:schemeClr val="dk1"/>
                </a:solidFill>
                <a:latin typeface="Arial"/>
                <a:ea typeface="Arial"/>
                <a:cs typeface="Arial"/>
                <a:sym typeface="Arial"/>
              </a:rPr>
              <a:t>Friction</a:t>
            </a:r>
            <a:r>
              <a:rPr lang="en-US" sz="3200">
                <a:solidFill>
                  <a:schemeClr val="dk1"/>
                </a:solidFill>
                <a:latin typeface="Arial"/>
                <a:ea typeface="Arial"/>
                <a:cs typeface="Arial"/>
                <a:sym typeface="Arial"/>
              </a:rPr>
              <a:t> is the force that opposes the sliding motion of two surfaces that are touching each other.</a:t>
            </a:r>
            <a:endParaRPr/>
          </a:p>
          <a:p>
            <a:pPr indent="-342900" lvl="0" marL="342900" rtl="0" algn="l">
              <a:lnSpc>
                <a:spcPct val="94000"/>
              </a:lnSpc>
              <a:spcBef>
                <a:spcPts val="840"/>
              </a:spcBef>
              <a:spcAft>
                <a:spcPts val="200"/>
              </a:spcAft>
              <a:buClr>
                <a:schemeClr val="dk1"/>
              </a:buClr>
              <a:buSzPts val="3200"/>
              <a:buFont typeface="Arial"/>
              <a:buChar char="•"/>
            </a:pPr>
            <a:r>
              <a:rPr lang="en-US" sz="3200">
                <a:solidFill>
                  <a:schemeClr val="dk1"/>
                </a:solidFill>
                <a:latin typeface="Arial"/>
                <a:ea typeface="Arial"/>
                <a:cs typeface="Arial"/>
                <a:sym typeface="Arial"/>
              </a:rPr>
              <a:t>Even highly polished surfaces have bumps and grooves in them which interact with and “stick to” the bumps and grooves in other surfaces.  </a:t>
            </a:r>
            <a:endParaRPr/>
          </a:p>
        </p:txBody>
      </p:sp>
      <p:sp>
        <p:nvSpPr>
          <p:cNvPr id="362" name="Google Shape;362;p53"/>
          <p:cNvSpPr/>
          <p:nvPr/>
        </p:nvSpPr>
        <p:spPr>
          <a:xfrm>
            <a:off x="3909343" y="1625025"/>
            <a:ext cx="437331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a:ea typeface="Arial"/>
                <a:cs typeface="Arial"/>
                <a:sym typeface="Arial"/>
              </a:rPr>
              <a:t>The answer is </a:t>
            </a:r>
            <a:r>
              <a:rPr b="1" lang="en-US" sz="3200">
                <a:solidFill>
                  <a:schemeClr val="dk1"/>
                </a:solidFill>
                <a:latin typeface="Arial"/>
                <a:ea typeface="Arial"/>
                <a:cs typeface="Arial"/>
                <a:sym typeface="Arial"/>
              </a:rPr>
              <a:t>friction!</a:t>
            </a:r>
            <a:endParaRPr sz="3200">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4"/>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Static Friction</a:t>
            </a:r>
            <a:endParaRPr/>
          </a:p>
        </p:txBody>
      </p:sp>
      <p:sp>
        <p:nvSpPr>
          <p:cNvPr id="368" name="Google Shape;368;p54"/>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When you try to push a heavy object and it does not move, another force applied canceled out your force.  What was the other force?  FRICTION!</a:t>
            </a:r>
            <a:endParaRPr/>
          </a:p>
          <a:p>
            <a:pPr indent="-342900" lvl="0" marL="342900" rtl="0" algn="l">
              <a:lnSpc>
                <a:spcPct val="94000"/>
              </a:lnSpc>
              <a:spcBef>
                <a:spcPts val="840"/>
              </a:spcBef>
              <a:spcAft>
                <a:spcPts val="0"/>
              </a:spcAft>
              <a:buClr>
                <a:schemeClr val="dk1"/>
              </a:buClr>
              <a:buSzPts val="3200"/>
              <a:buFont typeface="Arial"/>
              <a:buChar char="•"/>
            </a:pPr>
            <a:r>
              <a:rPr b="1" i="1" lang="en-US" sz="3200" u="sng">
                <a:solidFill>
                  <a:schemeClr val="dk1"/>
                </a:solidFill>
                <a:latin typeface="Arial"/>
                <a:ea typeface="Arial"/>
                <a:cs typeface="Arial"/>
                <a:sym typeface="Arial"/>
              </a:rPr>
              <a:t>Static friction</a:t>
            </a:r>
            <a:r>
              <a:rPr lang="en-US" sz="3200">
                <a:solidFill>
                  <a:schemeClr val="dk1"/>
                </a:solidFill>
                <a:latin typeface="Arial"/>
                <a:ea typeface="Arial"/>
                <a:cs typeface="Arial"/>
                <a:sym typeface="Arial"/>
              </a:rPr>
              <a:t> is the force that prevents two surfaces from sliding past one another.</a:t>
            </a:r>
            <a:endParaRPr/>
          </a:p>
          <a:p>
            <a:pPr indent="0" lvl="0" marL="350838" rtl="0" algn="l">
              <a:lnSpc>
                <a:spcPct val="94000"/>
              </a:lnSpc>
              <a:spcBef>
                <a:spcPts val="840"/>
              </a:spcBef>
              <a:spcAft>
                <a:spcPts val="200"/>
              </a:spcAft>
              <a:buClr>
                <a:schemeClr val="dk1"/>
              </a:buClr>
              <a:buSzPts val="3200"/>
              <a:buNone/>
            </a:pPr>
            <a:r>
              <a:rPr lang="en-US" sz="3200">
                <a:solidFill>
                  <a:schemeClr val="dk1"/>
                </a:solidFill>
                <a:latin typeface="Arial"/>
                <a:ea typeface="Arial"/>
                <a:cs typeface="Arial"/>
                <a:sym typeface="Arial"/>
              </a:rPr>
              <a:t>For example, a box that does not move when you push it.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Did you know that Static Force is a self-adjusting force? Watch this video to know more! &#10;&#10;✅To learn more about Friction, enroll in our full course now: https://infinitylearn.com/microcourses?utm_source=youtube&amp;utm_medium=Soical&amp;utm_campaign=DM&amp;utm_content=9SMp-jnh8lg&amp;utm_term=%7Bkeyword%7D&#10;&#10;In this video, we will learn: &#10;0:00 Static friction&#10;0:13 Static friction (example)&#10;1:19 Graph of forces applied on a body &#10;&#10;To cover all concepts related to Physics visit our playlist here:  https://bit.ly/PhysicsVideos_DMYT&#10;&#10;Don’t Memorise brings learning to life through its captivating educational videos. To Know More, visit https://infinitylearn.com&#10;&#10;New videos every week. To stay updated, subscribe to our YouTube channel : http://bit.ly/DontMemoriseYouTube&#10;&#10;Register on our website to gain access to all videos and quizzes:&#10;https://infinitylearn.com/microcourses?utm_source=youtube&amp;utm_medium=Soical&amp;utm_campaign=DM&amp;utm_content=9SMp-jnh8lg&amp;utm_term=%7Bkeyword%7D&#10;&#10;&#10;✅Download the Infinity Learn APP Now➡️ https://vsbpz.app.link/dmil&#10;&#10;✔Join us on Facebook: https://www.facebook.com/InfinityLearn.SriChaitanya&#10;&#10;✔Follow us on Instagram: https://www.instagram.com/infinitylearn_by_srichaitanya/&#10;&#10;✔Follow us on Twitter: https://twitter.com/InfinityLearn_&#10;&#10;#Friction #StaticFriction #InfinityLearn" id="374" name="Google Shape;374;p55" title="Does Static Friction exist? | Physics | Don't Memorise">
            <a:hlinkClick r:id="rId3"/>
          </p:cNvPr>
          <p:cNvPicPr preferRelativeResize="0"/>
          <p:nvPr/>
        </p:nvPicPr>
        <p:blipFill>
          <a:blip r:embed="rId4">
            <a:alphaModFix/>
          </a:blip>
          <a:stretch>
            <a:fillRect/>
          </a:stretch>
        </p:blipFill>
        <p:spPr>
          <a:xfrm>
            <a:off x="-3810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6"/>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Sliding Friction</a:t>
            </a:r>
            <a:endParaRPr/>
          </a:p>
        </p:txBody>
      </p:sp>
      <p:sp>
        <p:nvSpPr>
          <p:cNvPr id="380" name="Google Shape;380;p56"/>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What happens if you push a box, and it begins to move?  </a:t>
            </a:r>
            <a:endParaRPr/>
          </a:p>
          <a:p>
            <a:pPr indent="-342900" lvl="0" marL="342900" rtl="0" algn="l">
              <a:lnSpc>
                <a:spcPct val="94000"/>
              </a:lnSpc>
              <a:spcBef>
                <a:spcPts val="840"/>
              </a:spcBef>
              <a:spcAft>
                <a:spcPts val="0"/>
              </a:spcAft>
              <a:buClr>
                <a:schemeClr val="dk1"/>
              </a:buClr>
              <a:buSzPts val="3200"/>
              <a:buFont typeface="Arial"/>
              <a:buChar char="•"/>
            </a:pPr>
            <a:r>
              <a:rPr lang="en-US" sz="3200">
                <a:solidFill>
                  <a:schemeClr val="dk1"/>
                </a:solidFill>
                <a:latin typeface="Arial"/>
                <a:ea typeface="Arial"/>
                <a:cs typeface="Arial"/>
                <a:sym typeface="Arial"/>
              </a:rPr>
              <a:t>You supplied enough of a force to overcome the friction.  When you stop pushing the box, you should notice that it comes to a stop quickly.  </a:t>
            </a:r>
            <a:endParaRPr/>
          </a:p>
          <a:p>
            <a:pPr indent="-342900" lvl="0" marL="342900" rtl="0" algn="l">
              <a:lnSpc>
                <a:spcPct val="94000"/>
              </a:lnSpc>
              <a:spcBef>
                <a:spcPts val="840"/>
              </a:spcBef>
              <a:spcAft>
                <a:spcPts val="200"/>
              </a:spcAft>
              <a:buClr>
                <a:schemeClr val="dk1"/>
              </a:buClr>
              <a:buSzPts val="3200"/>
              <a:buFont typeface="Arial"/>
              <a:buChar char="•"/>
            </a:pPr>
            <a:r>
              <a:rPr lang="en-US" sz="3200" u="sng">
                <a:solidFill>
                  <a:schemeClr val="dk1"/>
                </a:solidFill>
                <a:latin typeface="Arial"/>
                <a:ea typeface="Arial"/>
                <a:cs typeface="Arial"/>
                <a:sym typeface="Arial"/>
              </a:rPr>
              <a:t>Sliding</a:t>
            </a:r>
            <a:r>
              <a:rPr lang="en-US" sz="3200">
                <a:solidFill>
                  <a:schemeClr val="dk1"/>
                </a:solidFill>
                <a:latin typeface="Arial"/>
                <a:ea typeface="Arial"/>
                <a:cs typeface="Arial"/>
                <a:sym typeface="Arial"/>
              </a:rPr>
              <a:t> friction is the force that opposes two surfaces sliding past one another.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We have already covered the introduction to friction, its types and advantages in the previous video. Please check out here - https://www.youtube.com/watch?v=BkRbPM8qNZA&amp;t=2s&#10;&#10;In this video, we are specifically going to see the 3 laws of sliding friction or kinetic friction. &#10;&#10;First law&#10;&quot;Frictional force always acts in the opposite direction to the direction of motion of the body and it is directly proportional to the normal reaction of the body.&quot;&#10;&#10;Second law &#10;&quot;The value of friction does not depend on the contact area between the two surfaces.&quot;&#10;&#10;Third law&#10;&quot;The value of kinetic friction is independent of the velocity of the object.&#10;&#10;Please keep tuning in for more interesting videos like this and kindly take a look at our website for our courses offered here - https://bit.ly/39XClYR&#10;&#10;#skilllync #friction #lawsoffriction" id="386" name="Google Shape;386;p57" title="What are the Laws of Sliding Friction? | Skill-Lync">
            <a:hlinkClick r:id="rId3"/>
          </p:cNvPr>
          <p:cNvPicPr preferRelativeResize="0"/>
          <p:nvPr/>
        </p:nvPicPr>
        <p:blipFill>
          <a:blip r:embed="rId4">
            <a:alphaModFix/>
          </a:blip>
          <a:stretch>
            <a:fillRect/>
          </a:stretch>
        </p:blipFill>
        <p:spPr>
          <a:xfrm>
            <a:off x="-38100" y="0"/>
            <a:ext cx="122301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8"/>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Rolling Friction</a:t>
            </a:r>
            <a:endParaRPr/>
          </a:p>
        </p:txBody>
      </p:sp>
      <p:sp>
        <p:nvSpPr>
          <p:cNvPr id="392" name="Google Shape;392;p58"/>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200"/>
              </a:spcAft>
              <a:buClr>
                <a:schemeClr val="dk1"/>
              </a:buClr>
              <a:buSzPts val="3200"/>
              <a:buFont typeface="Arial"/>
              <a:buChar char="•"/>
            </a:pPr>
            <a:r>
              <a:rPr b="1" i="1" lang="en-US" sz="3200" u="sng">
                <a:solidFill>
                  <a:schemeClr val="dk1"/>
                </a:solidFill>
                <a:latin typeface="Arial"/>
                <a:ea typeface="Arial"/>
                <a:cs typeface="Arial"/>
                <a:sym typeface="Arial"/>
              </a:rPr>
              <a:t>Rolling friction</a:t>
            </a:r>
            <a:r>
              <a:rPr lang="en-US" sz="3200">
                <a:solidFill>
                  <a:schemeClr val="dk1"/>
                </a:solidFill>
                <a:latin typeface="Arial"/>
                <a:ea typeface="Arial"/>
                <a:cs typeface="Arial"/>
                <a:sym typeface="Arial"/>
              </a:rPr>
              <a:t> takes place where the wheel touches a surface and is present while the object is moving.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descr="Did you know that there are types of friction? Do wheels reduce friction? Watch this video to know more! &#10;&#10;✅To learn more about Friction, enroll in our full course now: https://infinitylearn.com/microcourses?utm_source=youtube&amp;utm_medium=Soical&amp;utm_campaign=DM&amp;utm_content=HRe90ySP38U&amp;utm_term=%7Bkeyword%7D&#10;&#10;In this video, we will learn: &#10;0:00 Rolling friction (examples)&#10;1:25 Sliding friction&#10;1:56 Kinetic friction&#10;2:50 Rolling friction (examples)&#10;&#10;To cover all concepts related to Physics visit our playlist here:  https://bit.ly/PhysicsVideos_DMYT&#10;&#10;Don’t Memorise brings learning to life through its captivating educational videos. To Know More, visit https://infinitylearn.com/&#10;&#10;New videos every week. To stay updated, subscribe to our YouTube channel : http://bit.ly/DontMemoriseYouTube&#10;&#10;Register on our website to gain access to all videos and quizzes:&#10;https://infinitylearn.com/microcourses?utm_source=youtube&amp;utm_medium=Soical&amp;utm_campaign=DM&amp;utm_content=HRe90ySP38U&amp;utm_term=%7Bkeyword%7D&#10;&#10;&#10;✅Download the Infinity Learn APP Now➡️ https://vsbpz.app.link/dmil&#10;&#10;✔Join us on Facebook: https://www.facebook.com/InfinityLearn.SriChaitanya&#10;&#10;✔Follow us on Instagram: https://www.instagram.com/infinitylearn_by_srichaitanya/&#10;&#10;✔Follow us on Twitter: https://twitter.com/InfinityLearn_&#10;&#10;#Friction #RollingFriction #InfinityLearn" id="398" name="Google Shape;398;p59" title="What is Rolling Friction? | Physics | Don't Memorise">
            <a:hlinkClick r:id="rId3"/>
          </p:cNvPr>
          <p:cNvPicPr preferRelativeResize="0"/>
          <p:nvPr/>
        </p:nvPicPr>
        <p:blipFill>
          <a:blip r:embed="rId4">
            <a:alphaModFix/>
          </a:blip>
          <a:stretch>
            <a:fillRect/>
          </a:stretch>
        </p:blipFill>
        <p:spPr>
          <a:xfrm>
            <a:off x="-38100" y="0"/>
            <a:ext cx="12192000" cy="6763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0"/>
          <p:cNvSpPr txBox="1"/>
          <p:nvPr>
            <p:ph idx="1" type="body"/>
          </p:nvPr>
        </p:nvSpPr>
        <p:spPr>
          <a:xfrm>
            <a:off x="2150533" y="12954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If you were to drop a feather and a hammer which would hit the ground first?  </a:t>
            </a:r>
            <a:endParaRPr/>
          </a:p>
          <a:p>
            <a:pPr indent="-139700" lvl="0" marL="342900" rtl="0" algn="l">
              <a:lnSpc>
                <a:spcPct val="94000"/>
              </a:lnSpc>
              <a:spcBef>
                <a:spcPts val="84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a:p>
            <a:pPr indent="-342900" lvl="0" marL="342900" rtl="0" algn="l">
              <a:lnSpc>
                <a:spcPct val="94000"/>
              </a:lnSpc>
              <a:spcBef>
                <a:spcPts val="840"/>
              </a:spcBef>
              <a:spcAft>
                <a:spcPts val="0"/>
              </a:spcAft>
              <a:buClr>
                <a:schemeClr val="dk1"/>
              </a:buClr>
              <a:buSzPts val="3200"/>
              <a:buFont typeface="Arial"/>
              <a:buChar char="•"/>
            </a:pPr>
            <a:r>
              <a:rPr lang="en-US" sz="3200">
                <a:solidFill>
                  <a:schemeClr val="dk1"/>
                </a:solidFill>
                <a:latin typeface="Arial"/>
                <a:ea typeface="Arial"/>
                <a:cs typeface="Arial"/>
                <a:sym typeface="Arial"/>
              </a:rPr>
              <a:t>What about on the moon?</a:t>
            </a:r>
            <a:endParaRPr/>
          </a:p>
          <a:p>
            <a:pPr indent="-139700" lvl="0" marL="342900" rtl="0" algn="l">
              <a:lnSpc>
                <a:spcPct val="94000"/>
              </a:lnSpc>
              <a:spcBef>
                <a:spcPts val="840"/>
              </a:spcBef>
              <a:spcAft>
                <a:spcPts val="0"/>
              </a:spcAft>
              <a:buClr>
                <a:schemeClr val="dk1"/>
              </a:buClr>
              <a:buSzPts val="3200"/>
              <a:buNone/>
            </a:pPr>
            <a:r>
              <a:t/>
            </a:r>
            <a:endParaRPr sz="3200">
              <a:solidFill>
                <a:schemeClr val="dk1"/>
              </a:solidFill>
              <a:latin typeface="Arial"/>
              <a:ea typeface="Arial"/>
              <a:cs typeface="Arial"/>
              <a:sym typeface="Arial"/>
            </a:endParaRPr>
          </a:p>
          <a:p>
            <a:pPr indent="-342900" lvl="0" marL="342900" rtl="0" algn="l">
              <a:lnSpc>
                <a:spcPct val="94000"/>
              </a:lnSpc>
              <a:spcBef>
                <a:spcPts val="840"/>
              </a:spcBef>
              <a:spcAft>
                <a:spcPts val="0"/>
              </a:spcAft>
              <a:buClr>
                <a:schemeClr val="dk1"/>
              </a:buClr>
              <a:buSzPts val="3200"/>
              <a:buFont typeface="Arial"/>
              <a:buChar char="•"/>
            </a:pPr>
            <a:r>
              <a:rPr lang="en-US" sz="3200">
                <a:solidFill>
                  <a:schemeClr val="dk1"/>
                </a:solidFill>
                <a:latin typeface="Arial"/>
                <a:ea typeface="Arial"/>
                <a:cs typeface="Arial"/>
                <a:sym typeface="Arial"/>
              </a:rPr>
              <a:t>What does earth have that the moon does not have?</a:t>
            </a:r>
            <a:endParaRPr/>
          </a:p>
          <a:p>
            <a:pPr indent="-342900" lvl="0" marL="342900" rtl="0" algn="l">
              <a:lnSpc>
                <a:spcPct val="94000"/>
              </a:lnSpc>
              <a:spcBef>
                <a:spcPts val="840"/>
              </a:spcBef>
              <a:spcAft>
                <a:spcPts val="200"/>
              </a:spcAft>
              <a:buClr>
                <a:schemeClr val="dk1"/>
              </a:buClr>
              <a:buSzPts val="3200"/>
              <a:buFont typeface="Arial"/>
              <a:buChar char="•"/>
            </a:pPr>
            <a:r>
              <a:rPr lang="en-US" sz="3200" u="sng">
                <a:solidFill>
                  <a:schemeClr val="hlink"/>
                </a:solidFill>
                <a:latin typeface="Arial"/>
                <a:ea typeface="Arial"/>
                <a:cs typeface="Arial"/>
                <a:sym typeface="Arial"/>
                <a:hlinkClick r:id="rId3"/>
              </a:rPr>
              <a:t>Feather &amp; Hammer Drop on the Moon</a:t>
            </a:r>
            <a:endParaRPr sz="32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1"/>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u="sng">
                <a:solidFill>
                  <a:schemeClr val="dk1"/>
                </a:solidFill>
                <a:latin typeface="Arial"/>
                <a:ea typeface="Arial"/>
                <a:cs typeface="Arial"/>
                <a:sym typeface="Arial"/>
              </a:rPr>
              <a:t>Air resistance</a:t>
            </a:r>
            <a:r>
              <a:rPr lang="en-US" sz="3200">
                <a:solidFill>
                  <a:schemeClr val="dk1"/>
                </a:solidFill>
                <a:latin typeface="Arial"/>
                <a:ea typeface="Arial"/>
                <a:cs typeface="Arial"/>
                <a:sym typeface="Arial"/>
              </a:rPr>
              <a:t> is a frictional force that opposes the motion of an object while it travels through air.  </a:t>
            </a:r>
            <a:endParaRPr/>
          </a:p>
          <a:p>
            <a:pPr indent="-342900" lvl="1" marL="873252" rtl="0" algn="l">
              <a:lnSpc>
                <a:spcPct val="94000"/>
              </a:lnSpc>
              <a:spcBef>
                <a:spcPts val="840"/>
              </a:spcBef>
              <a:spcAft>
                <a:spcPts val="0"/>
              </a:spcAft>
              <a:buClr>
                <a:schemeClr val="dk1"/>
              </a:buClr>
              <a:buSzPts val="3200"/>
              <a:buFont typeface="Arial"/>
              <a:buChar char="•"/>
            </a:pPr>
            <a:r>
              <a:rPr i="0" lang="en-US" sz="3200" u="sng">
                <a:solidFill>
                  <a:schemeClr val="dk1"/>
                </a:solidFill>
                <a:latin typeface="Arial"/>
                <a:ea typeface="Arial"/>
                <a:cs typeface="Arial"/>
                <a:sym typeface="Arial"/>
              </a:rPr>
              <a:t>Air resistance</a:t>
            </a:r>
            <a:r>
              <a:rPr i="0" lang="en-US" sz="3200">
                <a:solidFill>
                  <a:schemeClr val="dk1"/>
                </a:solidFill>
                <a:latin typeface="Arial"/>
                <a:ea typeface="Arial"/>
                <a:cs typeface="Arial"/>
                <a:sym typeface="Arial"/>
              </a:rPr>
              <a:t> works in the opposite direction of the direction that the object is traveling.</a:t>
            </a:r>
            <a:endParaRPr i="0"/>
          </a:p>
          <a:p>
            <a:pPr indent="-342900" lvl="0" marL="342900" rtl="0" algn="l">
              <a:lnSpc>
                <a:spcPct val="94000"/>
              </a:lnSpc>
              <a:spcBef>
                <a:spcPts val="840"/>
              </a:spcBef>
              <a:spcAft>
                <a:spcPts val="0"/>
              </a:spcAft>
              <a:buClr>
                <a:schemeClr val="dk1"/>
              </a:buClr>
              <a:buSzPts val="3200"/>
              <a:buFont typeface="Arial"/>
              <a:buChar char="•"/>
            </a:pPr>
            <a:r>
              <a:rPr lang="en-US" sz="3200" u="sng">
                <a:solidFill>
                  <a:schemeClr val="hlink"/>
                </a:solidFill>
                <a:latin typeface="Arial"/>
                <a:ea typeface="Arial"/>
                <a:cs typeface="Arial"/>
                <a:sym typeface="Arial"/>
                <a:hlinkClick r:id="rId3"/>
              </a:rPr>
              <a:t>Wing Suit Base Jumping</a:t>
            </a:r>
            <a:endParaRPr sz="3200">
              <a:solidFill>
                <a:schemeClr val="dk1"/>
              </a:solidFill>
              <a:latin typeface="Arial"/>
              <a:ea typeface="Arial"/>
              <a:cs typeface="Arial"/>
              <a:sym typeface="Arial"/>
            </a:endParaRPr>
          </a:p>
          <a:p>
            <a:pPr indent="-342900" lvl="0" marL="342900" rtl="0" algn="l">
              <a:lnSpc>
                <a:spcPct val="94000"/>
              </a:lnSpc>
              <a:spcBef>
                <a:spcPts val="840"/>
              </a:spcBef>
              <a:spcAft>
                <a:spcPts val="200"/>
              </a:spcAft>
              <a:buClr>
                <a:schemeClr val="dk1"/>
              </a:buClr>
              <a:buSzPts val="3200"/>
              <a:buNone/>
            </a:pPr>
            <a:r>
              <a:t/>
            </a:r>
            <a:endParaRPr sz="3200">
              <a:solidFill>
                <a:schemeClr val="dk1"/>
              </a:solidFill>
              <a:latin typeface="Arial"/>
              <a:ea typeface="Arial"/>
              <a:cs typeface="Arial"/>
              <a:sym typeface="Arial"/>
            </a:endParaRPr>
          </a:p>
        </p:txBody>
      </p:sp>
      <p:sp>
        <p:nvSpPr>
          <p:cNvPr id="409" name="Google Shape;409;p61"/>
          <p:cNvSpPr txBox="1"/>
          <p:nvPr/>
        </p:nvSpPr>
        <p:spPr>
          <a:xfrm>
            <a:off x="4953000" y="533400"/>
            <a:ext cx="5562600" cy="1066800"/>
          </a:xfrm>
          <a:prstGeom prst="rect">
            <a:avLst/>
          </a:prstGeom>
          <a:noFill/>
          <a:ln>
            <a:noFill/>
          </a:ln>
        </p:spPr>
        <p:txBody>
          <a:bodyPr anchorCtr="0" anchor="ctr" bIns="45700" lIns="91425" spcFirstLastPara="1" rIns="91425" wrap="square" tIns="45700">
            <a:noAutofit/>
          </a:bodyPr>
          <a:lstStyle/>
          <a:p>
            <a:pPr indent="0" lvl="0" marL="0" marR="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Air Resistance</a:t>
            </a:r>
            <a:endParaRPr sz="4400">
              <a:solidFill>
                <a:schemeClr val="dk2"/>
              </a:solidFill>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b="1" lang="en-US" sz="3600">
                <a:solidFill>
                  <a:schemeClr val="dk2"/>
                </a:solidFill>
                <a:latin typeface="Arial Black"/>
                <a:ea typeface="Arial Black"/>
                <a:cs typeface="Arial Black"/>
                <a:sym typeface="Arial Black"/>
              </a:rPr>
              <a:t>Inertia</a:t>
            </a:r>
            <a:endParaRPr b="1" sz="3600">
              <a:solidFill>
                <a:schemeClr val="dk2"/>
              </a:solidFill>
              <a:latin typeface="Arial Black"/>
              <a:ea typeface="Arial Black"/>
              <a:cs typeface="Arial Black"/>
              <a:sym typeface="Arial Black"/>
            </a:endParaRPr>
          </a:p>
        </p:txBody>
      </p:sp>
      <p:sp>
        <p:nvSpPr>
          <p:cNvPr id="121" name="Google Shape;121;p17"/>
          <p:cNvSpPr txBox="1"/>
          <p:nvPr>
            <p:ph idx="1" type="body"/>
          </p:nvPr>
        </p:nvSpPr>
        <p:spPr>
          <a:xfrm>
            <a:off x="1524000" y="1447800"/>
            <a:ext cx="9144000" cy="5410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The greater the </a:t>
            </a:r>
            <a:r>
              <a:rPr b="1" lang="en-US" sz="3200">
                <a:solidFill>
                  <a:schemeClr val="dk1"/>
                </a:solidFill>
                <a:latin typeface="Arial"/>
                <a:ea typeface="Arial"/>
                <a:cs typeface="Arial"/>
                <a:sym typeface="Arial"/>
              </a:rPr>
              <a:t>mass</a:t>
            </a:r>
            <a:r>
              <a:rPr lang="en-US" sz="3200">
                <a:solidFill>
                  <a:schemeClr val="dk1"/>
                </a:solidFill>
                <a:latin typeface="Arial"/>
                <a:ea typeface="Arial"/>
                <a:cs typeface="Arial"/>
                <a:sym typeface="Arial"/>
              </a:rPr>
              <a:t> of an object,</a:t>
            </a:r>
            <a:endParaRPr/>
          </a:p>
          <a:p>
            <a:pPr indent="0" lvl="0" marL="350838" rtl="0" algn="l">
              <a:lnSpc>
                <a:spcPct val="94000"/>
              </a:lnSpc>
              <a:spcBef>
                <a:spcPts val="200"/>
              </a:spcBef>
              <a:spcAft>
                <a:spcPts val="0"/>
              </a:spcAft>
              <a:buClr>
                <a:schemeClr val="dk1"/>
              </a:buClr>
              <a:buSzPts val="3200"/>
              <a:buNone/>
            </a:pPr>
            <a:r>
              <a:rPr lang="en-US" sz="3200">
                <a:solidFill>
                  <a:schemeClr val="dk1"/>
                </a:solidFill>
                <a:latin typeface="Arial"/>
                <a:ea typeface="Arial"/>
                <a:cs typeface="Arial"/>
                <a:sym typeface="Arial"/>
              </a:rPr>
              <a:t>→ the greater the </a:t>
            </a:r>
            <a:r>
              <a:rPr b="1" lang="en-US" sz="3200">
                <a:solidFill>
                  <a:schemeClr val="dk1"/>
                </a:solidFill>
                <a:latin typeface="Arial"/>
                <a:ea typeface="Arial"/>
                <a:cs typeface="Arial"/>
                <a:sym typeface="Arial"/>
              </a:rPr>
              <a:t>inertia</a:t>
            </a:r>
            <a:r>
              <a:rPr lang="en-US" sz="3200">
                <a:solidFill>
                  <a:schemeClr val="dk1"/>
                </a:solidFill>
                <a:latin typeface="Arial"/>
                <a:ea typeface="Arial"/>
                <a:cs typeface="Arial"/>
                <a:sym typeface="Arial"/>
              </a:rPr>
              <a:t>.  </a:t>
            </a:r>
            <a:endParaRPr/>
          </a:p>
          <a:p>
            <a:pPr indent="-139700" lvl="0" marL="342900" rtl="0" algn="l">
              <a:lnSpc>
                <a:spcPct val="94000"/>
              </a:lnSpc>
              <a:spcBef>
                <a:spcPts val="840"/>
              </a:spcBef>
              <a:spcAft>
                <a:spcPts val="0"/>
              </a:spcAft>
              <a:buClr>
                <a:schemeClr val="dk1"/>
              </a:buClr>
              <a:buSzPts val="3200"/>
              <a:buNone/>
            </a:pPr>
            <a:r>
              <a:t/>
            </a:r>
            <a:endParaRPr sz="3200">
              <a:solidFill>
                <a:schemeClr val="dk1"/>
              </a:solidFill>
              <a:latin typeface="Arial"/>
              <a:ea typeface="Arial"/>
              <a:cs typeface="Arial"/>
              <a:sym typeface="Arial"/>
            </a:endParaRPr>
          </a:p>
          <a:p>
            <a:pPr indent="-342900" lvl="0" marL="342900" rtl="0" algn="l">
              <a:lnSpc>
                <a:spcPct val="94000"/>
              </a:lnSpc>
              <a:spcBef>
                <a:spcPts val="840"/>
              </a:spcBef>
              <a:spcAft>
                <a:spcPts val="0"/>
              </a:spcAft>
              <a:buClr>
                <a:schemeClr val="dk1"/>
              </a:buClr>
              <a:buSzPts val="3200"/>
              <a:buFont typeface="Arial"/>
              <a:buChar char="•"/>
            </a:pPr>
            <a:r>
              <a:rPr lang="en-US" sz="3200">
                <a:solidFill>
                  <a:schemeClr val="dk1"/>
                </a:solidFill>
                <a:latin typeface="Arial"/>
                <a:ea typeface="Arial"/>
                <a:cs typeface="Arial"/>
                <a:sym typeface="Arial"/>
              </a:rPr>
              <a:t>If a tennis ball was coming at you at 5 m/s you could easily swat it out of the air with a racket. However, if a bowling ball was coming at you at 5 m/s, it would be much harder to swat it out of the air.  WHY?  </a:t>
            </a:r>
            <a:endParaRPr/>
          </a:p>
          <a:p>
            <a:pPr indent="-384048" lvl="1" marL="914400" rtl="0" algn="l">
              <a:lnSpc>
                <a:spcPct val="94000"/>
              </a:lnSpc>
              <a:spcBef>
                <a:spcPts val="840"/>
              </a:spcBef>
              <a:spcAft>
                <a:spcPts val="200"/>
              </a:spcAft>
              <a:buClr>
                <a:schemeClr val="dk1"/>
              </a:buClr>
              <a:buSzPts val="3200"/>
              <a:buFont typeface="Noto Sans Symbols"/>
              <a:buChar char="⮚"/>
            </a:pPr>
            <a:r>
              <a:rPr lang="en-US" sz="3200">
                <a:solidFill>
                  <a:schemeClr val="dk1"/>
                </a:solidFill>
                <a:latin typeface="Arial"/>
                <a:ea typeface="Arial"/>
                <a:cs typeface="Arial"/>
                <a:sym typeface="Arial"/>
              </a:rPr>
              <a:t>Inertia is directly related to how much mass an object possess.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2"/>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Terminal Velocity</a:t>
            </a:r>
            <a:endParaRPr/>
          </a:p>
        </p:txBody>
      </p:sp>
      <p:sp>
        <p:nvSpPr>
          <p:cNvPr id="415" name="Google Shape;415;p62"/>
          <p:cNvSpPr txBox="1"/>
          <p:nvPr>
            <p:ph idx="1" type="body"/>
          </p:nvPr>
        </p:nvSpPr>
        <p:spPr>
          <a:xfrm>
            <a:off x="2133600" y="1752600"/>
            <a:ext cx="85344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If a skydiver were to fall for 2,000 m with no air resistance, then the speed of the skydiver would be about 200 m/s (700 km/h)</a:t>
            </a:r>
            <a:endParaRPr/>
          </a:p>
          <a:p>
            <a:pPr indent="-342900" lvl="0" marL="342900" rtl="0" algn="l">
              <a:lnSpc>
                <a:spcPct val="94000"/>
              </a:lnSpc>
              <a:spcBef>
                <a:spcPts val="200"/>
              </a:spcBef>
              <a:spcAft>
                <a:spcPts val="0"/>
              </a:spcAft>
              <a:buClr>
                <a:schemeClr val="dk1"/>
              </a:buClr>
              <a:buSzPts val="3200"/>
              <a:buFont typeface="Arial"/>
              <a:buChar char="•"/>
            </a:pPr>
            <a:r>
              <a:rPr lang="en-US" sz="3200">
                <a:solidFill>
                  <a:schemeClr val="dk1"/>
                </a:solidFill>
                <a:latin typeface="Arial"/>
                <a:ea typeface="Arial"/>
                <a:cs typeface="Arial"/>
                <a:sym typeface="Arial"/>
              </a:rPr>
              <a:t>This is not the case. As a falling object increases in speed due to gravity, the air resistance also increases.  </a:t>
            </a:r>
            <a:endParaRPr/>
          </a:p>
          <a:p>
            <a:pPr indent="-342900" lvl="0" marL="342900" rtl="0" algn="l">
              <a:lnSpc>
                <a:spcPct val="94000"/>
              </a:lnSpc>
              <a:spcBef>
                <a:spcPts val="200"/>
              </a:spcBef>
              <a:spcAft>
                <a:spcPts val="200"/>
              </a:spcAft>
              <a:buClr>
                <a:schemeClr val="dk1"/>
              </a:buClr>
              <a:buSzPts val="3200"/>
              <a:buFont typeface="Arial"/>
              <a:buChar char="•"/>
            </a:pPr>
            <a:r>
              <a:rPr lang="en-US" sz="3200">
                <a:solidFill>
                  <a:schemeClr val="dk1"/>
                </a:solidFill>
                <a:latin typeface="Arial"/>
                <a:ea typeface="Arial"/>
                <a:cs typeface="Arial"/>
                <a:sym typeface="Arial"/>
              </a:rPr>
              <a:t>Eventually the air resistance will equal the force of gravity, and the object will no longer accelerate.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3"/>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a:solidFill>
                  <a:schemeClr val="dk1"/>
                </a:solidFill>
                <a:latin typeface="Arial"/>
                <a:ea typeface="Arial"/>
                <a:cs typeface="Arial"/>
                <a:sym typeface="Arial"/>
              </a:rPr>
              <a:t>When the object stops accelerating, it falls at a constant speed.  This constant speed is called the terminal velocity.</a:t>
            </a:r>
            <a:endParaRPr/>
          </a:p>
          <a:p>
            <a:pPr indent="-342900" lvl="0" marL="342900" rtl="0" algn="l">
              <a:lnSpc>
                <a:spcPct val="94000"/>
              </a:lnSpc>
              <a:spcBef>
                <a:spcPts val="840"/>
              </a:spcBef>
              <a:spcAft>
                <a:spcPts val="0"/>
              </a:spcAft>
              <a:buClr>
                <a:schemeClr val="dk1"/>
              </a:buClr>
              <a:buSzPts val="3200"/>
              <a:buFont typeface="Arial"/>
              <a:buChar char="•"/>
            </a:pPr>
            <a:r>
              <a:rPr b="1" i="1" lang="en-US" sz="3200" u="sng">
                <a:solidFill>
                  <a:schemeClr val="dk1"/>
                </a:solidFill>
                <a:latin typeface="Arial"/>
                <a:ea typeface="Arial"/>
                <a:cs typeface="Arial"/>
                <a:sym typeface="Arial"/>
              </a:rPr>
              <a:t>Terminal Velocity</a:t>
            </a:r>
            <a:r>
              <a:rPr lang="en-US" sz="3200">
                <a:solidFill>
                  <a:schemeClr val="dk1"/>
                </a:solidFill>
                <a:latin typeface="Arial"/>
                <a:ea typeface="Arial"/>
                <a:cs typeface="Arial"/>
                <a:sym typeface="Arial"/>
              </a:rPr>
              <a:t> is the maximum speed a falling object will reach due to air resistance.  </a:t>
            </a:r>
            <a:endParaRPr/>
          </a:p>
          <a:p>
            <a:pPr indent="-342900" lvl="0" marL="342900" rtl="0" algn="l">
              <a:lnSpc>
                <a:spcPct val="94000"/>
              </a:lnSpc>
              <a:spcBef>
                <a:spcPts val="840"/>
              </a:spcBef>
              <a:spcAft>
                <a:spcPts val="200"/>
              </a:spcAft>
              <a:buClr>
                <a:schemeClr val="dk1"/>
              </a:buClr>
              <a:buSzPts val="3200"/>
              <a:buFont typeface="Arial"/>
              <a:buChar char="•"/>
            </a:pPr>
            <a:r>
              <a:rPr lang="en-US" sz="3200" u="sng">
                <a:solidFill>
                  <a:schemeClr val="hlink"/>
                </a:solidFill>
                <a:latin typeface="Arial"/>
                <a:ea typeface="Arial"/>
                <a:cs typeface="Arial"/>
                <a:sym typeface="Arial"/>
                <a:hlinkClick r:id="rId3"/>
              </a:rPr>
              <a:t>240 mph Falcon</a:t>
            </a:r>
            <a:endParaRPr sz="3200">
              <a:solidFill>
                <a:schemeClr val="dk1"/>
              </a:solidFill>
              <a:latin typeface="Arial"/>
              <a:ea typeface="Arial"/>
              <a:cs typeface="Arial"/>
              <a:sym typeface="Arial"/>
            </a:endParaRPr>
          </a:p>
        </p:txBody>
      </p:sp>
      <p:sp>
        <p:nvSpPr>
          <p:cNvPr id="421" name="Google Shape;421;p63"/>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Terminal Velocity</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4"/>
          <p:cNvSpPr txBox="1"/>
          <p:nvPr>
            <p:ph type="title"/>
          </p:nvPr>
        </p:nvSpPr>
        <p:spPr>
          <a:xfrm>
            <a:off x="4800600" y="381000"/>
            <a:ext cx="5562600" cy="1066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Fluid Friction</a:t>
            </a:r>
            <a:endParaRPr/>
          </a:p>
        </p:txBody>
      </p:sp>
      <p:sp>
        <p:nvSpPr>
          <p:cNvPr id="427" name="Google Shape;427;p64"/>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3200" u="sng">
                <a:solidFill>
                  <a:schemeClr val="dk1"/>
                </a:solidFill>
                <a:latin typeface="Arial"/>
                <a:ea typeface="Arial"/>
                <a:cs typeface="Arial"/>
                <a:sym typeface="Arial"/>
              </a:rPr>
              <a:t>Fluid Friction </a:t>
            </a:r>
            <a:r>
              <a:rPr lang="en-US" sz="3200">
                <a:solidFill>
                  <a:schemeClr val="dk1"/>
                </a:solidFill>
                <a:latin typeface="Arial"/>
                <a:ea typeface="Arial"/>
                <a:cs typeface="Arial"/>
                <a:sym typeface="Arial"/>
              </a:rPr>
              <a:t>is the friction present when a solid object moves through a fluid</a:t>
            </a:r>
            <a:endParaRPr/>
          </a:p>
          <a:p>
            <a:pPr indent="0" lvl="0" marL="350838" rtl="0" algn="l">
              <a:lnSpc>
                <a:spcPct val="94000"/>
              </a:lnSpc>
              <a:spcBef>
                <a:spcPts val="200"/>
              </a:spcBef>
              <a:spcAft>
                <a:spcPts val="0"/>
              </a:spcAft>
              <a:buClr>
                <a:schemeClr val="dk1"/>
              </a:buClr>
              <a:buSzPts val="3200"/>
              <a:buNone/>
            </a:pPr>
            <a:r>
              <a:rPr lang="en-US" sz="3200">
                <a:solidFill>
                  <a:schemeClr val="dk1"/>
                </a:solidFill>
                <a:latin typeface="Arial"/>
                <a:ea typeface="Arial"/>
                <a:cs typeface="Arial"/>
                <a:sym typeface="Arial"/>
              </a:rPr>
              <a:t>(for example, water)</a:t>
            </a:r>
            <a:endParaRPr/>
          </a:p>
          <a:p>
            <a:pPr indent="-342900" lvl="1" marL="873252" rtl="0" algn="l">
              <a:lnSpc>
                <a:spcPct val="94000"/>
              </a:lnSpc>
              <a:spcBef>
                <a:spcPts val="840"/>
              </a:spcBef>
              <a:spcAft>
                <a:spcPts val="0"/>
              </a:spcAft>
              <a:buClr>
                <a:schemeClr val="dk1"/>
              </a:buClr>
              <a:buSzPts val="3200"/>
              <a:buFont typeface="Arial"/>
              <a:buChar char="•"/>
            </a:pPr>
            <a:r>
              <a:rPr i="0" lang="en-US" sz="3200">
                <a:solidFill>
                  <a:schemeClr val="dk1"/>
                </a:solidFill>
                <a:latin typeface="Arial"/>
                <a:ea typeface="Arial"/>
                <a:cs typeface="Arial"/>
                <a:sym typeface="Arial"/>
              </a:rPr>
              <a:t>If the fluid is “slippery”, the friction force will be low</a:t>
            </a:r>
            <a:endParaRPr/>
          </a:p>
          <a:p>
            <a:pPr indent="-342900" lvl="1" marL="873252" rtl="0" algn="l">
              <a:lnSpc>
                <a:spcPct val="94000"/>
              </a:lnSpc>
              <a:spcBef>
                <a:spcPts val="840"/>
              </a:spcBef>
              <a:spcAft>
                <a:spcPts val="0"/>
              </a:spcAft>
              <a:buClr>
                <a:schemeClr val="dk1"/>
              </a:buClr>
              <a:buSzPts val="3200"/>
              <a:buFont typeface="Arial"/>
              <a:buChar char="•"/>
            </a:pPr>
            <a:r>
              <a:rPr i="0" lang="en-US" sz="3200">
                <a:solidFill>
                  <a:schemeClr val="dk1"/>
                </a:solidFill>
                <a:latin typeface="Arial"/>
                <a:ea typeface="Arial"/>
                <a:cs typeface="Arial"/>
                <a:sym typeface="Arial"/>
              </a:rPr>
              <a:t>If it is a “thick” fluid, then the force will be very high, and the object may have great difficulty moving through the fluid.</a:t>
            </a:r>
            <a:endParaRPr i="0"/>
          </a:p>
          <a:p>
            <a:pPr indent="-139700" lvl="0" marL="342900" rtl="0" algn="l">
              <a:lnSpc>
                <a:spcPct val="94000"/>
              </a:lnSpc>
              <a:spcBef>
                <a:spcPts val="840"/>
              </a:spcBef>
              <a:spcAft>
                <a:spcPts val="200"/>
              </a:spcAft>
              <a:buClr>
                <a:schemeClr val="dk1"/>
              </a:buClr>
              <a:buSzPts val="3200"/>
              <a:buNone/>
            </a:pPr>
            <a:r>
              <a:t/>
            </a:r>
            <a:endParaRPr sz="32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2133599" y="114300"/>
            <a:ext cx="7698769" cy="1447800"/>
          </a:xfrm>
          <a:prstGeom prst="rect">
            <a:avLst/>
          </a:prstGeom>
          <a:noFill/>
          <a:ln>
            <a:noFill/>
          </a:ln>
        </p:spPr>
        <p:txBody>
          <a:bodyPr anchorCtr="0" anchor="ctr" bIns="45700" lIns="91425" spcFirstLastPara="1" rIns="91425" wrap="square" tIns="45700">
            <a:noAutofit/>
          </a:bodyPr>
          <a:lstStyle/>
          <a:p>
            <a:pPr indent="0" lvl="0" marL="0" rtl="0" algn="l">
              <a:lnSpc>
                <a:spcPct val="89000"/>
              </a:lnSpc>
              <a:spcBef>
                <a:spcPts val="0"/>
              </a:spcBef>
              <a:spcAft>
                <a:spcPts val="0"/>
              </a:spcAft>
              <a:buClr>
                <a:schemeClr val="dk2"/>
              </a:buClr>
              <a:buSzPts val="3600"/>
              <a:buFont typeface="Arial Black"/>
              <a:buNone/>
            </a:pPr>
            <a:r>
              <a:rPr lang="en-US" sz="3600">
                <a:solidFill>
                  <a:schemeClr val="dk2"/>
                </a:solidFill>
                <a:latin typeface="Arial Black"/>
                <a:ea typeface="Arial Black"/>
                <a:cs typeface="Arial Black"/>
                <a:sym typeface="Arial Black"/>
              </a:rPr>
              <a:t>Newton’s First Law of Motion</a:t>
            </a:r>
            <a:endParaRPr/>
          </a:p>
        </p:txBody>
      </p:sp>
      <p:sp>
        <p:nvSpPr>
          <p:cNvPr id="127" name="Google Shape;127;p18"/>
          <p:cNvSpPr txBox="1"/>
          <p:nvPr>
            <p:ph idx="1" type="body"/>
          </p:nvPr>
        </p:nvSpPr>
        <p:spPr>
          <a:xfrm>
            <a:off x="2133600" y="1752600"/>
            <a:ext cx="83058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b="1" lang="en-US" sz="3200">
                <a:solidFill>
                  <a:schemeClr val="dk1"/>
                </a:solidFill>
                <a:latin typeface="Arial"/>
                <a:ea typeface="Arial"/>
                <a:cs typeface="Arial"/>
                <a:sym typeface="Arial"/>
              </a:rPr>
              <a:t>Sir Isaac Newton</a:t>
            </a:r>
            <a:r>
              <a:rPr lang="en-US" sz="3200">
                <a:solidFill>
                  <a:schemeClr val="dk1"/>
                </a:solidFill>
                <a:latin typeface="Arial"/>
                <a:ea typeface="Arial"/>
                <a:cs typeface="Arial"/>
                <a:sym typeface="Arial"/>
              </a:rPr>
              <a:t> was a British physicist who proposed three rules for how all matter moves including everything from ping pong balls to the planets.</a:t>
            </a:r>
            <a:endParaRPr/>
          </a:p>
          <a:p>
            <a:pPr indent="-342900" lvl="0" marL="342900" rtl="0" algn="l">
              <a:lnSpc>
                <a:spcPct val="94000"/>
              </a:lnSpc>
              <a:spcBef>
                <a:spcPts val="840"/>
              </a:spcBef>
              <a:spcAft>
                <a:spcPts val="200"/>
              </a:spcAft>
              <a:buClr>
                <a:schemeClr val="dk1"/>
              </a:buClr>
              <a:buSzPts val="3200"/>
              <a:buFont typeface="Arial"/>
              <a:buChar char="•"/>
            </a:pPr>
            <a:r>
              <a:rPr b="1" lang="en-US" sz="3200" u="sng">
                <a:solidFill>
                  <a:schemeClr val="dk1"/>
                </a:solidFill>
                <a:latin typeface="Arial"/>
                <a:ea typeface="Arial"/>
                <a:cs typeface="Arial"/>
                <a:sym typeface="Arial"/>
              </a:rPr>
              <a:t>Newton’s First Law of Motion</a:t>
            </a:r>
            <a:r>
              <a:rPr lang="en-US" sz="3200">
                <a:solidFill>
                  <a:schemeClr val="dk1"/>
                </a:solidFill>
                <a:latin typeface="Arial"/>
                <a:ea typeface="Arial"/>
                <a:cs typeface="Arial"/>
                <a:sym typeface="Arial"/>
              </a:rPr>
              <a:t> states that an object moving at a constant velocity keeps moving at that velocity until an unbalanced force acts upon it.  Sometimes called the </a:t>
            </a:r>
            <a:r>
              <a:rPr b="1" lang="en-US" sz="3200">
                <a:solidFill>
                  <a:schemeClr val="dk1"/>
                </a:solidFill>
                <a:latin typeface="Arial"/>
                <a:ea typeface="Arial"/>
                <a:cs typeface="Arial"/>
                <a:sym typeface="Arial"/>
              </a:rPr>
              <a:t>Law of Inertia</a:t>
            </a:r>
            <a:r>
              <a:rPr lang="en-US" sz="3200">
                <a:solidFill>
                  <a:schemeClr val="dk1"/>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Newton’s first law came from Galileo’s concept of inertia. In this video, we’ll take a look at a real-world example in which friction and gravity come into play.  To learn more, check out the free tutorial on our website: https://edu.gcfglobal.org/en/newtons-laws-of-motion/&#10;&#10;#newton  #physics  #motion" id="133" name="Google Shape;133;p19" title="Inertia: Newton’s First Law">
            <a:hlinkClick r:id="rId3"/>
          </p:cNvPr>
          <p:cNvPicPr preferRelativeResize="0"/>
          <p:nvPr/>
        </p:nvPicPr>
        <p:blipFill>
          <a:blip r:embed="rId4">
            <a:alphaModFix/>
          </a:blip>
          <a:stretch>
            <a:fillRect/>
          </a:stretch>
        </p:blipFill>
        <p:spPr>
          <a:xfrm>
            <a:off x="-3810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7" name="Shape 137"/>
        <p:cNvGrpSpPr/>
        <p:nvPr/>
      </p:nvGrpSpPr>
      <p:grpSpPr>
        <a:xfrm>
          <a:off x="0" y="0"/>
          <a:ext cx="0" cy="0"/>
          <a:chOff x="0" y="0"/>
          <a:chExt cx="0" cy="0"/>
        </a:xfrm>
      </p:grpSpPr>
      <p:sp>
        <p:nvSpPr>
          <p:cNvPr id="138" name="Google Shape;138;p20"/>
          <p:cNvSpPr txBox="1"/>
          <p:nvPr>
            <p:ph type="title"/>
          </p:nvPr>
        </p:nvSpPr>
        <p:spPr>
          <a:xfrm>
            <a:off x="1371600" y="685800"/>
            <a:ext cx="5250873"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Arial Black"/>
              <a:buNone/>
            </a:pPr>
            <a:r>
              <a:rPr lang="en-US">
                <a:latin typeface="Arial Black"/>
                <a:ea typeface="Arial Black"/>
                <a:cs typeface="Arial Black"/>
                <a:sym typeface="Arial Black"/>
              </a:rPr>
              <a:t>Objects at Rest:</a:t>
            </a:r>
            <a:endParaRPr/>
          </a:p>
        </p:txBody>
      </p:sp>
      <p:sp>
        <p:nvSpPr>
          <p:cNvPr id="139" name="Google Shape;139;p20"/>
          <p:cNvSpPr txBox="1"/>
          <p:nvPr>
            <p:ph idx="1" type="body"/>
          </p:nvPr>
        </p:nvSpPr>
        <p:spPr>
          <a:xfrm>
            <a:off x="1371600" y="1517260"/>
            <a:ext cx="3282694" cy="435014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2400">
                <a:latin typeface="Arial"/>
                <a:ea typeface="Arial"/>
                <a:cs typeface="Arial"/>
                <a:sym typeface="Arial"/>
              </a:rPr>
              <a:t>What happens to the billiard balls on a break shot?</a:t>
            </a:r>
            <a:endParaRPr sz="2400"/>
          </a:p>
          <a:p>
            <a:pPr indent="-342900" lvl="0" marL="342900" rtl="0" algn="l">
              <a:lnSpc>
                <a:spcPct val="94000"/>
              </a:lnSpc>
              <a:spcBef>
                <a:spcPts val="840"/>
              </a:spcBef>
              <a:spcAft>
                <a:spcPts val="0"/>
              </a:spcAft>
              <a:buClr>
                <a:schemeClr val="dk1"/>
              </a:buClr>
              <a:buSzPts val="3200"/>
              <a:buFont typeface="Arial"/>
              <a:buChar char="•"/>
            </a:pPr>
            <a:r>
              <a:rPr lang="en-US" sz="2400">
                <a:latin typeface="Arial"/>
                <a:ea typeface="Arial"/>
                <a:cs typeface="Arial"/>
                <a:sym typeface="Arial"/>
              </a:rPr>
              <a:t>Are the balls at rest?</a:t>
            </a:r>
            <a:endParaRPr sz="2400"/>
          </a:p>
          <a:p>
            <a:pPr indent="-342900" lvl="0" marL="342900" rtl="0" algn="l">
              <a:lnSpc>
                <a:spcPct val="94000"/>
              </a:lnSpc>
              <a:spcBef>
                <a:spcPts val="840"/>
              </a:spcBef>
              <a:spcAft>
                <a:spcPts val="0"/>
              </a:spcAft>
              <a:buClr>
                <a:schemeClr val="dk1"/>
              </a:buClr>
              <a:buSzPts val="3200"/>
              <a:buFont typeface="Arial"/>
              <a:buChar char="•"/>
            </a:pPr>
            <a:r>
              <a:rPr lang="en-US" sz="2400">
                <a:latin typeface="Arial"/>
                <a:ea typeface="Arial"/>
                <a:cs typeface="Arial"/>
                <a:sym typeface="Arial"/>
              </a:rPr>
              <a:t>Do they remain at rest?</a:t>
            </a:r>
            <a:endParaRPr sz="2400"/>
          </a:p>
          <a:p>
            <a:pPr indent="-342900" lvl="0" marL="342900" rtl="0" algn="l">
              <a:lnSpc>
                <a:spcPct val="94000"/>
              </a:lnSpc>
              <a:spcBef>
                <a:spcPts val="840"/>
              </a:spcBef>
              <a:spcAft>
                <a:spcPts val="0"/>
              </a:spcAft>
              <a:buClr>
                <a:schemeClr val="dk1"/>
              </a:buClr>
              <a:buSzPts val="3200"/>
              <a:buFont typeface="Arial"/>
              <a:buChar char="•"/>
            </a:pPr>
            <a:r>
              <a:rPr lang="en-US" sz="2400">
                <a:latin typeface="Arial"/>
                <a:ea typeface="Arial"/>
                <a:cs typeface="Arial"/>
                <a:sym typeface="Arial"/>
              </a:rPr>
              <a:t>Did an unbalanced force act upon them?  </a:t>
            </a:r>
            <a:endParaRPr sz="2400"/>
          </a:p>
          <a:p>
            <a:pPr indent="-342900" lvl="0" marL="342900" rtl="0" algn="l">
              <a:lnSpc>
                <a:spcPct val="94000"/>
              </a:lnSpc>
              <a:spcBef>
                <a:spcPts val="840"/>
              </a:spcBef>
              <a:spcAft>
                <a:spcPts val="0"/>
              </a:spcAft>
              <a:buClr>
                <a:schemeClr val="dk1"/>
              </a:buClr>
              <a:buSzPts val="3200"/>
              <a:buFont typeface="Arial"/>
              <a:buChar char="•"/>
            </a:pPr>
            <a:r>
              <a:rPr lang="en-US" sz="2400">
                <a:latin typeface="Arial"/>
                <a:ea typeface="Arial"/>
                <a:cs typeface="Arial"/>
                <a:sym typeface="Arial"/>
              </a:rPr>
              <a:t>What was the unbalanced force?</a:t>
            </a:r>
            <a:endParaRPr sz="2400"/>
          </a:p>
          <a:p>
            <a:pPr indent="-139700" lvl="0" marL="342900" rtl="0" algn="l">
              <a:lnSpc>
                <a:spcPct val="94000"/>
              </a:lnSpc>
              <a:spcBef>
                <a:spcPts val="840"/>
              </a:spcBef>
              <a:spcAft>
                <a:spcPts val="0"/>
              </a:spcAft>
              <a:buClr>
                <a:schemeClr val="dk1"/>
              </a:buClr>
              <a:buSzPts val="3200"/>
              <a:buNone/>
            </a:pPr>
            <a:r>
              <a:t/>
            </a:r>
            <a:endParaRPr sz="2400">
              <a:latin typeface="Arial"/>
              <a:ea typeface="Arial"/>
              <a:cs typeface="Arial"/>
              <a:sym typeface="Arial"/>
            </a:endParaRPr>
          </a:p>
          <a:p>
            <a:pPr indent="-342900" lvl="0" marL="342900" rtl="0" algn="l">
              <a:lnSpc>
                <a:spcPct val="94000"/>
              </a:lnSpc>
              <a:spcBef>
                <a:spcPts val="840"/>
              </a:spcBef>
              <a:spcAft>
                <a:spcPts val="200"/>
              </a:spcAft>
              <a:buClr>
                <a:schemeClr val="dk1"/>
              </a:buClr>
              <a:buSzPts val="3200"/>
              <a:buNone/>
            </a:pPr>
            <a:r>
              <a:t/>
            </a:r>
            <a:endParaRPr sz="2400">
              <a:latin typeface="Arial"/>
              <a:ea typeface="Arial"/>
              <a:cs typeface="Arial"/>
              <a:sym typeface="Arial"/>
            </a:endParaRPr>
          </a:p>
        </p:txBody>
      </p:sp>
      <p:pic>
        <p:nvPicPr>
          <p:cNvPr descr="motion pool break" id="140" name="Google Shape;140;p20"/>
          <p:cNvPicPr preferRelativeResize="0"/>
          <p:nvPr/>
        </p:nvPicPr>
        <p:blipFill rotWithShape="1">
          <a:blip r:embed="rId3">
            <a:alphaModFix/>
          </a:blip>
          <a:srcRect b="0" l="0" r="0" t="0"/>
          <a:stretch/>
        </p:blipFill>
        <p:spPr>
          <a:xfrm>
            <a:off x="5093812" y="1652342"/>
            <a:ext cx="6517065" cy="43501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4" name="Shape 144"/>
        <p:cNvGrpSpPr/>
        <p:nvPr/>
      </p:nvGrpSpPr>
      <p:grpSpPr>
        <a:xfrm>
          <a:off x="0" y="0"/>
          <a:ext cx="0" cy="0"/>
          <a:chOff x="0" y="0"/>
          <a:chExt cx="0" cy="0"/>
        </a:xfrm>
      </p:grpSpPr>
      <p:sp>
        <p:nvSpPr>
          <p:cNvPr id="145" name="Google Shape;145;p21"/>
          <p:cNvSpPr txBox="1"/>
          <p:nvPr>
            <p:ph type="title"/>
          </p:nvPr>
        </p:nvSpPr>
        <p:spPr>
          <a:xfrm>
            <a:off x="1023562" y="685800"/>
            <a:ext cx="10493524"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chemeClr val="dk2"/>
              </a:buClr>
              <a:buSzPts val="4400"/>
              <a:buFont typeface="Arial Black"/>
              <a:buNone/>
            </a:pPr>
            <a:r>
              <a:rPr lang="en-US">
                <a:latin typeface="Arial Black"/>
                <a:ea typeface="Arial Black"/>
                <a:cs typeface="Arial Black"/>
                <a:sym typeface="Arial Black"/>
              </a:rPr>
              <a:t>Objects in Motion:</a:t>
            </a:r>
            <a:endParaRPr/>
          </a:p>
        </p:txBody>
      </p:sp>
      <p:sp>
        <p:nvSpPr>
          <p:cNvPr id="146" name="Google Shape;146;p21"/>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ph idx="1" type="body"/>
          </p:nvPr>
        </p:nvSpPr>
        <p:spPr>
          <a:xfrm>
            <a:off x="1023562" y="2286000"/>
            <a:ext cx="5072437" cy="3581400"/>
          </a:xfrm>
          <a:prstGeom prst="rect">
            <a:avLst/>
          </a:prstGeom>
          <a:noFill/>
          <a:ln>
            <a:noFill/>
          </a:ln>
        </p:spPr>
        <p:txBody>
          <a:bodyPr anchorCtr="0" anchor="t" bIns="45700" lIns="91425" spcFirstLastPara="1" rIns="91425" wrap="square" tIns="45700">
            <a:noAutofit/>
          </a:bodyPr>
          <a:lstStyle/>
          <a:p>
            <a:pPr indent="-342900" lvl="0" marL="342900" rtl="0" algn="l">
              <a:lnSpc>
                <a:spcPct val="94000"/>
              </a:lnSpc>
              <a:spcBef>
                <a:spcPts val="0"/>
              </a:spcBef>
              <a:spcAft>
                <a:spcPts val="0"/>
              </a:spcAft>
              <a:buClr>
                <a:schemeClr val="dk1"/>
              </a:buClr>
              <a:buSzPts val="3200"/>
              <a:buFont typeface="Arial"/>
              <a:buChar char="•"/>
            </a:pPr>
            <a:r>
              <a:rPr lang="en-US" sz="2400">
                <a:latin typeface="Arial"/>
                <a:ea typeface="Arial"/>
                <a:cs typeface="Arial"/>
                <a:sym typeface="Arial"/>
              </a:rPr>
              <a:t>What happens in a car crash?</a:t>
            </a:r>
            <a:endParaRPr sz="2400"/>
          </a:p>
          <a:p>
            <a:pPr indent="-342900" lvl="0" marL="342900" rtl="0" algn="l">
              <a:lnSpc>
                <a:spcPct val="94000"/>
              </a:lnSpc>
              <a:spcBef>
                <a:spcPts val="840"/>
              </a:spcBef>
              <a:spcAft>
                <a:spcPts val="0"/>
              </a:spcAft>
              <a:buClr>
                <a:schemeClr val="dk1"/>
              </a:buClr>
              <a:buSzPts val="3200"/>
              <a:buFont typeface="Arial"/>
              <a:buChar char="•"/>
            </a:pPr>
            <a:r>
              <a:rPr lang="en-US" sz="2400">
                <a:latin typeface="Arial"/>
                <a:ea typeface="Arial"/>
                <a:cs typeface="Arial"/>
                <a:sym typeface="Arial"/>
              </a:rPr>
              <a:t>Say your car is traveling 65 mph down a road, and you suddenly slam into an object.  Any person not wearing their seat belt </a:t>
            </a:r>
            <a:r>
              <a:rPr b="1" lang="en-US" sz="2400">
                <a:latin typeface="Arial"/>
                <a:ea typeface="Arial"/>
                <a:cs typeface="Arial"/>
                <a:sym typeface="Arial"/>
              </a:rPr>
              <a:t>will continue</a:t>
            </a:r>
            <a:r>
              <a:rPr lang="en-US" sz="2400">
                <a:latin typeface="Arial"/>
                <a:ea typeface="Arial"/>
                <a:cs typeface="Arial"/>
                <a:sym typeface="Arial"/>
              </a:rPr>
              <a:t> </a:t>
            </a:r>
            <a:r>
              <a:rPr b="1" lang="en-US" sz="2400">
                <a:latin typeface="Arial"/>
                <a:ea typeface="Arial"/>
                <a:cs typeface="Arial"/>
                <a:sym typeface="Arial"/>
              </a:rPr>
              <a:t>to move</a:t>
            </a:r>
            <a:r>
              <a:rPr lang="en-US" sz="2400">
                <a:latin typeface="Arial"/>
                <a:ea typeface="Arial"/>
                <a:cs typeface="Arial"/>
                <a:sym typeface="Arial"/>
              </a:rPr>
              <a:t> at 65 mph and will not stop until an unbalanced force like a dashboard or windshield slows them down. </a:t>
            </a:r>
            <a:endParaRPr sz="2400"/>
          </a:p>
          <a:p>
            <a:pPr indent="-139700" lvl="0" marL="342900" rtl="0" algn="l">
              <a:lnSpc>
                <a:spcPct val="94000"/>
              </a:lnSpc>
              <a:spcBef>
                <a:spcPts val="840"/>
              </a:spcBef>
              <a:spcAft>
                <a:spcPts val="0"/>
              </a:spcAft>
              <a:buClr>
                <a:schemeClr val="dk1"/>
              </a:buClr>
              <a:buSzPts val="3200"/>
              <a:buNone/>
            </a:pPr>
            <a:r>
              <a:t/>
            </a:r>
            <a:endParaRPr sz="2400">
              <a:latin typeface="Arial"/>
              <a:ea typeface="Arial"/>
              <a:cs typeface="Arial"/>
              <a:sym typeface="Arial"/>
            </a:endParaRPr>
          </a:p>
          <a:p>
            <a:pPr indent="-342900" lvl="0" marL="342900" rtl="0" algn="l">
              <a:lnSpc>
                <a:spcPct val="94000"/>
              </a:lnSpc>
              <a:spcBef>
                <a:spcPts val="840"/>
              </a:spcBef>
              <a:spcAft>
                <a:spcPts val="200"/>
              </a:spcAft>
              <a:buClr>
                <a:schemeClr val="dk1"/>
              </a:buClr>
              <a:buSzPts val="3200"/>
              <a:buNone/>
            </a:pPr>
            <a:r>
              <a:t/>
            </a:r>
            <a:endParaRPr sz="2400">
              <a:latin typeface="Arial"/>
              <a:ea typeface="Arial"/>
              <a:cs typeface="Arial"/>
              <a:sym typeface="Arial"/>
            </a:endParaRPr>
          </a:p>
        </p:txBody>
      </p:sp>
      <p:pic>
        <p:nvPicPr>
          <p:cNvPr descr="Motion newtons law1" id="148" name="Google Shape;148;p21"/>
          <p:cNvPicPr preferRelativeResize="0"/>
          <p:nvPr/>
        </p:nvPicPr>
        <p:blipFill rotWithShape="1">
          <a:blip r:embed="rId3">
            <a:alphaModFix/>
          </a:blip>
          <a:srcRect b="0" l="0" r="0" t="0"/>
          <a:stretch/>
        </p:blipFill>
        <p:spPr>
          <a:xfrm>
            <a:off x="7193054" y="2350235"/>
            <a:ext cx="3542618" cy="35426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