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41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2935-F31B-45C0-A96A-A5B39FE7A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0D731-8EB8-4FC8-80B5-878C3BD1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DFF31-89A6-4DC7-BCA7-FC57164C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20B8C-80D0-4996-A7F1-680485CB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8401-B6A9-41A3-B339-CED7EFD1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E82F-755B-486E-9884-94E70122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2AE89-7132-44CB-B70F-C55C273B9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5B81F-35C9-454F-83CF-4CA43DC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3493E-4FD3-48D9-AD07-4BED51DE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7E9F7-1241-4938-84DF-BE5CD74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3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9DD0E-99BD-45CB-B131-43E98C26B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F0180-6C2E-4011-B177-8C37D2646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2FB44-31DA-4FBF-9847-D6AB876C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BA93C-4CF5-45F6-B30C-F902CBF6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F3221-667C-40D6-93FA-139C1EC4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4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5A364-36E3-4894-AB56-E0272D93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3E58-18F0-4CFF-8BBB-A8BF186EA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A3650-82EE-4898-AAF2-5EA88396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47301-1DA1-47EF-822A-B3DCF238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9D94F-5C76-416A-9DF1-27EB7A82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1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7FEA-963C-440A-A2CA-02E4CA20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2E6E1-175D-4AA8-8428-A1353B514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F9A6A-4EBA-4534-8850-2E5BAE41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05BB2-30DF-41AB-8F4F-84426AD4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B7ABE-EE1D-4D94-9868-69A27169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5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727D-6B12-4415-A8A1-DFCAF070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B421E-B679-44B9-BD38-236C50EB6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53FBD-9AFE-46AE-A693-52D236F29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B3AF5-C357-4745-B1AA-DECDAA7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46C2C-594D-4137-94E0-7BBBACB0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05EFF-DAC3-4E73-B755-D44FE939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4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D407-9593-46A4-84B9-39991BEA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7326A-315A-4DB9-B05A-227861B19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79901-B766-4DF8-8AC9-6BE651B4E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7CE36-12FD-4477-88E1-12CBCFB9F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6DACA-D124-4037-BF81-C11B9BE33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C0983-44DF-4B16-B65D-3F1BBCAA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448C6-313D-4AE2-BD68-9750B073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9B5FF-2BC1-4545-9D1B-672574F2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6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2BD6-B186-46DC-BA80-E730E6E3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FBBDE-5CDB-4DE8-8DE4-082B73CD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DE861-B8FA-4CAA-9CC2-98C36AB3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E8EBA-945D-4456-9E09-082D8020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0C41E-229E-4841-9BDD-DF1D37C7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F0E58-E3E1-4069-ABAD-764A34B1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344F4-EB18-43E4-AB83-D01865A4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1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0C9E-F163-4D0C-A4D3-180754AE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C23A0-CB15-410A-9FFD-01FDFE88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121D7-854A-43B6-9686-561E7F56E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1292F-8801-41FA-A3EC-BD969AE9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AF63C-191F-480D-A7A7-51F37223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38B5B-7612-4466-9012-A6415C43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7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CD43-181B-4DEE-9265-9182624C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C1EBD-1709-42F3-A664-2BC1A314B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7369D-452D-42C4-AB53-6C3B42662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3EB57-1E34-4351-8362-14AC5A2E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9B718-36C2-4456-A0FF-F6DC1567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5B8AC-7DB2-481C-B68E-8E3C2D27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95F6C0-0D89-42B2-84AA-270AC85B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4A2F5-876E-41BC-8F05-4F4F16C91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7B4F4-6763-409D-949F-8DE7AC334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A6EE3-2372-4831-862C-CBCE395D23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36C94-3C54-48C1-81A8-9CEFED149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68EA6-7156-45E9-AA19-FFC70849F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C3479-0C98-4655-95C8-4F193228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4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bWjuwTiYX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.wikipedia.org/wiki/Genotyp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PyP_5EgQBm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wmopen-biology1/chapter/dna-mutations/" TargetMode="External"/><Relationship Id="rId7" Type="http://schemas.openxmlformats.org/officeDocument/2006/relationships/hyperlink" Target="https://commons.wikimedia.org/wiki/File:DNA_methylation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en.wikipedia.org/wiki/Ribeiroia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9BB8F-28EB-468B-A583-DAFDADB55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6535" b="919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FD700E-928A-4449-AF6D-491E91766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Berlin Sans FB Demi" panose="020E0802020502020306" pitchFamily="34" charset="0"/>
              </a:rPr>
              <a:t>Mendelian Genetics – Part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0C1C4-D5DE-439D-A857-61BDBCDDB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Ink Free" panose="03080402000500000000" pitchFamily="66" charset="0"/>
              </a:rPr>
              <a:t>Mr. Davis</a:t>
            </a:r>
          </a:p>
        </p:txBody>
      </p:sp>
    </p:spTree>
    <p:extLst>
      <p:ext uri="{BB962C8B-B14F-4D97-AF65-F5344CB8AC3E}">
        <p14:creationId xmlns:p14="http://schemas.microsoft.com/office/powerpoint/2010/main" val="2729959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B3C8-EE90-440D-A9C2-11C7C3E7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</a:rPr>
              <a:t>Chromosomal Mutatio</a:t>
            </a:r>
            <a:r>
              <a:rPr lang="en-US" altLang="en-US" b="1" dirty="0">
                <a:latin typeface="Arial Black" panose="020B0A04020102020204" pitchFamily="34" charset="0"/>
              </a:rPr>
              <a:t>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9D3A-2E1B-4CE6-A239-65D9FC8FF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Arial Black" panose="020B0A04020102020204" pitchFamily="34" charset="0"/>
              </a:rPr>
              <a:t>Deletion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Arial Black" panose="020B0A04020102020204" pitchFamily="34" charset="0"/>
              </a:rPr>
              <a:t>Duplication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Arial Black" panose="020B0A04020102020204" pitchFamily="34" charset="0"/>
              </a:rPr>
              <a:t>Inversion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Arial Black" panose="020B0A04020102020204" pitchFamily="34" charset="0"/>
              </a:rPr>
              <a:t>Translocation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5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5625-49DE-4199-9C7F-12BA0485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DNA Mutation 3D Animation">
            <a:hlinkClick r:id="" action="ppaction://media"/>
            <a:extLst>
              <a:ext uri="{FF2B5EF4-FFF2-40B4-BE49-F238E27FC236}">
                <a16:creationId xmlns:a16="http://schemas.microsoft.com/office/drawing/2014/main" id="{95A041D0-10CF-4191-A560-6F2BE628197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4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8209-98B7-4C90-8DB8-895461B7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2A910-FC88-48F4-8C4F-8EEDCC61F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2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32BD-1E78-45DE-B1ED-38A4FF33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B0223-F7F7-414A-89E8-5BB74DC16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7076-4912-4E11-AE83-D4A43083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2B40-CDEA-488F-A8BD-07786C0EC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98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BD4B-1990-460C-BA80-1AC109EB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C7468-E3D8-4EAB-B23F-2BFFFCE4B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C8FD4-3D94-436A-9AF3-0ACF1397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Berlin Sans FB Demi" panose="020E0802020502020306" pitchFamily="34" charset="0"/>
              </a:rPr>
              <a:t>Homozygous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AB9B75-75D0-4930-9636-AA582FFB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two identical alleles of a particular gene or genes.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homozygous cross">
            <a:extLst>
              <a:ext uri="{FF2B5EF4-FFF2-40B4-BE49-F238E27FC236}">
                <a16:creationId xmlns:a16="http://schemas.microsoft.com/office/drawing/2014/main" id="{739FF5C4-5B5E-4422-B91D-08920E4D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55" y="2426818"/>
            <a:ext cx="410014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B6C36B9-EC6A-42E5-9DAC-35DC6530A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930" y="2426818"/>
            <a:ext cx="427020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3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51BF-264D-4671-9098-EB8B7643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Homozygous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390D3-70BC-46A5-AFE0-FEAEFE9C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Homozygous also refers to a genotype consisting of two identical alleles of a gene for a particular trait. An individual may be homozygous dominant (AA) or homozygous recessive (aa).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B13308E-8541-442D-A2F6-8AF7D186C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6647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396B8-4AA3-4958-98E7-CC747961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>
                <a:latin typeface="Berlin Sans FB Demi" panose="020E0802020502020306" pitchFamily="34" charset="0"/>
              </a:rPr>
              <a:t>Heterozygous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DDE05-D265-456F-90FF-5CEC34C1B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who are 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heterozygous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a trait are referred to as 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heterozygotes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088B6-2CCC-4ED6-BD1C-E405D4027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277" y="306909"/>
            <a:ext cx="2782956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E1B928-5B95-4B84-BA21-40E73A63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833" y="2828925"/>
            <a:ext cx="3239845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6ACD0-4F27-4043-BC41-2151E666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803705"/>
            <a:ext cx="4581675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 dirty="0">
                <a:solidFill>
                  <a:srgbClr val="FFFFFF"/>
                </a:solidFill>
                <a:latin typeface="Berlin Sans FB Demi" panose="020E0802020502020306" pitchFamily="34" charset="0"/>
              </a:rPr>
              <a:t>Heterozygous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38612-0394-4404-9B92-D65163638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4013165"/>
            <a:ext cx="4581676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4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Heterozygous means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 having one each of two different alleles.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heterozygous cross definition">
            <a:extLst>
              <a:ext uri="{FF2B5EF4-FFF2-40B4-BE49-F238E27FC236}">
                <a16:creationId xmlns:a16="http://schemas.microsoft.com/office/drawing/2014/main" id="{CD1F0CA1-5C42-4E73-B245-9E482884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30" y="640080"/>
            <a:ext cx="5322809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5A9BF6-8F83-4195-AF68-8A5D8817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93"/>
            <a:ext cx="10515600" cy="6917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Simple Punnett Square Crosses</a:t>
            </a:r>
          </a:p>
        </p:txBody>
      </p:sp>
      <p:pic>
        <p:nvPicPr>
          <p:cNvPr id="5" name="Online Media 4" title="Punnett Square Basics | Mendelian Genetic Crosses">
            <a:hlinkClick r:id="" action="ppaction://media"/>
            <a:extLst>
              <a:ext uri="{FF2B5EF4-FFF2-40B4-BE49-F238E27FC236}">
                <a16:creationId xmlns:a16="http://schemas.microsoft.com/office/drawing/2014/main" id="{3EAB0340-0C1F-40FD-AB57-F1A96D05F5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4384" y="783772"/>
            <a:ext cx="11614068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E80EE-BB2E-47A0-B464-648B64BE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065" r="-3" b="8739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11" name="Picture 10" descr="A close up of an animal&#10;&#10;Description automatically generated">
            <a:extLst>
              <a:ext uri="{FF2B5EF4-FFF2-40B4-BE49-F238E27FC236}">
                <a16:creationId xmlns:a16="http://schemas.microsoft.com/office/drawing/2014/main" id="{AC2CCF58-770B-4BDD-8979-D3094780DE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2" r="2074" b="3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39E07-B3F2-458E-88CC-411A806D58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3646" b="12809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9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94A8D-E4D8-4D22-A0E1-1B9EB258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  <a:latin typeface="Berlin Sans FB Demi" panose="020E0802020502020306" pitchFamily="34" charset="0"/>
              </a:rPr>
              <a:t>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6BCB-2AE1-4D99-BBF7-C8900EEB8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8" y="1890621"/>
            <a:ext cx="6576470" cy="4155713"/>
          </a:xfrm>
        </p:spPr>
        <p:txBody>
          <a:bodyPr>
            <a:normAutofit/>
          </a:bodyPr>
          <a:lstStyle/>
          <a:p>
            <a:r>
              <a:rPr kumimoji="1"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 are mistakes that occur in copying their own DNA.  Mutations are changes in the genetic material.  Gene mutations result from changes in a single gene.  Genetic mutations affect the amino acid sequences of the proteins for which they code. 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3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93AB-B05B-45D2-B3EE-3B42F945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57" y="268514"/>
            <a:ext cx="5257800" cy="825046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Kinds of Mutations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D34D5-0D8D-4FE5-A131-3671DEB3B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57" y="1093560"/>
            <a:ext cx="5069114" cy="549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b="1" dirty="0">
                <a:latin typeface="Arial Black" panose="020B0A04020102020204" pitchFamily="34" charset="0"/>
              </a:rPr>
              <a:t>              </a:t>
            </a:r>
            <a:r>
              <a:rPr lang="en-US" altLang="en-US" sz="2000" b="1" u="sng" dirty="0">
                <a:latin typeface="Arial Black" panose="020B0A04020102020204" pitchFamily="34" charset="0"/>
              </a:rPr>
              <a:t>Gene Mutations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Point Mutation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point mutation or substitution is a genetic mutation where a single nucleotide base is changed, inserted or deleted from a sequence of DNA or RNA.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4098" name="Picture 2" descr="Image result for point mutation">
            <a:extLst>
              <a:ext uri="{FF2B5EF4-FFF2-40B4-BE49-F238E27FC236}">
                <a16:creationId xmlns:a16="http://schemas.microsoft.com/office/drawing/2014/main" id="{5728D05D-49C1-44DC-A794-6088EE7BB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r="13838" b="1"/>
          <a:stretch/>
        </p:blipFill>
        <p:spPr bwMode="auto">
          <a:xfrm>
            <a:off x="5251267" y="681037"/>
            <a:ext cx="6784703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1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AEDE-BBEC-40C6-8F33-2A122BA3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0" y="135781"/>
            <a:ext cx="5127031" cy="793134"/>
          </a:xfrm>
        </p:spPr>
        <p:txBody>
          <a:bodyPr>
            <a:normAutofit/>
          </a:bodyPr>
          <a:lstStyle/>
          <a:p>
            <a:r>
              <a:rPr lang="en-US" altLang="en-US">
                <a:latin typeface="Berlin Sans FB Demi" panose="020E0802020502020306" pitchFamily="34" charset="0"/>
              </a:rPr>
              <a:t>Kinds of Mutations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827D-6B5C-4164-9731-5BD7F4AEE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2" y="928915"/>
            <a:ext cx="5869158" cy="5036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erlin Sans FB Demi" panose="020E0802020502020306" pitchFamily="34" charset="0"/>
              </a:rPr>
              <a:t>2.  </a:t>
            </a:r>
            <a:r>
              <a:rPr lang="en-US" dirty="0"/>
              <a:t>A </a:t>
            </a:r>
            <a:r>
              <a:rPr lang="en-US" dirty="0">
                <a:latin typeface="Berlin Sans FB Demi" panose="020E0802020502020306" pitchFamily="34" charset="0"/>
              </a:rPr>
              <a:t>frameshift mutation</a:t>
            </a:r>
            <a:r>
              <a:rPr lang="en-US" dirty="0"/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called a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error or a reading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shift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 genetic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caused by indels (insertions or deletions) of a number of nucleotides in a DNA sequence that is not divisible by three.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A96BB75-5041-484E-9291-8D7BC023C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r="12496" b="1"/>
          <a:stretch/>
        </p:blipFill>
        <p:spPr bwMode="auto">
          <a:xfrm>
            <a:off x="6618374" y="135781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83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158</Words>
  <Application>Microsoft Office PowerPoint</Application>
  <PresentationFormat>Widescreen</PresentationFormat>
  <Paragraphs>23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Berlin Sans FB Demi</vt:lpstr>
      <vt:lpstr>Calibri</vt:lpstr>
      <vt:lpstr>Calibri Light</vt:lpstr>
      <vt:lpstr>Ink Free</vt:lpstr>
      <vt:lpstr>Times New Roman</vt:lpstr>
      <vt:lpstr>Wingdings</vt:lpstr>
      <vt:lpstr>Office Theme</vt:lpstr>
      <vt:lpstr>Mendelian Genetics – Part II</vt:lpstr>
      <vt:lpstr>Homozygous</vt:lpstr>
      <vt:lpstr>Homozygous</vt:lpstr>
      <vt:lpstr>Heterozygous</vt:lpstr>
      <vt:lpstr>Heterozygous</vt:lpstr>
      <vt:lpstr>Simple Punnett Square Crosses</vt:lpstr>
      <vt:lpstr>Mutations</vt:lpstr>
      <vt:lpstr>Kinds of Mutations</vt:lpstr>
      <vt:lpstr>Kinds of Mutations</vt:lpstr>
      <vt:lpstr>Chromosomal 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Mendelian Genetics – Part II</dc:title>
  <dc:creator>Edwin Davis</dc:creator>
  <cp:lastModifiedBy>Edwin Davis</cp:lastModifiedBy>
  <cp:revision>5</cp:revision>
  <dcterms:created xsi:type="dcterms:W3CDTF">2019-02-13T03:45:17Z</dcterms:created>
  <dcterms:modified xsi:type="dcterms:W3CDTF">2019-02-13T04:22:26Z</dcterms:modified>
</cp:coreProperties>
</file>