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4" r:id="rId5"/>
    <p:sldId id="331" r:id="rId6"/>
    <p:sldId id="332" r:id="rId7"/>
    <p:sldId id="333" r:id="rId8"/>
    <p:sldId id="335" r:id="rId9"/>
    <p:sldId id="336" r:id="rId10"/>
    <p:sldId id="340" r:id="rId11"/>
    <p:sldId id="341" r:id="rId12"/>
    <p:sldId id="342" r:id="rId13"/>
    <p:sldId id="343" r:id="rId14"/>
    <p:sldId id="344" r:id="rId15"/>
    <p:sldId id="3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1DD4-34C3-4BF2-961C-7E8F19D3F0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BB4CF9-9E66-4687-B06E-839955E4A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91505E-989F-4AD1-AAA4-60D766C4DA2E}"/>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C792A111-8563-4A0B-9DDB-685908A2F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DCD469-ECED-4121-9601-E3DCE209510B}"/>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3520016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3CB5-9FD6-40E2-947B-04D96C0D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89A430-DFB3-4477-B85A-0AAAB3A2FB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207D9-9A44-4B14-9AC7-472A9B158858}"/>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4799D33D-0334-4CDF-93A3-75D8F7D40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6A2E4-045D-44E9-B77B-1B786E72727D}"/>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12342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01CB74-E46A-4FFD-B48A-C5770EBD96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C27033-71C0-478E-BB73-7B537A1E65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6ACE5-5C65-4E6A-BF31-ED3404DC611F}"/>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0D08F0F5-CE81-4B3A-BE9C-999B050DB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8C4B4-7B0B-4686-A119-81B7094F6676}"/>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23879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2560-97F5-4A15-AE12-9BBD158F9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CD528-6610-4FA7-B37D-3B3D21342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9BC7D-3F6E-466C-8458-1025037F67FD}"/>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7D7A1A3E-3F6A-4EEA-BF91-6CF981DE5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DF40C2-163D-4011-B314-08E5B6B8BAE3}"/>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210006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1A49-B4B3-48D2-9AE5-697689249D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39EE9F-125E-45D5-B7ED-7B1C5905D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CCCA79-040E-4BD2-AA25-8B3242BB151D}"/>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2810733B-CAE7-41E4-886D-B8F3C819E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E909D-1785-4AD8-A074-3CB89207BE7D}"/>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2753769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119C-2A0A-4453-B2E2-08AA81059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3179B-37D3-4594-BA0C-4B94965096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F06826-F548-4FD2-8C47-80A57997D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6AB54-0B20-49DF-AB16-508944756932}"/>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6" name="Footer Placeholder 5">
            <a:extLst>
              <a:ext uri="{FF2B5EF4-FFF2-40B4-BE49-F238E27FC236}">
                <a16:creationId xmlns:a16="http://schemas.microsoft.com/office/drawing/2014/main" id="{B9A5F9EE-9F9F-45EA-AAA3-D1F3DE5FE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F8F37-1294-4505-B7F5-7675C68EFB41}"/>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89504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2B61-0F0B-4E11-8F4F-4C1F2B34F4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3BE4E2-83E4-4A35-BE2F-0E1385FB1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29E27-B7F5-45A6-AC5B-813A144E9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A20F42-CC6D-49B5-AA56-C1E66ED94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43983-22B7-4A92-B26C-2C0718DD3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FD1382-7485-44DC-9418-A909B6FC8020}"/>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8" name="Footer Placeholder 7">
            <a:extLst>
              <a:ext uri="{FF2B5EF4-FFF2-40B4-BE49-F238E27FC236}">
                <a16:creationId xmlns:a16="http://schemas.microsoft.com/office/drawing/2014/main" id="{1C6CBA6A-D865-4C4E-9D91-03FB98BD4F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21F3F9-ADC4-45BA-865D-24B5AECA0B1D}"/>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4048557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FDC9-CA3E-481D-876A-19F33DF90F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276CAA-6621-46DE-9670-032A039ECEE9}"/>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4" name="Footer Placeholder 3">
            <a:extLst>
              <a:ext uri="{FF2B5EF4-FFF2-40B4-BE49-F238E27FC236}">
                <a16:creationId xmlns:a16="http://schemas.microsoft.com/office/drawing/2014/main" id="{94F50320-C97F-4047-B009-A62EBC4E45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EE86A-A3F2-4D70-817C-0D5078EEFD52}"/>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54941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0B8D4F-F3AE-4B00-88CD-EF82FDE87CF7}"/>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3" name="Footer Placeholder 2">
            <a:extLst>
              <a:ext uri="{FF2B5EF4-FFF2-40B4-BE49-F238E27FC236}">
                <a16:creationId xmlns:a16="http://schemas.microsoft.com/office/drawing/2014/main" id="{A0127631-1B47-4630-A132-7BE839D876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3897A-46E9-42D3-AE3F-2DE065B4CB7B}"/>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160525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8681-BEDD-4326-A4FE-4E0410A0D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25FCEC-15CF-402E-9EF2-D4431480E6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6E016E-FE87-4064-B02A-738AE5977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DF080-7711-4992-AD97-188F0371694D}"/>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6" name="Footer Placeholder 5">
            <a:extLst>
              <a:ext uri="{FF2B5EF4-FFF2-40B4-BE49-F238E27FC236}">
                <a16:creationId xmlns:a16="http://schemas.microsoft.com/office/drawing/2014/main" id="{9D6F46EB-E243-439B-8D03-22FF66471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47515-8B51-40C7-B9B3-C2F78BBFB86A}"/>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421708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E85C-635A-4B11-A4BB-B15D61A31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44B18-390E-4A6E-8884-A0BB6A51B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92BBD0-A51A-49A2-AA4C-C309118FAF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EE168A-BBAD-4DE3-A308-6728C3A36A2B}"/>
              </a:ext>
            </a:extLst>
          </p:cNvPr>
          <p:cNvSpPr>
            <a:spLocks noGrp="1"/>
          </p:cNvSpPr>
          <p:nvPr>
            <p:ph type="dt" sz="half" idx="10"/>
          </p:nvPr>
        </p:nvSpPr>
        <p:spPr/>
        <p:txBody>
          <a:bodyPr/>
          <a:lstStyle/>
          <a:p>
            <a:fld id="{09F16FFE-8E93-4F42-89A5-AED013182750}" type="datetimeFigureOut">
              <a:rPr lang="en-US" smtClean="0"/>
              <a:t>9/24/2019</a:t>
            </a:fld>
            <a:endParaRPr lang="en-US"/>
          </a:p>
        </p:txBody>
      </p:sp>
      <p:sp>
        <p:nvSpPr>
          <p:cNvPr id="6" name="Footer Placeholder 5">
            <a:extLst>
              <a:ext uri="{FF2B5EF4-FFF2-40B4-BE49-F238E27FC236}">
                <a16:creationId xmlns:a16="http://schemas.microsoft.com/office/drawing/2014/main" id="{2D9BA53F-71FC-44B1-98DC-F0B50849E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A7EB1-69A7-4D18-9940-464F40E2B680}"/>
              </a:ext>
            </a:extLst>
          </p:cNvPr>
          <p:cNvSpPr>
            <a:spLocks noGrp="1"/>
          </p:cNvSpPr>
          <p:nvPr>
            <p:ph type="sldNum" sz="quarter" idx="12"/>
          </p:nvPr>
        </p:nvSpPr>
        <p:spPr/>
        <p:txBody>
          <a:bodyPr/>
          <a:lstStyle/>
          <a:p>
            <a:fld id="{855DEB93-E886-4806-AB6E-F50ECE552FE4}" type="slidenum">
              <a:rPr lang="en-US" smtClean="0"/>
              <a:t>‹#›</a:t>
            </a:fld>
            <a:endParaRPr lang="en-US"/>
          </a:p>
        </p:txBody>
      </p:sp>
    </p:spTree>
    <p:extLst>
      <p:ext uri="{BB962C8B-B14F-4D97-AF65-F5344CB8AC3E}">
        <p14:creationId xmlns:p14="http://schemas.microsoft.com/office/powerpoint/2010/main" val="6663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98A79-F57E-402C-97F0-6AA7C05DD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957D4B-6296-4F44-9D81-19A4548BD9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F9D0E-9738-4861-BAEC-DAC68B3419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16FFE-8E93-4F42-89A5-AED013182750}" type="datetimeFigureOut">
              <a:rPr lang="en-US" smtClean="0"/>
              <a:t>9/24/2019</a:t>
            </a:fld>
            <a:endParaRPr lang="en-US"/>
          </a:p>
        </p:txBody>
      </p:sp>
      <p:sp>
        <p:nvSpPr>
          <p:cNvPr id="5" name="Footer Placeholder 4">
            <a:extLst>
              <a:ext uri="{FF2B5EF4-FFF2-40B4-BE49-F238E27FC236}">
                <a16:creationId xmlns:a16="http://schemas.microsoft.com/office/drawing/2014/main" id="{1465DE5B-6FD9-45DB-B306-5DEB17AEA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0AD35F-6991-4CA9-AB61-D741D51A75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DEB93-E886-4806-AB6E-F50ECE552FE4}" type="slidenum">
              <a:rPr lang="en-US" smtClean="0"/>
              <a:t>‹#›</a:t>
            </a:fld>
            <a:endParaRPr lang="en-US"/>
          </a:p>
        </p:txBody>
      </p:sp>
    </p:spTree>
    <p:extLst>
      <p:ext uri="{BB962C8B-B14F-4D97-AF65-F5344CB8AC3E}">
        <p14:creationId xmlns:p14="http://schemas.microsoft.com/office/powerpoint/2010/main" val="1855736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conversation.com/sherlock-holmess-csi-influence-on-modern-forensics-16490"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commons.wikimedia.org/wiki/File:CSI--Crime-Scene-Investigation.gif"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tqtS4wMfZYo?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nOEHJwC6_4A?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orensicscience.wikidot.com/trace-evidence" TargetMode="External"/><Relationship Id="rId7" Type="http://schemas.openxmlformats.org/officeDocument/2006/relationships/hyperlink" Target="http://colbycriminaljustice.wikidot.com/criminal-investigations-2015-2016"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www.flickr.com/photos/1-25_sbct/6362346305/" TargetMode="Externa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iRLXV4ZB5w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https://www.youtube.com/embed/j1NMJUuRZM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imple.wikipedia.org/wiki/CSI:_Crime_Scene_Investigation"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hereswhatidontget.blogspot.com/"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First_responder"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lukenixblog.blogspot.com/2013/09/challenging-eyewitnesses-of-resurrection.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urder_of_Reet_Jurvetso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Murder_of_Udin" TargetMode="External"/><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hyperlink" Target="http://readytoact.tistory.com/177"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cyprus-mail.com/" TargetMode="External"/><Relationship Id="rId7" Type="http://schemas.openxmlformats.org/officeDocument/2006/relationships/hyperlink" Target="https://en.wikipedia.org/wiki/Wikipedia:%22Murder_of%22_articles"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s://www.flickr.com/photos/kenjonbro/5870870395"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DD25E-2571-46DE-BD36-2C65E84D76A1}"/>
              </a:ext>
            </a:extLst>
          </p:cNvPr>
          <p:cNvSpPr>
            <a:spLocks noGrp="1"/>
          </p:cNvSpPr>
          <p:nvPr>
            <p:ph type="ctrTitle"/>
          </p:nvPr>
        </p:nvSpPr>
        <p:spPr>
          <a:xfrm>
            <a:off x="546351" y="433545"/>
            <a:ext cx="11139854" cy="930447"/>
          </a:xfrm>
        </p:spPr>
        <p:txBody>
          <a:bodyPr>
            <a:normAutofit/>
          </a:bodyPr>
          <a:lstStyle/>
          <a:p>
            <a:r>
              <a:rPr lang="en-US" sz="5000">
                <a:solidFill>
                  <a:srgbClr val="FFFFFF"/>
                </a:solidFill>
                <a:latin typeface="Berlin Sans FB Demi" panose="020E0802020502020306" pitchFamily="34" charset="0"/>
              </a:rPr>
              <a:t>Seven S’s of Crime Scene Investigation</a:t>
            </a:r>
            <a:endParaRPr lang="en-US" sz="5000">
              <a:solidFill>
                <a:srgbClr val="FFFFFF"/>
              </a:solidFill>
            </a:endParaRPr>
          </a:p>
        </p:txBody>
      </p:sp>
      <p:sp>
        <p:nvSpPr>
          <p:cNvPr id="3" name="Subtitle 2">
            <a:extLst>
              <a:ext uri="{FF2B5EF4-FFF2-40B4-BE49-F238E27FC236}">
                <a16:creationId xmlns:a16="http://schemas.microsoft.com/office/drawing/2014/main" id="{DEEF1BE5-14E6-4775-B6E4-3DA9579879F6}"/>
              </a:ext>
            </a:extLst>
          </p:cNvPr>
          <p:cNvSpPr>
            <a:spLocks noGrp="1"/>
          </p:cNvSpPr>
          <p:nvPr>
            <p:ph type="subTitle" idx="1"/>
          </p:nvPr>
        </p:nvSpPr>
        <p:spPr>
          <a:xfrm>
            <a:off x="1544278" y="1645723"/>
            <a:ext cx="9144000" cy="420001"/>
          </a:xfrm>
        </p:spPr>
        <p:txBody>
          <a:bodyPr>
            <a:normAutofit/>
          </a:bodyPr>
          <a:lstStyle/>
          <a:p>
            <a:r>
              <a:rPr lang="en-US" sz="2000">
                <a:solidFill>
                  <a:srgbClr val="D29731"/>
                </a:solidFill>
                <a:latin typeface="Showcard Gothic" panose="04020904020102020604" pitchFamily="82" charset="0"/>
              </a:rPr>
              <a:t>Mr. Davis</a:t>
            </a:r>
          </a:p>
        </p:txBody>
      </p:sp>
      <p:cxnSp>
        <p:nvCxnSpPr>
          <p:cNvPr id="31" name="Straight Connector 3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person in a tent&#10;&#10;Description automatically generated">
            <a:extLst>
              <a:ext uri="{FF2B5EF4-FFF2-40B4-BE49-F238E27FC236}">
                <a16:creationId xmlns:a16="http://schemas.microsoft.com/office/drawing/2014/main" id="{B774AE02-B76E-4D26-A0A1-45013D195D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567" y="2543345"/>
            <a:ext cx="5455917" cy="3764582"/>
          </a:xfrm>
          <a:prstGeom prst="rect">
            <a:avLst/>
          </a:prstGeom>
        </p:spPr>
      </p:pic>
      <p:cxnSp>
        <p:nvCxnSpPr>
          <p:cNvPr id="33" name="Straight Connector 3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sign&#10;&#10;Description automatically generated">
            <a:extLst>
              <a:ext uri="{FF2B5EF4-FFF2-40B4-BE49-F238E27FC236}">
                <a16:creationId xmlns:a16="http://schemas.microsoft.com/office/drawing/2014/main" id="{7B5CE28C-D459-45F3-BE6C-A07DB3A417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45073" y="2543345"/>
            <a:ext cx="5455917" cy="3764582"/>
          </a:xfrm>
          <a:prstGeom prst="rect">
            <a:avLst/>
          </a:prstGeom>
        </p:spPr>
      </p:pic>
    </p:spTree>
    <p:extLst>
      <p:ext uri="{BB962C8B-B14F-4D97-AF65-F5344CB8AC3E}">
        <p14:creationId xmlns:p14="http://schemas.microsoft.com/office/powerpoint/2010/main" val="1728171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EEEC-246F-4400-8691-583B8F12D3DB}"/>
              </a:ext>
            </a:extLst>
          </p:cNvPr>
          <p:cNvSpPr>
            <a:spLocks noGrp="1"/>
          </p:cNvSpPr>
          <p:nvPr>
            <p:ph type="title"/>
          </p:nvPr>
        </p:nvSpPr>
        <p:spPr>
          <a:xfrm>
            <a:off x="88900" y="365125"/>
            <a:ext cx="5686534" cy="1692794"/>
          </a:xfrm>
        </p:spPr>
        <p:txBody>
          <a:bodyPr>
            <a:normAutofit/>
          </a:bodyPr>
          <a:lstStyle/>
          <a:p>
            <a:r>
              <a:rPr lang="en-US" dirty="0">
                <a:latin typeface="Berlin Sans FB Demi" panose="020E0802020502020306" pitchFamily="34" charset="0"/>
              </a:rPr>
              <a:t>6. SEARCHING FOR EVIDENCE</a:t>
            </a:r>
            <a:endParaRPr lang="en-US" dirty="0"/>
          </a:p>
        </p:txBody>
      </p:sp>
      <p:cxnSp>
        <p:nvCxnSpPr>
          <p:cNvPr id="20" name="Straight Arrow Connector 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DB8F53A-84A4-4AC3-9897-8D3631034A40}"/>
              </a:ext>
            </a:extLst>
          </p:cNvPr>
          <p:cNvSpPr>
            <a:spLocks noGrp="1"/>
          </p:cNvSpPr>
          <p:nvPr>
            <p:ph idx="1"/>
          </p:nvPr>
        </p:nvSpPr>
        <p:spPr>
          <a:xfrm>
            <a:off x="88900" y="2575033"/>
            <a:ext cx="6313149" cy="4067065"/>
          </a:xfrm>
        </p:spPr>
        <p:txBody>
          <a:bodyPr>
            <a:normAutofit fontScale="92500"/>
          </a:bodyPr>
          <a:lstStyle/>
          <a:p>
            <a:r>
              <a:rPr lang="en-US" dirty="0">
                <a:latin typeface="Times New Roman" panose="02020603050405020304" pitchFamily="18" charset="0"/>
                <a:cs typeface="Times New Roman" panose="02020603050405020304" pitchFamily="18" charset="0"/>
              </a:rPr>
              <a:t>Depending on the number of investigators, a spiral, grid, linear, or quadrant pattern should be walked and location of evidence marked, photographed, and sketched. Single investigators might use a grid, linear, or spiral pattern.  A group of investigators might use a linear, zone, or quadrant pattern.  These patterns are systematic, ensuring that no area is left unsearched.  Additional light sources might be needed to find hair and fibers.</a:t>
            </a:r>
          </a:p>
          <a:p>
            <a:endParaRPr lang="en-US" sz="1800" dirty="0"/>
          </a:p>
        </p:txBody>
      </p:sp>
      <p:pic>
        <p:nvPicPr>
          <p:cNvPr id="7" name="Picture 6" descr="A picture containing text, map&#10;&#10;Description automatically generated">
            <a:extLst>
              <a:ext uri="{FF2B5EF4-FFF2-40B4-BE49-F238E27FC236}">
                <a16:creationId xmlns:a16="http://schemas.microsoft.com/office/drawing/2014/main" id="{D1A426E7-5134-4223-9102-5E6F60348665}"/>
              </a:ext>
            </a:extLst>
          </p:cNvPr>
          <p:cNvPicPr>
            <a:picLocks noChangeAspect="1"/>
          </p:cNvPicPr>
          <p:nvPr/>
        </p:nvPicPr>
        <p:blipFill rotWithShape="1">
          <a:blip r:embed="rId2">
            <a:extLst>
              <a:ext uri="{28A0092B-C50C-407E-A947-70E740481C1C}">
                <a14:useLocalDpi xmlns:a14="http://schemas.microsoft.com/office/drawing/2010/main" val="0"/>
              </a:ext>
            </a:extLst>
          </a:blip>
          <a:srcRect l="17781" r="1778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911160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rime Scene Investigation (CSI) Techniques">
            <a:hlinkClick r:id="" action="ppaction://media"/>
            <a:extLst>
              <a:ext uri="{FF2B5EF4-FFF2-40B4-BE49-F238E27FC236}">
                <a16:creationId xmlns:a16="http://schemas.microsoft.com/office/drawing/2014/main" id="{F45655E0-5BBE-4D01-A787-2184D984DBB4}"/>
              </a:ext>
            </a:extLst>
          </p:cNvPr>
          <p:cNvPicPr>
            <a:picLocks noRot="1" noChangeAspect="1"/>
          </p:cNvPicPr>
          <p:nvPr>
            <a:videoFile r:link="rId1"/>
          </p:nvPr>
        </p:nvPicPr>
        <p:blipFill>
          <a:blip r:embed="rId3"/>
          <a:stretch>
            <a:fillRect/>
          </a:stretch>
        </p:blipFill>
        <p:spPr>
          <a:xfrm>
            <a:off x="241300" y="101600"/>
            <a:ext cx="11633200" cy="6591300"/>
          </a:xfrm>
          <a:prstGeom prst="rect">
            <a:avLst/>
          </a:prstGeom>
        </p:spPr>
      </p:pic>
    </p:spTree>
    <p:extLst>
      <p:ext uri="{BB962C8B-B14F-4D97-AF65-F5344CB8AC3E}">
        <p14:creationId xmlns:p14="http://schemas.microsoft.com/office/powerpoint/2010/main" val="31699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Behind the Crime: Murder - Crime scene co-ordinator">
            <a:hlinkClick r:id="" action="ppaction://media"/>
            <a:extLst>
              <a:ext uri="{FF2B5EF4-FFF2-40B4-BE49-F238E27FC236}">
                <a16:creationId xmlns:a16="http://schemas.microsoft.com/office/drawing/2014/main" id="{AEF099A0-9D1C-48DA-B56A-F1F822E61ECF}"/>
              </a:ext>
            </a:extLst>
          </p:cNvPr>
          <p:cNvPicPr>
            <a:picLocks noRot="1" noChangeAspect="1"/>
          </p:cNvPicPr>
          <p:nvPr>
            <a:videoFile r:link="rId1"/>
          </p:nvPr>
        </p:nvPicPr>
        <p:blipFill>
          <a:blip r:embed="rId3"/>
          <a:stretch>
            <a:fillRect/>
          </a:stretch>
        </p:blipFill>
        <p:spPr>
          <a:xfrm>
            <a:off x="165100" y="139700"/>
            <a:ext cx="11633200" cy="6604000"/>
          </a:xfrm>
          <a:prstGeom prst="rect">
            <a:avLst/>
          </a:prstGeom>
        </p:spPr>
      </p:pic>
    </p:spTree>
    <p:extLst>
      <p:ext uri="{BB962C8B-B14F-4D97-AF65-F5344CB8AC3E}">
        <p14:creationId xmlns:p14="http://schemas.microsoft.com/office/powerpoint/2010/main" val="151066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BC5D-35B4-4A1D-8C00-3FEC93FAF7DC}"/>
              </a:ext>
            </a:extLst>
          </p:cNvPr>
          <p:cNvSpPr>
            <a:spLocks noGrp="1"/>
          </p:cNvSpPr>
          <p:nvPr>
            <p:ph type="title"/>
          </p:nvPr>
        </p:nvSpPr>
        <p:spPr>
          <a:xfrm>
            <a:off x="166255" y="365125"/>
            <a:ext cx="5929745" cy="1212315"/>
          </a:xfrm>
        </p:spPr>
        <p:txBody>
          <a:bodyPr anchor="b">
            <a:normAutofit fontScale="90000"/>
          </a:bodyPr>
          <a:lstStyle/>
          <a:p>
            <a:r>
              <a:rPr lang="en-US" sz="3200" dirty="0">
                <a:latin typeface="Berlin Sans FB Demi" panose="020E0802020502020306" pitchFamily="34" charset="0"/>
              </a:rPr>
              <a:t>7. SECURING AND COLLECTING EVIDENCE</a:t>
            </a:r>
            <a:br>
              <a:rPr lang="en-US" sz="2500" dirty="0"/>
            </a:br>
            <a:endParaRPr lang="en-US" sz="2500" dirty="0"/>
          </a:p>
        </p:txBody>
      </p:sp>
      <p:cxnSp>
        <p:nvCxnSpPr>
          <p:cNvPr id="17" name="Straight Connector 16">
            <a:extLst>
              <a:ext uri="{FF2B5EF4-FFF2-40B4-BE49-F238E27FC236}">
                <a16:creationId xmlns:a16="http://schemas.microsoft.com/office/drawing/2014/main" id="{0EDAB602-A0DB-4325-8907-4F988F9110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614" y="1701532"/>
            <a:ext cx="4572000" cy="0"/>
          </a:xfrm>
          <a:prstGeom prst="line">
            <a:avLst/>
          </a:prstGeom>
          <a:ln w="19050">
            <a:solidFill>
              <a:srgbClr val="DA649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9C497E9-3F53-4C45-8FA1-37F38400C220}"/>
              </a:ext>
            </a:extLst>
          </p:cNvPr>
          <p:cNvSpPr>
            <a:spLocks noGrp="1"/>
          </p:cNvSpPr>
          <p:nvPr>
            <p:ph idx="1"/>
          </p:nvPr>
        </p:nvSpPr>
        <p:spPr>
          <a:xfrm>
            <a:off x="261257" y="1825625"/>
            <a:ext cx="5929745" cy="4351338"/>
          </a:xfrm>
        </p:spPr>
        <p:txBody>
          <a:bodyPr>
            <a:noAutofit/>
          </a:bodyPr>
          <a:lstStyle/>
          <a:p>
            <a:pPr>
              <a:buClr>
                <a:srgbClr val="5C423C"/>
              </a:buClr>
            </a:pPr>
            <a:r>
              <a:rPr lang="en-US" dirty="0">
                <a:latin typeface="Times New Roman" panose="02020603050405020304" pitchFamily="18" charset="0"/>
                <a:cs typeface="Times New Roman" panose="02020603050405020304" pitchFamily="18" charset="0"/>
              </a:rPr>
              <a:t>All evidence needs to be properly packaged, sealed, and labeled. Specific procedures and techniques for evidence collection and storage must be followed.  Liquids and arson remains are stored in airtight, unbreakable containers.  Moist biological evidence is stored in breathable containers so the evidence can dry out, reducing the chance of mold contamination.</a:t>
            </a:r>
          </a:p>
        </p:txBody>
      </p:sp>
      <p:pic>
        <p:nvPicPr>
          <p:cNvPr id="11" name="Picture 10" descr="A picture containing person, ground, outdoor, skating&#10;&#10;Description automatically generated">
            <a:extLst>
              <a:ext uri="{FF2B5EF4-FFF2-40B4-BE49-F238E27FC236}">
                <a16:creationId xmlns:a16="http://schemas.microsoft.com/office/drawing/2014/main" id="{2E3879CC-923C-45CA-BA1A-94039AA2C6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2104" r="9754" b="-3"/>
          <a:stretch/>
        </p:blipFill>
        <p:spPr>
          <a:xfrm>
            <a:off x="6408277" y="481264"/>
            <a:ext cx="2213811" cy="2855799"/>
          </a:xfrm>
          <a:prstGeom prst="rect">
            <a:avLst/>
          </a:prstGeom>
        </p:spPr>
      </p:pic>
      <p:sp>
        <p:nvSpPr>
          <p:cNvPr id="19" name="Rectangle 18">
            <a:extLst>
              <a:ext uri="{FF2B5EF4-FFF2-40B4-BE49-F238E27FC236}">
                <a16:creationId xmlns:a16="http://schemas.microsoft.com/office/drawing/2014/main" id="{1B2AF202-99CD-4D7D-B75F-9C9E5FCB35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solidFill>
            <a:srgbClr val="5C4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loor, indoor&#10;&#10;Description automatically generated">
            <a:extLst>
              <a:ext uri="{FF2B5EF4-FFF2-40B4-BE49-F238E27FC236}">
                <a16:creationId xmlns:a16="http://schemas.microsoft.com/office/drawing/2014/main" id="{8E49410A-CC3F-4962-A926-003718841F6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6525" r="4146" b="2"/>
          <a:stretch/>
        </p:blipFill>
        <p:spPr>
          <a:xfrm>
            <a:off x="8776091" y="481264"/>
            <a:ext cx="2212848" cy="1857871"/>
          </a:xfrm>
          <a:prstGeom prst="rect">
            <a:avLst/>
          </a:prstGeom>
        </p:spPr>
      </p:pic>
      <p:sp>
        <p:nvSpPr>
          <p:cNvPr id="21" name="Rectangle 20">
            <a:extLst>
              <a:ext uri="{FF2B5EF4-FFF2-40B4-BE49-F238E27FC236}">
                <a16:creationId xmlns:a16="http://schemas.microsoft.com/office/drawing/2014/main" id="{E7D0293F-4714-4ED3-9B3D-2009BAD30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rgbClr val="5C4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outdoor, person, grass, ground&#10;&#10;Description automatically generated">
            <a:extLst>
              <a:ext uri="{FF2B5EF4-FFF2-40B4-BE49-F238E27FC236}">
                <a16:creationId xmlns:a16="http://schemas.microsoft.com/office/drawing/2014/main" id="{C73D03B9-6927-484A-A2E8-1896119CEC6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r="46219" b="-1"/>
          <a:stretch/>
        </p:blipFill>
        <p:spPr>
          <a:xfrm>
            <a:off x="8776091" y="2503727"/>
            <a:ext cx="2931277" cy="3897073"/>
          </a:xfrm>
          <a:prstGeom prst="rect">
            <a:avLst/>
          </a:prstGeom>
        </p:spPr>
      </p:pic>
    </p:spTree>
    <p:extLst>
      <p:ext uri="{BB962C8B-B14F-4D97-AF65-F5344CB8AC3E}">
        <p14:creationId xmlns:p14="http://schemas.microsoft.com/office/powerpoint/2010/main" val="103931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Folding A Paper Bindle Technique">
            <a:hlinkClick r:id="" action="ppaction://media"/>
            <a:extLst>
              <a:ext uri="{FF2B5EF4-FFF2-40B4-BE49-F238E27FC236}">
                <a16:creationId xmlns:a16="http://schemas.microsoft.com/office/drawing/2014/main" id="{83213AFE-CDEB-4911-9B95-1ED4CE48610F}"/>
              </a:ext>
            </a:extLst>
          </p:cNvPr>
          <p:cNvPicPr>
            <a:picLocks noRot="1" noChangeAspect="1"/>
          </p:cNvPicPr>
          <p:nvPr>
            <a:videoFile r:link="rId1"/>
          </p:nvPr>
        </p:nvPicPr>
        <p:blipFill>
          <a:blip r:embed="rId3"/>
          <a:stretch>
            <a:fillRect/>
          </a:stretch>
        </p:blipFill>
        <p:spPr>
          <a:xfrm>
            <a:off x="178420" y="144966"/>
            <a:ext cx="11508058" cy="6556917"/>
          </a:xfrm>
          <a:prstGeom prst="rect">
            <a:avLst/>
          </a:prstGeom>
        </p:spPr>
      </p:pic>
    </p:spTree>
    <p:extLst>
      <p:ext uri="{BB962C8B-B14F-4D97-AF65-F5344CB8AC3E}">
        <p14:creationId xmlns:p14="http://schemas.microsoft.com/office/powerpoint/2010/main" val="363506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it 4.3 Druggist Fold">
            <a:hlinkClick r:id="" action="ppaction://media"/>
            <a:extLst>
              <a:ext uri="{FF2B5EF4-FFF2-40B4-BE49-F238E27FC236}">
                <a16:creationId xmlns:a16="http://schemas.microsoft.com/office/drawing/2014/main" id="{507C8616-72C3-4A1A-B937-1DD0AD22AB47}"/>
              </a:ext>
            </a:extLst>
          </p:cNvPr>
          <p:cNvPicPr>
            <a:picLocks noRot="1" noChangeAspect="1"/>
          </p:cNvPicPr>
          <p:nvPr>
            <a:videoFile r:link="rId1"/>
          </p:nvPr>
        </p:nvPicPr>
        <p:blipFill>
          <a:blip r:embed="rId3"/>
          <a:stretch>
            <a:fillRect/>
          </a:stretch>
        </p:blipFill>
        <p:spPr>
          <a:xfrm>
            <a:off x="278780" y="167268"/>
            <a:ext cx="11563815" cy="6568069"/>
          </a:xfrm>
          <a:prstGeom prst="rect">
            <a:avLst/>
          </a:prstGeom>
        </p:spPr>
      </p:pic>
    </p:spTree>
    <p:extLst>
      <p:ext uri="{BB962C8B-B14F-4D97-AF65-F5344CB8AC3E}">
        <p14:creationId xmlns:p14="http://schemas.microsoft.com/office/powerpoint/2010/main" val="31166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C058AB-BE1C-4B2C-8C45-5A927A9D5DAB}"/>
              </a:ext>
            </a:extLst>
          </p:cNvPr>
          <p:cNvSpPr>
            <a:spLocks noGrp="1"/>
          </p:cNvSpPr>
          <p:nvPr>
            <p:ph type="title"/>
          </p:nvPr>
        </p:nvSpPr>
        <p:spPr>
          <a:xfrm>
            <a:off x="5297762" y="1053711"/>
            <a:ext cx="5638994" cy="1424446"/>
          </a:xfrm>
        </p:spPr>
        <p:txBody>
          <a:bodyPr>
            <a:normAutofit/>
          </a:bodyPr>
          <a:lstStyle/>
          <a:p>
            <a:r>
              <a:rPr lang="en-US" dirty="0">
                <a:solidFill>
                  <a:srgbClr val="FFFFFF"/>
                </a:solidFill>
                <a:latin typeface="Berlin Sans FB Demi" panose="020E0802020502020306" pitchFamily="34" charset="0"/>
              </a:rPr>
              <a:t>Seven S’s of Crime Scene Investigation</a:t>
            </a:r>
            <a:endParaRPr lang="en-US" dirty="0">
              <a:solidFill>
                <a:srgbClr val="FFFFFF"/>
              </a:solidFill>
            </a:endParaRPr>
          </a:p>
        </p:txBody>
      </p:sp>
      <p:pic>
        <p:nvPicPr>
          <p:cNvPr id="4" name="Picture 3" descr="A close up of a logo&#10;&#10;Description automatically generated">
            <a:extLst>
              <a:ext uri="{FF2B5EF4-FFF2-40B4-BE49-F238E27FC236}">
                <a16:creationId xmlns:a16="http://schemas.microsoft.com/office/drawing/2014/main" id="{41ACB82D-7116-47CE-B2A0-092C03D102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1886" y="920873"/>
            <a:ext cx="3662730" cy="1904619"/>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1A917C74-7A4B-4163-BFBB-631ED97EE1D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886" y="4567691"/>
            <a:ext cx="3662730" cy="833271"/>
          </a:xfrm>
          <a:prstGeom prst="rect">
            <a:avLst/>
          </a:prstGeom>
        </p:spPr>
      </p:pic>
      <p:sp>
        <p:nvSpPr>
          <p:cNvPr id="3" name="Content Placeholder 2">
            <a:extLst>
              <a:ext uri="{FF2B5EF4-FFF2-40B4-BE49-F238E27FC236}">
                <a16:creationId xmlns:a16="http://schemas.microsoft.com/office/drawing/2014/main" id="{EF1EF83B-8DB9-42BF-BCBF-A604FE48F1A6}"/>
              </a:ext>
            </a:extLst>
          </p:cNvPr>
          <p:cNvSpPr>
            <a:spLocks noGrp="1"/>
          </p:cNvSpPr>
          <p:nvPr>
            <p:ph idx="1"/>
          </p:nvPr>
        </p:nvSpPr>
        <p:spPr>
          <a:xfrm>
            <a:off x="5297762" y="2799889"/>
            <a:ext cx="5747187" cy="2987543"/>
          </a:xfrm>
        </p:spPr>
        <p:txBody>
          <a:bodyPr anchor="t">
            <a:normAutofit/>
          </a:bodyPr>
          <a:lstStyle/>
          <a:p>
            <a:r>
              <a:rPr lang="en-US" sz="2200">
                <a:solidFill>
                  <a:srgbClr val="FFFFFF"/>
                </a:solidFill>
                <a:latin typeface="Britannic Bold" panose="020B0903060703020204" pitchFamily="34" charset="0"/>
                <a:ea typeface="Source Sans Pro Light" panose="020B0403030403020204" pitchFamily="34" charset="0"/>
              </a:rPr>
              <a:t>1. Secure the scene </a:t>
            </a:r>
          </a:p>
          <a:p>
            <a:r>
              <a:rPr lang="en-US" sz="2200">
                <a:solidFill>
                  <a:srgbClr val="FFFFFF"/>
                </a:solidFill>
                <a:latin typeface="Britannic Bold" panose="020B0903060703020204" pitchFamily="34" charset="0"/>
                <a:ea typeface="Source Sans Pro Light" panose="020B0403030403020204" pitchFamily="34" charset="0"/>
              </a:rPr>
              <a:t>2. Separate the witnesses </a:t>
            </a:r>
          </a:p>
          <a:p>
            <a:r>
              <a:rPr lang="en-US" sz="2200">
                <a:solidFill>
                  <a:srgbClr val="FFFFFF"/>
                </a:solidFill>
                <a:latin typeface="Britannic Bold" panose="020B0903060703020204" pitchFamily="34" charset="0"/>
                <a:ea typeface="Source Sans Pro Light" panose="020B0403030403020204" pitchFamily="34" charset="0"/>
              </a:rPr>
              <a:t>3. Scan the scene </a:t>
            </a:r>
          </a:p>
          <a:p>
            <a:r>
              <a:rPr lang="en-US" sz="2200">
                <a:solidFill>
                  <a:srgbClr val="FFFFFF"/>
                </a:solidFill>
                <a:latin typeface="Britannic Bold" panose="020B0903060703020204" pitchFamily="34" charset="0"/>
                <a:ea typeface="Source Sans Pro Light" panose="020B0403030403020204" pitchFamily="34" charset="0"/>
              </a:rPr>
              <a:t>4. See the scene</a:t>
            </a:r>
          </a:p>
          <a:p>
            <a:r>
              <a:rPr lang="en-US" sz="2200">
                <a:solidFill>
                  <a:srgbClr val="FFFFFF"/>
                </a:solidFill>
                <a:latin typeface="Britannic Bold" panose="020B0903060703020204" pitchFamily="34" charset="0"/>
                <a:ea typeface="Source Sans Pro Light" panose="020B0403030403020204" pitchFamily="34" charset="0"/>
              </a:rPr>
              <a:t>5. Sketch the scene </a:t>
            </a:r>
          </a:p>
          <a:p>
            <a:r>
              <a:rPr lang="en-US" sz="2200">
                <a:solidFill>
                  <a:srgbClr val="FFFFFF"/>
                </a:solidFill>
                <a:latin typeface="Britannic Bold" panose="020B0903060703020204" pitchFamily="34" charset="0"/>
                <a:ea typeface="Source Sans Pro Light" panose="020B0403030403020204" pitchFamily="34" charset="0"/>
              </a:rPr>
              <a:t>6. Search for evidence </a:t>
            </a:r>
          </a:p>
          <a:p>
            <a:r>
              <a:rPr lang="en-US" sz="2200">
                <a:solidFill>
                  <a:srgbClr val="FFFFFF"/>
                </a:solidFill>
                <a:latin typeface="Britannic Bold" panose="020B0903060703020204" pitchFamily="34" charset="0"/>
                <a:ea typeface="Source Sans Pro Light" panose="020B0403030403020204" pitchFamily="34" charset="0"/>
              </a:rPr>
              <a:t>7. Secure and collect evidence</a:t>
            </a:r>
          </a:p>
          <a:p>
            <a:endParaRPr lang="en-US" sz="2200">
              <a:solidFill>
                <a:srgbClr val="FFFFFF"/>
              </a:solidFill>
            </a:endParaRPr>
          </a:p>
        </p:txBody>
      </p:sp>
    </p:spTree>
    <p:extLst>
      <p:ext uri="{BB962C8B-B14F-4D97-AF65-F5344CB8AC3E}">
        <p14:creationId xmlns:p14="http://schemas.microsoft.com/office/powerpoint/2010/main" val="28162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that are standing in the snow&#10;&#10;Description automatically generated">
            <a:extLst>
              <a:ext uri="{FF2B5EF4-FFF2-40B4-BE49-F238E27FC236}">
                <a16:creationId xmlns:a16="http://schemas.microsoft.com/office/drawing/2014/main" id="{75BED340-EEF4-4C4E-9188-9CF405924494}"/>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811" r="13722" b="2"/>
          <a:stretch/>
        </p:blipFill>
        <p:spPr>
          <a:xfrm>
            <a:off x="5797543" y="10"/>
            <a:ext cx="6394152" cy="68579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192D4321-29CD-4155-9840-FF670651E108}"/>
              </a:ext>
            </a:extLst>
          </p:cNvPr>
          <p:cNvSpPr>
            <a:spLocks noGrp="1"/>
          </p:cNvSpPr>
          <p:nvPr>
            <p:ph type="title"/>
          </p:nvPr>
        </p:nvSpPr>
        <p:spPr>
          <a:xfrm>
            <a:off x="175607" y="156917"/>
            <a:ext cx="4803636" cy="852486"/>
          </a:xfrm>
        </p:spPr>
        <p:txBody>
          <a:bodyPr>
            <a:normAutofit/>
          </a:bodyPr>
          <a:lstStyle/>
          <a:p>
            <a:r>
              <a:rPr lang="en-US" dirty="0">
                <a:solidFill>
                  <a:srgbClr val="000000"/>
                </a:solidFill>
                <a:latin typeface="Berlin Sans FB Demi" panose="020E0802020502020306" pitchFamily="34" charset="0"/>
                <a:ea typeface="Source Sans Pro Light" panose="020B0403030403020204" pitchFamily="34" charset="0"/>
              </a:rPr>
              <a:t>1. Secure the scene</a:t>
            </a:r>
            <a:endParaRPr lang="en-US" dirty="0">
              <a:solidFill>
                <a:srgbClr val="000000"/>
              </a:solidFill>
            </a:endParaRPr>
          </a:p>
        </p:txBody>
      </p:sp>
      <p:sp>
        <p:nvSpPr>
          <p:cNvPr id="3" name="Content Placeholder 2">
            <a:extLst>
              <a:ext uri="{FF2B5EF4-FFF2-40B4-BE49-F238E27FC236}">
                <a16:creationId xmlns:a16="http://schemas.microsoft.com/office/drawing/2014/main" id="{58FCAA5B-13F4-4F80-9A16-B5C49046F90B}"/>
              </a:ext>
            </a:extLst>
          </p:cNvPr>
          <p:cNvSpPr>
            <a:spLocks noGrp="1"/>
          </p:cNvSpPr>
          <p:nvPr>
            <p:ph idx="1"/>
          </p:nvPr>
        </p:nvSpPr>
        <p:spPr>
          <a:xfrm>
            <a:off x="175607" y="932558"/>
            <a:ext cx="5797986" cy="6002287"/>
          </a:xfrm>
        </p:spPr>
        <p:txBody>
          <a:bodyPr anchor="ctr">
            <a:normAutofit/>
          </a:bodyPr>
          <a:lstStyle/>
          <a:p>
            <a:r>
              <a:rPr lang="en-US" sz="2200" b="1" u="sng" dirty="0">
                <a:solidFill>
                  <a:srgbClr val="FF0000"/>
                </a:solidFill>
                <a:latin typeface="Times New Roman" panose="02020603050405020304" pitchFamily="18" charset="0"/>
                <a:cs typeface="Times New Roman" panose="02020603050405020304" pitchFamily="18" charset="0"/>
              </a:rPr>
              <a:t>Securing the scene is the responsibility of the first-responding police officer </a:t>
            </a:r>
            <a:r>
              <a:rPr lang="en-US" sz="2200" dirty="0">
                <a:solidFill>
                  <a:srgbClr val="000000"/>
                </a:solidFill>
                <a:latin typeface="Times New Roman" panose="02020603050405020304" pitchFamily="18" charset="0"/>
                <a:cs typeface="Times New Roman" panose="02020603050405020304" pitchFamily="18" charset="0"/>
              </a:rPr>
              <a:t>(first responder). The safety of all individuals in the area is the first priority.</a:t>
            </a:r>
          </a:p>
          <a:p>
            <a:r>
              <a:rPr lang="en-US" sz="2200" b="1" u="sng" dirty="0">
                <a:solidFill>
                  <a:srgbClr val="FF0000"/>
                </a:solidFill>
                <a:latin typeface="Times New Roman" panose="02020603050405020304" pitchFamily="18" charset="0"/>
                <a:cs typeface="Times New Roman" panose="02020603050405020304" pitchFamily="18" charset="0"/>
              </a:rPr>
              <a:t>Preservation of evidence is the second priority. This means the officer protects the area within which the crime has occurred, restricting all unauthorized persons from entering</a:t>
            </a:r>
            <a:r>
              <a:rPr lang="en-US" sz="2200" dirty="0">
                <a:solidFill>
                  <a:srgbClr val="000000"/>
                </a:solidFill>
                <a:latin typeface="Times New Roman" panose="02020603050405020304" pitchFamily="18" charset="0"/>
                <a:cs typeface="Times New Roman" panose="02020603050405020304" pitchFamily="18" charset="0"/>
              </a:rPr>
              <a:t>. Transfer, loss, or contamination of evidence can occur if the area is left unsecured (</a:t>
            </a:r>
            <a:r>
              <a:rPr lang="en-US" sz="2200" dirty="0" err="1">
                <a:solidFill>
                  <a:srgbClr val="000000"/>
                </a:solidFill>
                <a:latin typeface="Times New Roman" panose="02020603050405020304" pitchFamily="18" charset="0"/>
                <a:cs typeface="Times New Roman" panose="02020603050405020304" pitchFamily="18" charset="0"/>
              </a:rPr>
              <a:t>Locard’s</a:t>
            </a:r>
            <a:r>
              <a:rPr lang="en-US" sz="2200" dirty="0">
                <a:solidFill>
                  <a:srgbClr val="000000"/>
                </a:solidFill>
                <a:latin typeface="Times New Roman" panose="02020603050405020304" pitchFamily="18" charset="0"/>
                <a:cs typeface="Times New Roman" panose="02020603050405020304" pitchFamily="18" charset="0"/>
              </a:rPr>
              <a:t> exchange principle). </a:t>
            </a:r>
          </a:p>
          <a:p>
            <a:pPr marL="385763" indent="-385763">
              <a:buFont typeface="+mj-lt"/>
              <a:buAutoNum type="arabicPeriod"/>
            </a:pPr>
            <a:r>
              <a:rPr lang="en-US" sz="2200" dirty="0">
                <a:solidFill>
                  <a:srgbClr val="000000"/>
                </a:solidFill>
                <a:latin typeface="Berlin Sans FB Demi" panose="020E0802020502020306" pitchFamily="34" charset="0"/>
              </a:rPr>
              <a:t>Obtain medical assistance if needed </a:t>
            </a:r>
          </a:p>
          <a:p>
            <a:pPr marL="385763" indent="-385763">
              <a:buFont typeface="+mj-lt"/>
              <a:buAutoNum type="arabicPeriod"/>
            </a:pPr>
            <a:r>
              <a:rPr lang="en-US" sz="2200" dirty="0">
                <a:solidFill>
                  <a:srgbClr val="000000"/>
                </a:solidFill>
                <a:latin typeface="Berlin Sans FB Demi" panose="020E0802020502020306" pitchFamily="34" charset="0"/>
              </a:rPr>
              <a:t>Arrest suspects </a:t>
            </a:r>
          </a:p>
          <a:p>
            <a:pPr marL="385763" indent="-385763">
              <a:buFont typeface="+mj-lt"/>
              <a:buAutoNum type="arabicPeriod"/>
            </a:pPr>
            <a:r>
              <a:rPr lang="en-US" sz="2200" dirty="0">
                <a:solidFill>
                  <a:srgbClr val="000000"/>
                </a:solidFill>
                <a:latin typeface="Berlin Sans FB Demi" panose="020E0802020502020306" pitchFamily="34" charset="0"/>
              </a:rPr>
              <a:t>Isolate the area </a:t>
            </a:r>
          </a:p>
          <a:p>
            <a:pPr marL="385763" indent="-385763">
              <a:buFont typeface="+mj-lt"/>
              <a:buAutoNum type="arabicPeriod"/>
            </a:pPr>
            <a:r>
              <a:rPr lang="en-US" sz="2200" dirty="0">
                <a:solidFill>
                  <a:srgbClr val="000000"/>
                </a:solidFill>
                <a:latin typeface="Berlin Sans FB Demi" panose="020E0802020502020306" pitchFamily="34" charset="0"/>
              </a:rPr>
              <a:t>Request additional needs for investigations </a:t>
            </a:r>
            <a:endParaRPr lang="en-US" sz="2200" dirty="0">
              <a:solidFill>
                <a:srgbClr val="000000"/>
              </a:solidFill>
              <a:latin typeface="Berlin Sans FB Demi" panose="020E0802020502020306" pitchFamily="34" charset="0"/>
              <a:cs typeface="Times New Roman" panose="02020603050405020304" pitchFamily="18" charset="0"/>
            </a:endParaRPr>
          </a:p>
          <a:p>
            <a:endParaRPr lang="en-US" sz="1400" dirty="0">
              <a:solidFill>
                <a:srgbClr val="000000"/>
              </a:solidFill>
            </a:endParaRPr>
          </a:p>
        </p:txBody>
      </p:sp>
    </p:spTree>
    <p:extLst>
      <p:ext uri="{BB962C8B-B14F-4D97-AF65-F5344CB8AC3E}">
        <p14:creationId xmlns:p14="http://schemas.microsoft.com/office/powerpoint/2010/main" val="418117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A4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58B24C-5BE7-4211-8656-EEAC7C9A68D9}"/>
              </a:ext>
            </a:extLst>
          </p:cNvPr>
          <p:cNvSpPr>
            <a:spLocks noGrp="1"/>
          </p:cNvSpPr>
          <p:nvPr>
            <p:ph type="title"/>
          </p:nvPr>
        </p:nvSpPr>
        <p:spPr>
          <a:xfrm>
            <a:off x="524256" y="4767072"/>
            <a:ext cx="6594189" cy="1625210"/>
          </a:xfrm>
        </p:spPr>
        <p:txBody>
          <a:bodyPr>
            <a:normAutofit fontScale="90000"/>
          </a:bodyPr>
          <a:lstStyle/>
          <a:p>
            <a:pPr lvl="3" algn="r"/>
            <a:r>
              <a:rPr lang="en-US" sz="4400" dirty="0">
                <a:solidFill>
                  <a:srgbClr val="FFFFFF"/>
                </a:solidFill>
                <a:latin typeface="Berlin Sans FB Demi" panose="020E0802020502020306" pitchFamily="34" charset="0"/>
              </a:rPr>
              <a:t>2. SEPARATING THE WITNESSES</a:t>
            </a:r>
            <a:br>
              <a:rPr lang="en-US" dirty="0">
                <a:solidFill>
                  <a:srgbClr val="FFFFFF"/>
                </a:solidFill>
                <a:latin typeface="Berlin Sans FB Demi" panose="020E0802020502020306" pitchFamily="34" charset="0"/>
              </a:rPr>
            </a:br>
            <a:endParaRPr lang="en-US" dirty="0">
              <a:solidFill>
                <a:srgbClr val="FFFFFF"/>
              </a:solidFill>
              <a:latin typeface="Berlin Sans FB Demi" panose="020E0802020502020306" pitchFamily="34" charset="0"/>
            </a:endParaRPr>
          </a:p>
        </p:txBody>
      </p:sp>
      <p:pic>
        <p:nvPicPr>
          <p:cNvPr id="5" name="Picture 4" descr="A person wearing a suit and tie&#10;&#10;Description automatically generated">
            <a:extLst>
              <a:ext uri="{FF2B5EF4-FFF2-40B4-BE49-F238E27FC236}">
                <a16:creationId xmlns:a16="http://schemas.microsoft.com/office/drawing/2014/main" id="{7F472AD4-DF56-47BE-A4C9-01CEEEB72F5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91" r="489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D9ED41C-3D9E-4630-B59B-A60958F575E7}"/>
              </a:ext>
            </a:extLst>
          </p:cNvPr>
          <p:cNvSpPr>
            <a:spLocks noGrp="1"/>
          </p:cNvSpPr>
          <p:nvPr>
            <p:ph idx="1"/>
          </p:nvPr>
        </p:nvSpPr>
        <p:spPr>
          <a:xfrm>
            <a:off x="7534655" y="321732"/>
            <a:ext cx="4133089" cy="6070549"/>
          </a:xfrm>
        </p:spPr>
        <p:txBody>
          <a:bodyPr anchor="ctr">
            <a:normAutofit/>
          </a:bodyPr>
          <a:lstStyle/>
          <a:p>
            <a:pPr marL="511175" indent="-1666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Separating the witnesses is the next priority. Witnesses must not be allowed to talk to each other. Their accounts of the events will be compared. This separation is done to avoid witnesses working together to create a story (collusion).</a:t>
            </a:r>
          </a:p>
          <a:p>
            <a:pPr marL="0" indent="0">
              <a:buNone/>
            </a:pPr>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The following questions need to be asked of each witness:</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When did the crime occur?</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Who called in the crime?</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Who is the victim?</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Can the perpetrator be identified?</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What did you see happen?</a:t>
            </a:r>
          </a:p>
          <a:p>
            <a:pPr indent="1588"/>
            <a:r>
              <a:rPr lang="en-US" sz="2000" dirty="0">
                <a:solidFill>
                  <a:srgbClr val="FFFFFF"/>
                </a:solidFill>
                <a:latin typeface="Times New Roman" panose="02020603050405020304" pitchFamily="18" charset="0"/>
                <a:ea typeface="Source Sans Pro Light" panose="020B0403030403020204" pitchFamily="34" charset="0"/>
                <a:cs typeface="Times New Roman" panose="02020603050405020304" pitchFamily="18" charset="0"/>
              </a:rPr>
              <a:t> Where were you when you observed the crime scene?</a:t>
            </a:r>
          </a:p>
          <a:p>
            <a:endParaRPr lang="en-US" sz="1600" dirty="0">
              <a:solidFill>
                <a:srgbClr val="FFFFFF"/>
              </a:solidFill>
            </a:endParaRPr>
          </a:p>
        </p:txBody>
      </p:sp>
    </p:spTree>
    <p:extLst>
      <p:ext uri="{BB962C8B-B14F-4D97-AF65-F5344CB8AC3E}">
        <p14:creationId xmlns:p14="http://schemas.microsoft.com/office/powerpoint/2010/main" val="10997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874E2-055F-4768-9924-8D4A5517F019}"/>
              </a:ext>
            </a:extLst>
          </p:cNvPr>
          <p:cNvSpPr>
            <a:spLocks noGrp="1"/>
          </p:cNvSpPr>
          <p:nvPr>
            <p:ph type="title"/>
          </p:nvPr>
        </p:nvSpPr>
        <p:spPr>
          <a:xfrm>
            <a:off x="801098" y="1396289"/>
            <a:ext cx="6387102" cy="1325563"/>
          </a:xfrm>
        </p:spPr>
        <p:txBody>
          <a:bodyPr>
            <a:normAutofit/>
          </a:bodyPr>
          <a:lstStyle/>
          <a:p>
            <a:r>
              <a:rPr lang="en-US" sz="4100">
                <a:latin typeface="Berlin Sans FB Demi" panose="020E0802020502020306" pitchFamily="34" charset="0"/>
              </a:rPr>
              <a:t>3. SCANNING THE SCENE</a:t>
            </a:r>
            <a:br>
              <a:rPr lang="en-US" sz="4100"/>
            </a:br>
            <a:endParaRPr lang="en-US" sz="4100"/>
          </a:p>
        </p:txBody>
      </p:sp>
      <p:sp>
        <p:nvSpPr>
          <p:cNvPr id="5" name="Slide Number Placeholder 4">
            <a:extLst>
              <a:ext uri="{FF2B5EF4-FFF2-40B4-BE49-F238E27FC236}">
                <a16:creationId xmlns:a16="http://schemas.microsoft.com/office/drawing/2014/main" id="{E7D69FDE-263D-4209-BE87-E85F3A9323E1}"/>
              </a:ext>
            </a:extLst>
          </p:cNvPr>
          <p:cNvSpPr>
            <a:spLocks noGrp="1"/>
          </p:cNvSpPr>
          <p:nvPr>
            <p:ph type="sldNum" sz="quarter" idx="12"/>
          </p:nvPr>
        </p:nvSpPr>
        <p:spPr>
          <a:xfrm>
            <a:off x="804484" y="599325"/>
            <a:ext cx="548640" cy="548640"/>
          </a:xfrm>
          <a:prstGeom prst="ellipse">
            <a:avLst/>
          </a:prstGeom>
          <a:solidFill>
            <a:srgbClr val="7F7F7F"/>
          </a:solidFill>
        </p:spPr>
        <p:txBody>
          <a:bodyPr anchor="ctr">
            <a:normAutofit/>
          </a:bodyPr>
          <a:lstStyle/>
          <a:p>
            <a:pPr algn="ctr">
              <a:spcAft>
                <a:spcPts val="600"/>
              </a:spcAft>
            </a:pPr>
            <a:fld id="{1ABC0CAC-072D-4A1A-808B-297B12BC300B}" type="slidenum">
              <a:rPr lang="en-US" sz="1500">
                <a:solidFill>
                  <a:srgbClr val="FFFFFF"/>
                </a:solidFill>
              </a:rPr>
              <a:pPr algn="ctr">
                <a:spcAft>
                  <a:spcPts val="600"/>
                </a:spcAft>
              </a:pPr>
              <a:t>5</a:t>
            </a:fld>
            <a:endParaRPr lang="en-US" sz="1500">
              <a:solidFill>
                <a:srgbClr val="FFFFFF"/>
              </a:solidFill>
            </a:endParaRPr>
          </a:p>
        </p:txBody>
      </p:sp>
      <p:sp>
        <p:nvSpPr>
          <p:cNvPr id="3" name="Content Placeholder 2">
            <a:extLst>
              <a:ext uri="{FF2B5EF4-FFF2-40B4-BE49-F238E27FC236}">
                <a16:creationId xmlns:a16="http://schemas.microsoft.com/office/drawing/2014/main" id="{46DFD9E5-398A-4915-87AB-A689C2044893}"/>
              </a:ext>
            </a:extLst>
          </p:cNvPr>
          <p:cNvSpPr>
            <a:spLocks noGrp="1"/>
          </p:cNvSpPr>
          <p:nvPr>
            <p:ph idx="1"/>
          </p:nvPr>
        </p:nvSpPr>
        <p:spPr>
          <a:xfrm>
            <a:off x="805542" y="2871982"/>
            <a:ext cx="6382657" cy="3181684"/>
          </a:xfrm>
        </p:spPr>
        <p:txBody>
          <a:bodyPr anchor="t">
            <a:normAutofit/>
          </a:bodyPr>
          <a:lstStyle/>
          <a:p>
            <a:r>
              <a:rPr lang="en-US" sz="2400" dirty="0">
                <a:latin typeface="Times New Roman" panose="02020603050405020304" pitchFamily="18" charset="0"/>
                <a:cs typeface="Times New Roman" panose="02020603050405020304" pitchFamily="18" charset="0"/>
              </a:rPr>
              <a:t>The forensic examiners need to scan the scene to determine where photos should be taken. A determination may be made of a </a:t>
            </a:r>
            <a:r>
              <a:rPr lang="en-US" sz="2400" b="1" dirty="0">
                <a:latin typeface="Times New Roman" panose="02020603050405020304" pitchFamily="18" charset="0"/>
                <a:cs typeface="Times New Roman" panose="02020603050405020304" pitchFamily="18" charset="0"/>
              </a:rPr>
              <a:t>primary crime scene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secondary crime scene </a:t>
            </a:r>
            <a:r>
              <a:rPr lang="en-US" sz="2400" dirty="0">
                <a:latin typeface="Times New Roman" panose="02020603050405020304" pitchFamily="18" charset="0"/>
                <a:cs typeface="Times New Roman" panose="02020603050405020304" pitchFamily="18" charset="0"/>
              </a:rPr>
              <a:t>and priorities assigned regarding examination.</a:t>
            </a:r>
          </a:p>
          <a:p>
            <a:endParaRPr lang="en-US" sz="1800" dirty="0">
              <a:latin typeface="Times New Roman" panose="02020603050405020304" pitchFamily="18" charset="0"/>
              <a:cs typeface="Times New Roman" panose="02020603050405020304" pitchFamily="18" charset="0"/>
            </a:endParaRPr>
          </a:p>
        </p:txBody>
      </p:sp>
      <p:sp>
        <p:nvSpPr>
          <p:cNvPr id="72" name="Freeform: Shape 71">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15" descr="images (12)">
            <a:extLst>
              <a:ext uri="{FF2B5EF4-FFF2-40B4-BE49-F238E27FC236}">
                <a16:creationId xmlns:a16="http://schemas.microsoft.com/office/drawing/2014/main" id="{FE2A8826-7BB8-4366-83B2-6C3B405BBCB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55815" y="197802"/>
            <a:ext cx="2406762" cy="26741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948220F-DD26-4203-8766-16AEB53B0E5A}"/>
              </a:ext>
            </a:extLst>
          </p:cNvPr>
          <p:cNvSpPr>
            <a:spLocks noGrp="1"/>
          </p:cNvSpPr>
          <p:nvPr>
            <p:ph type="ftr" sz="quarter" idx="11"/>
          </p:nvPr>
        </p:nvSpPr>
        <p:spPr>
          <a:xfrm>
            <a:off x="804672" y="6199632"/>
            <a:ext cx="5006336" cy="365125"/>
          </a:xfrm>
        </p:spPr>
        <p:txBody>
          <a:bodyPr>
            <a:normAutofit/>
          </a:bodyPr>
          <a:lstStyle/>
          <a:p>
            <a:pPr algn="l">
              <a:spcAft>
                <a:spcPts val="600"/>
              </a:spcAft>
            </a:pPr>
            <a:r>
              <a:rPr lang="en-US" sz="1100">
                <a:solidFill>
                  <a:schemeClr val="tx1">
                    <a:alpha val="80000"/>
                  </a:schemeClr>
                </a:solidFill>
              </a:rPr>
              <a:t>Forensic Science - 2018</a:t>
            </a:r>
          </a:p>
        </p:txBody>
      </p:sp>
      <p:sp>
        <p:nvSpPr>
          <p:cNvPr id="76" name="Freeform: Shape 75">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7" name="Picture 14" descr="newspaper-stack">
            <a:extLst>
              <a:ext uri="{FF2B5EF4-FFF2-40B4-BE49-F238E27FC236}">
                <a16:creationId xmlns:a16="http://schemas.microsoft.com/office/drawing/2014/main" id="{B325CBF4-E986-4283-8711-40B5D51DD9B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73967" y="4769963"/>
            <a:ext cx="2118937" cy="1922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0063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erson posing for the camera&#10;&#10;Description automatically generated">
            <a:extLst>
              <a:ext uri="{FF2B5EF4-FFF2-40B4-BE49-F238E27FC236}">
                <a16:creationId xmlns:a16="http://schemas.microsoft.com/office/drawing/2014/main" id="{5CFCC941-43E9-4654-818C-FD19E582A31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8995" b="6735"/>
          <a:stretch/>
        </p:blipFill>
        <p:spPr>
          <a:xfrm>
            <a:off x="20" y="1"/>
            <a:ext cx="12191980" cy="6857999"/>
          </a:xfrm>
          <a:prstGeom prst="rect">
            <a:avLst/>
          </a:prstGeom>
        </p:spPr>
      </p:pic>
      <p:sp>
        <p:nvSpPr>
          <p:cNvPr id="2" name="Title 1">
            <a:extLst>
              <a:ext uri="{FF2B5EF4-FFF2-40B4-BE49-F238E27FC236}">
                <a16:creationId xmlns:a16="http://schemas.microsoft.com/office/drawing/2014/main" id="{B677E3E9-964C-44B5-BB1A-E846024E9BFD}"/>
              </a:ext>
            </a:extLst>
          </p:cNvPr>
          <p:cNvSpPr>
            <a:spLocks noGrp="1"/>
          </p:cNvSpPr>
          <p:nvPr>
            <p:ph type="title"/>
          </p:nvPr>
        </p:nvSpPr>
        <p:spPr>
          <a:xfrm>
            <a:off x="213758" y="1065862"/>
            <a:ext cx="3937607" cy="4726276"/>
          </a:xfrm>
        </p:spPr>
        <p:txBody>
          <a:bodyPr>
            <a:normAutofit/>
          </a:bodyPr>
          <a:lstStyle/>
          <a:p>
            <a:pPr lvl="3" algn="r"/>
            <a:r>
              <a:rPr lang="en-US" sz="4000" dirty="0">
                <a:solidFill>
                  <a:srgbClr val="FFFFFF"/>
                </a:solidFill>
                <a:latin typeface="Berlin Sans FB Demi" panose="020E0802020502020306" pitchFamily="34" charset="0"/>
              </a:rPr>
              <a:t>4. SEEING THE SCENE</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A3020B9-8580-4757-9E27-2F298608E494}"/>
              </a:ext>
            </a:extLst>
          </p:cNvPr>
          <p:cNvSpPr>
            <a:spLocks noGrp="1"/>
          </p:cNvSpPr>
          <p:nvPr>
            <p:ph idx="1"/>
          </p:nvPr>
        </p:nvSpPr>
        <p:spPr>
          <a:xfrm>
            <a:off x="5155379" y="1065862"/>
            <a:ext cx="5744685" cy="4726276"/>
          </a:xfrm>
        </p:spPr>
        <p:txBody>
          <a:bodyPr anchor="ctr">
            <a:normAutofit/>
          </a:bodyPr>
          <a:lstStyle/>
          <a:p>
            <a:r>
              <a:rPr lang="en-US" dirty="0">
                <a:solidFill>
                  <a:srgbClr val="FFFFFF"/>
                </a:solidFill>
                <a:latin typeface="Times New Roman" panose="02020603050405020304" pitchFamily="18" charset="0"/>
                <a:cs typeface="Times New Roman" panose="02020603050405020304" pitchFamily="18" charset="0"/>
              </a:rPr>
              <a:t>The crime scene examiner needs to see the scene. Photos of the overall area and close-up photos with and without a measuring ruler should be taken. Triangulation of stationary objects should be included in the photos as reference points. A view of the crime scene should be taken from several different angles and distances. Several close-up photos of any evidence and bodies should be taken.</a:t>
            </a:r>
          </a:p>
          <a:p>
            <a:endParaRPr lang="en-US" sz="2000" dirty="0">
              <a:solidFill>
                <a:srgbClr val="FFFFFF"/>
              </a:solidFill>
            </a:endParaRPr>
          </a:p>
        </p:txBody>
      </p:sp>
      <p:sp>
        <p:nvSpPr>
          <p:cNvPr id="4" name="Footer Placeholder 3">
            <a:extLst>
              <a:ext uri="{FF2B5EF4-FFF2-40B4-BE49-F238E27FC236}">
                <a16:creationId xmlns:a16="http://schemas.microsoft.com/office/drawing/2014/main" id="{A2BCB210-B636-44EC-9FDA-5B7D98147A8E}"/>
              </a:ext>
            </a:extLst>
          </p:cNvPr>
          <p:cNvSpPr>
            <a:spLocks noGrp="1"/>
          </p:cNvSpPr>
          <p:nvPr>
            <p:ph type="ftr" sz="quarter" idx="11"/>
          </p:nvPr>
        </p:nvSpPr>
        <p:spPr>
          <a:xfrm>
            <a:off x="5150428" y="6356350"/>
            <a:ext cx="5152157" cy="365125"/>
          </a:xfrm>
        </p:spPr>
        <p:txBody>
          <a:bodyPr>
            <a:normAutofit/>
          </a:bodyPr>
          <a:lstStyle/>
          <a:p>
            <a:pPr algn="l">
              <a:spcAft>
                <a:spcPts val="600"/>
              </a:spcAft>
            </a:pPr>
            <a:r>
              <a:rPr lang="en-US">
                <a:solidFill>
                  <a:srgbClr val="FFFFFF"/>
                </a:solidFill>
              </a:rPr>
              <a:t>Forensic Science - 2018</a:t>
            </a:r>
          </a:p>
        </p:txBody>
      </p:sp>
      <p:sp>
        <p:nvSpPr>
          <p:cNvPr id="5" name="Slide Number Placeholder 4">
            <a:extLst>
              <a:ext uri="{FF2B5EF4-FFF2-40B4-BE49-F238E27FC236}">
                <a16:creationId xmlns:a16="http://schemas.microsoft.com/office/drawing/2014/main" id="{49F53A26-081C-445A-9982-2B6A5608187D}"/>
              </a:ext>
            </a:extLst>
          </p:cNvPr>
          <p:cNvSpPr>
            <a:spLocks noGrp="1"/>
          </p:cNvSpPr>
          <p:nvPr>
            <p:ph type="sldNum" sz="quarter" idx="12"/>
          </p:nvPr>
        </p:nvSpPr>
        <p:spPr>
          <a:xfrm>
            <a:off x="10453254" y="6356350"/>
            <a:ext cx="900545" cy="365125"/>
          </a:xfrm>
        </p:spPr>
        <p:txBody>
          <a:bodyPr>
            <a:normAutofit/>
          </a:bodyPr>
          <a:lstStyle/>
          <a:p>
            <a:pPr>
              <a:spcAft>
                <a:spcPts val="600"/>
              </a:spcAft>
            </a:pPr>
            <a:fld id="{1ABC0CAC-072D-4A1A-808B-297B12BC300B}"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6687838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EA2D-2B4F-4C63-A9BE-E66E2C82C2A2}"/>
              </a:ext>
            </a:extLst>
          </p:cNvPr>
          <p:cNvSpPr>
            <a:spLocks noGrp="1"/>
          </p:cNvSpPr>
          <p:nvPr>
            <p:ph type="title"/>
          </p:nvPr>
        </p:nvSpPr>
        <p:spPr>
          <a:xfrm>
            <a:off x="960100" y="978102"/>
            <a:ext cx="10588434" cy="1062644"/>
          </a:xfrm>
        </p:spPr>
        <p:txBody>
          <a:bodyPr anchor="b">
            <a:normAutofit/>
          </a:bodyPr>
          <a:lstStyle/>
          <a:p>
            <a:r>
              <a:rPr lang="en-US">
                <a:latin typeface="Berlin Sans FB Demi" panose="020E0802020502020306" pitchFamily="34" charset="0"/>
              </a:rPr>
              <a:t>5. SKETCHING THE SCENE</a:t>
            </a:r>
          </a:p>
        </p:txBody>
      </p:sp>
      <p:cxnSp>
        <p:nvCxnSpPr>
          <p:cNvPr id="12" name="Straight Connector 1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mans face&#10;&#10;Description automatically generated">
            <a:extLst>
              <a:ext uri="{FF2B5EF4-FFF2-40B4-BE49-F238E27FC236}">
                <a16:creationId xmlns:a16="http://schemas.microsoft.com/office/drawing/2014/main" id="{3A3A32CB-55BF-444C-B375-05525C5597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4177" y="2811103"/>
            <a:ext cx="4116326" cy="3182513"/>
          </a:xfrm>
          <a:prstGeom prst="rect">
            <a:avLst/>
          </a:prstGeom>
        </p:spPr>
      </p:pic>
      <p:sp>
        <p:nvSpPr>
          <p:cNvPr id="3" name="Content Placeholder 2">
            <a:extLst>
              <a:ext uri="{FF2B5EF4-FFF2-40B4-BE49-F238E27FC236}">
                <a16:creationId xmlns:a16="http://schemas.microsoft.com/office/drawing/2014/main" id="{413F0A90-3088-4A6B-BE90-943B29A86F6F}"/>
              </a:ext>
            </a:extLst>
          </p:cNvPr>
          <p:cNvSpPr>
            <a:spLocks noGrp="1"/>
          </p:cNvSpPr>
          <p:nvPr>
            <p:ph idx="1"/>
          </p:nvPr>
        </p:nvSpPr>
        <p:spPr>
          <a:xfrm>
            <a:off x="4955354" y="2682433"/>
            <a:ext cx="6872469" cy="3900601"/>
          </a:xfrm>
        </p:spPr>
        <p:txBody>
          <a:bodyPr>
            <a:normAutofit/>
          </a:bodyPr>
          <a:lstStyle/>
          <a:p>
            <a:r>
              <a:rPr lang="en-US" sz="2400" dirty="0">
                <a:latin typeface="Times New Roman" panose="02020603050405020304" pitchFamily="18" charset="0"/>
                <a:cs typeface="Times New Roman" panose="02020603050405020304" pitchFamily="18" charset="0"/>
              </a:rPr>
              <a:t>An accurate rough sketch of the crime scene is made, noting the position of the body (if any) and any other evidence. All objects should be measured from two immovable landmarks. On the sketch, north should be labeled and a scale of distance should be provided. Any other objects near the crime scene should be included in the sketch. This includes doors, windows, and furniture.</a:t>
            </a:r>
          </a:p>
          <a:p>
            <a:r>
              <a:rPr lang="en-US" sz="2400" dirty="0">
                <a:latin typeface="Times New Roman" panose="02020603050405020304" pitchFamily="18" charset="0"/>
                <a:cs typeface="Times New Roman" panose="02020603050405020304" pitchFamily="18" charset="0"/>
              </a:rPr>
              <a:t>If the crime scene is outdoors, the position of trees, vehicles, hedges, and other structures or objects should be included in the sketch. </a:t>
            </a:r>
          </a:p>
          <a:p>
            <a:endParaRPr lang="en-US" sz="2000" dirty="0"/>
          </a:p>
        </p:txBody>
      </p:sp>
      <p:sp>
        <p:nvSpPr>
          <p:cNvPr id="4" name="Footer Placeholder 3">
            <a:extLst>
              <a:ext uri="{FF2B5EF4-FFF2-40B4-BE49-F238E27FC236}">
                <a16:creationId xmlns:a16="http://schemas.microsoft.com/office/drawing/2014/main" id="{935D6D9A-5B90-4412-83D9-B28811A78DD3}"/>
              </a:ext>
            </a:extLst>
          </p:cNvPr>
          <p:cNvSpPr>
            <a:spLocks noGrp="1"/>
          </p:cNvSpPr>
          <p:nvPr>
            <p:ph type="ftr" sz="quarter" idx="11"/>
          </p:nvPr>
        </p:nvSpPr>
        <p:spPr>
          <a:xfrm>
            <a:off x="997792" y="6217920"/>
            <a:ext cx="4114800" cy="365125"/>
          </a:xfrm>
        </p:spPr>
        <p:txBody>
          <a:bodyPr>
            <a:normAutofit/>
          </a:bodyPr>
          <a:lstStyle/>
          <a:p>
            <a:pPr algn="l">
              <a:spcAft>
                <a:spcPts val="600"/>
              </a:spcAft>
            </a:pPr>
            <a:r>
              <a:rPr lang="en-US">
                <a:solidFill>
                  <a:prstClr val="black">
                    <a:lumMod val="50000"/>
                    <a:lumOff val="50000"/>
                  </a:prstClr>
                </a:solidFill>
              </a:rPr>
              <a:t>Forensic Science - 2018</a:t>
            </a:r>
          </a:p>
        </p:txBody>
      </p:sp>
      <p:sp>
        <p:nvSpPr>
          <p:cNvPr id="5" name="Slide Number Placeholder 4">
            <a:extLst>
              <a:ext uri="{FF2B5EF4-FFF2-40B4-BE49-F238E27FC236}">
                <a16:creationId xmlns:a16="http://schemas.microsoft.com/office/drawing/2014/main" id="{1100D956-BC63-48AE-8B8E-3FA69D5B00BC}"/>
              </a:ext>
            </a:extLst>
          </p:cNvPr>
          <p:cNvSpPr>
            <a:spLocks noGrp="1"/>
          </p:cNvSpPr>
          <p:nvPr>
            <p:ph type="sldNum" sz="quarter" idx="12"/>
          </p:nvPr>
        </p:nvSpPr>
        <p:spPr>
          <a:xfrm>
            <a:off x="10330903" y="6217920"/>
            <a:ext cx="914400" cy="365125"/>
          </a:xfrm>
        </p:spPr>
        <p:txBody>
          <a:bodyPr>
            <a:normAutofit/>
          </a:bodyPr>
          <a:lstStyle/>
          <a:p>
            <a:pPr>
              <a:spcAft>
                <a:spcPts val="600"/>
              </a:spcAft>
            </a:pPr>
            <a:fld id="{1ABC0CAC-072D-4A1A-808B-297B12BC300B}" type="slidenum">
              <a:rPr lang="en-US">
                <a:solidFill>
                  <a:prstClr val="black">
                    <a:lumMod val="50000"/>
                    <a:lumOff val="50000"/>
                  </a:prstClr>
                </a:solidFill>
              </a:rPr>
              <a:pPr>
                <a:spcAft>
                  <a:spcPts val="600"/>
                </a:spcAft>
              </a:pPr>
              <a:t>7</a:t>
            </a:fld>
            <a:endParaRPr lang="en-US">
              <a:solidFill>
                <a:prstClr val="black">
                  <a:lumMod val="50000"/>
                  <a:lumOff val="50000"/>
                </a:prstClr>
              </a:solidFill>
            </a:endParaRPr>
          </a:p>
        </p:txBody>
      </p:sp>
    </p:spTree>
    <p:extLst>
      <p:ext uri="{BB962C8B-B14F-4D97-AF65-F5344CB8AC3E}">
        <p14:creationId xmlns:p14="http://schemas.microsoft.com/office/powerpoint/2010/main" val="14715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1C78FA-E6EA-4808-A9EE-C73E2D8A07E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536" b="1"/>
          <a:stretch/>
        </p:blipFill>
        <p:spPr>
          <a:xfrm>
            <a:off x="321731" y="321732"/>
            <a:ext cx="5728548" cy="6214533"/>
          </a:xfrm>
          <a:prstGeom prst="rect">
            <a:avLst/>
          </a:prstGeom>
        </p:spPr>
      </p:pic>
      <p:pic>
        <p:nvPicPr>
          <p:cNvPr id="7" name="Content Placeholder 6" descr="A close up of text on a white surface&#10;&#10;Description automatically generated">
            <a:extLst>
              <a:ext uri="{FF2B5EF4-FFF2-40B4-BE49-F238E27FC236}">
                <a16:creationId xmlns:a16="http://schemas.microsoft.com/office/drawing/2014/main" id="{42D4F58A-0CBB-4AF8-955C-24D5F1EBF734}"/>
              </a:ext>
            </a:extLst>
          </p:cNvPr>
          <p:cNvPicPr>
            <a:picLocks noGrp="1" noChangeAspect="1"/>
          </p:cNvPicPr>
          <p:nvPr>
            <p:ph idx="4294967295"/>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4665" r="440" b="2"/>
          <a:stretch/>
        </p:blipFill>
        <p:spPr>
          <a:xfrm>
            <a:off x="6141721" y="321732"/>
            <a:ext cx="5728547" cy="6214533"/>
          </a:xfrm>
          <a:prstGeom prst="rect">
            <a:avLst/>
          </a:prstGeom>
        </p:spPr>
      </p:pic>
      <p:sp>
        <p:nvSpPr>
          <p:cNvPr id="4" name="Footer Placeholder 3">
            <a:extLst>
              <a:ext uri="{FF2B5EF4-FFF2-40B4-BE49-F238E27FC236}">
                <a16:creationId xmlns:a16="http://schemas.microsoft.com/office/drawing/2014/main" id="{E36B86A1-13BE-4A7D-8C5F-7668FFB82EDC}"/>
              </a:ext>
            </a:extLst>
          </p:cNvPr>
          <p:cNvSpPr>
            <a:spLocks noGrp="1"/>
          </p:cNvSpPr>
          <p:nvPr>
            <p:ph type="ftr" sz="quarter" idx="11"/>
          </p:nvPr>
        </p:nvSpPr>
        <p:spPr>
          <a:xfrm>
            <a:off x="321732" y="6557043"/>
            <a:ext cx="4114800" cy="274320"/>
          </a:xfrm>
        </p:spPr>
        <p:txBody>
          <a:bodyPr>
            <a:normAutofit/>
          </a:bodyPr>
          <a:lstStyle/>
          <a:p>
            <a:pPr algn="l">
              <a:spcAft>
                <a:spcPts val="600"/>
              </a:spcAft>
            </a:pPr>
            <a:r>
              <a:rPr lang="en-US"/>
              <a:t>Forensic Science - 2018</a:t>
            </a:r>
          </a:p>
        </p:txBody>
      </p:sp>
      <p:sp>
        <p:nvSpPr>
          <p:cNvPr id="5" name="Slide Number Placeholder 4">
            <a:extLst>
              <a:ext uri="{FF2B5EF4-FFF2-40B4-BE49-F238E27FC236}">
                <a16:creationId xmlns:a16="http://schemas.microsoft.com/office/drawing/2014/main" id="{6D03237C-FAC7-4775-B5FC-21B80BB1EEE5}"/>
              </a:ext>
            </a:extLst>
          </p:cNvPr>
          <p:cNvSpPr>
            <a:spLocks noGrp="1"/>
          </p:cNvSpPr>
          <p:nvPr>
            <p:ph type="sldNum" sz="quarter" idx="12"/>
          </p:nvPr>
        </p:nvSpPr>
        <p:spPr>
          <a:xfrm>
            <a:off x="10917767" y="6557043"/>
            <a:ext cx="952499" cy="274320"/>
          </a:xfrm>
        </p:spPr>
        <p:txBody>
          <a:bodyPr>
            <a:normAutofit/>
          </a:bodyPr>
          <a:lstStyle/>
          <a:p>
            <a:pPr>
              <a:spcAft>
                <a:spcPts val="600"/>
              </a:spcAft>
            </a:pPr>
            <a:fld id="{1ABC0CAC-072D-4A1A-808B-297B12BC300B}" type="slidenum">
              <a:rPr lang="en-US" smtClean="0"/>
              <a:pPr>
                <a:spcAft>
                  <a:spcPts val="600"/>
                </a:spcAft>
              </a:pPr>
              <a:t>8</a:t>
            </a:fld>
            <a:endParaRPr lang="en-US"/>
          </a:p>
        </p:txBody>
      </p:sp>
    </p:spTree>
    <p:extLst>
      <p:ext uri="{BB962C8B-B14F-4D97-AF65-F5344CB8AC3E}">
        <p14:creationId xmlns:p14="http://schemas.microsoft.com/office/powerpoint/2010/main" val="84747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1364E-9B4E-4271-BFDD-8D98EAC909E8}"/>
              </a:ext>
            </a:extLst>
          </p:cNvPr>
          <p:cNvSpPr>
            <a:spLocks noGrp="1"/>
          </p:cNvSpPr>
          <p:nvPr>
            <p:ph type="title"/>
          </p:nvPr>
        </p:nvSpPr>
        <p:spPr>
          <a:xfrm>
            <a:off x="4798418" y="0"/>
            <a:ext cx="5536618" cy="1325563"/>
          </a:xfrm>
        </p:spPr>
        <p:txBody>
          <a:bodyPr>
            <a:normAutofit/>
          </a:bodyPr>
          <a:lstStyle/>
          <a:p>
            <a:r>
              <a:rPr lang="en-US" dirty="0">
                <a:latin typeface="Berlin Sans FB Demi" panose="020E0802020502020306" pitchFamily="34" charset="0"/>
              </a:rPr>
              <a:t>Sketching the Scene</a:t>
            </a:r>
          </a:p>
        </p:txBody>
      </p:sp>
      <p:sp>
        <p:nvSpPr>
          <p:cNvPr id="19" name="Freeform: Shape 18">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75CF12D6-48F7-48F2-88BC-34B3F4E16821}"/>
              </a:ext>
            </a:extLst>
          </p:cNvPr>
          <p:cNvSpPr>
            <a:spLocks noGrp="1"/>
          </p:cNvSpPr>
          <p:nvPr>
            <p:ph type="sldNum" sz="quarter" idx="12"/>
          </p:nvPr>
        </p:nvSpPr>
        <p:spPr>
          <a:xfrm>
            <a:off x="11000232" y="599325"/>
            <a:ext cx="548640" cy="548640"/>
          </a:xfrm>
          <a:prstGeom prst="ellipse">
            <a:avLst/>
          </a:prstGeom>
          <a:solidFill>
            <a:srgbClr val="5B382F"/>
          </a:solidFill>
        </p:spPr>
        <p:txBody>
          <a:bodyPr anchor="ctr">
            <a:normAutofit/>
          </a:bodyPr>
          <a:lstStyle/>
          <a:p>
            <a:pPr algn="ctr">
              <a:spcAft>
                <a:spcPts val="600"/>
              </a:spcAft>
            </a:pPr>
            <a:fld id="{1ABC0CAC-072D-4A1A-808B-297B12BC300B}" type="slidenum">
              <a:rPr lang="en-US" sz="1500">
                <a:solidFill>
                  <a:srgbClr val="FFFFFF"/>
                </a:solidFill>
              </a:rPr>
              <a:pPr algn="ctr">
                <a:spcAft>
                  <a:spcPts val="600"/>
                </a:spcAft>
              </a:pPr>
              <a:t>9</a:t>
            </a:fld>
            <a:endParaRPr lang="en-US" sz="1500">
              <a:solidFill>
                <a:srgbClr val="FFFFFF"/>
              </a:solidFill>
            </a:endParaRPr>
          </a:p>
        </p:txBody>
      </p:sp>
      <p:sp>
        <p:nvSpPr>
          <p:cNvPr id="21" name="Freeform: Shape 20">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icture containing yellow, fence, building, indoor&#10;&#10;Description automatically generated">
            <a:extLst>
              <a:ext uri="{FF2B5EF4-FFF2-40B4-BE49-F238E27FC236}">
                <a16:creationId xmlns:a16="http://schemas.microsoft.com/office/drawing/2014/main" id="{073D8C85-30FA-4B68-9173-348091CF61A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192" r="5" b="4312"/>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Picture 6" descr="A picture containing grass, computer, laptop, lawn&#10;&#10;Description automatically generated">
            <a:extLst>
              <a:ext uri="{FF2B5EF4-FFF2-40B4-BE49-F238E27FC236}">
                <a16:creationId xmlns:a16="http://schemas.microsoft.com/office/drawing/2014/main" id="{AF7A6A64-9EBE-486D-8D30-DEBB349C3CD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038" r="4" b="4"/>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13" name="Picture 12" descr="A sign on the side of a road&#10;&#10;Description automatically generated">
            <a:extLst>
              <a:ext uri="{FF2B5EF4-FFF2-40B4-BE49-F238E27FC236}">
                <a16:creationId xmlns:a16="http://schemas.microsoft.com/office/drawing/2014/main" id="{D32633E4-5962-4D31-A9B9-ADD01DB1F938}"/>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6954" r="2" b="2"/>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5" name="Content Placeholder 4">
            <a:extLst>
              <a:ext uri="{FF2B5EF4-FFF2-40B4-BE49-F238E27FC236}">
                <a16:creationId xmlns:a16="http://schemas.microsoft.com/office/drawing/2014/main" id="{BAAC3F88-0384-49F1-BF0B-170F861BE632}"/>
              </a:ext>
            </a:extLst>
          </p:cNvPr>
          <p:cNvSpPr>
            <a:spLocks noGrp="1"/>
          </p:cNvSpPr>
          <p:nvPr>
            <p:ph idx="1"/>
          </p:nvPr>
        </p:nvSpPr>
        <p:spPr>
          <a:xfrm>
            <a:off x="6756523" y="1392627"/>
            <a:ext cx="5035804" cy="5229265"/>
          </a:xfrm>
        </p:spPr>
        <p:txBody>
          <a:bodyPr anchor="t">
            <a:noAutofit/>
          </a:bodyPr>
          <a:lstStyle/>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North should be labeled and a scale of distance should be included </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All important objects (weapon and body) should be measured from two immovable landmarks.</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 Any other objects in the vicinity of the crime should be included in the sketch (ex. Doors, windows, furniture, trees, vehicles, etc.)</a:t>
            </a:r>
          </a:p>
          <a:p>
            <a:pPr marL="514350" indent="-514350">
              <a:buFont typeface="+mj-lt"/>
              <a:buAutoNum type="arabicPeriod"/>
            </a:pPr>
            <a:r>
              <a:rPr lang="en-US" sz="2000" dirty="0">
                <a:latin typeface="Times New Roman" panose="02020603050405020304" pitchFamily="18" charset="0"/>
                <a:cs typeface="Times New Roman" panose="02020603050405020304" pitchFamily="18" charset="0"/>
              </a:rPr>
              <a:t>Also include: Date, time, location, case number, and names (Sketched by and Verified by)</a:t>
            </a:r>
          </a:p>
        </p:txBody>
      </p:sp>
      <p:sp>
        <p:nvSpPr>
          <p:cNvPr id="2" name="Footer Placeholder 1">
            <a:extLst>
              <a:ext uri="{FF2B5EF4-FFF2-40B4-BE49-F238E27FC236}">
                <a16:creationId xmlns:a16="http://schemas.microsoft.com/office/drawing/2014/main" id="{CFABEC97-23E2-4955-8F52-F76E3F4A016D}"/>
              </a:ext>
            </a:extLst>
          </p:cNvPr>
          <p:cNvSpPr>
            <a:spLocks noGrp="1"/>
          </p:cNvSpPr>
          <p:nvPr>
            <p:ph type="ftr" sz="quarter" idx="11"/>
          </p:nvPr>
        </p:nvSpPr>
        <p:spPr>
          <a:xfrm>
            <a:off x="6940296" y="6199632"/>
            <a:ext cx="4668258" cy="365125"/>
          </a:xfrm>
        </p:spPr>
        <p:txBody>
          <a:bodyPr>
            <a:normAutofit/>
          </a:bodyPr>
          <a:lstStyle/>
          <a:p>
            <a:pPr algn="l">
              <a:spcAft>
                <a:spcPts val="600"/>
              </a:spcAft>
            </a:pPr>
            <a:r>
              <a:rPr lang="en-US" sz="1100">
                <a:solidFill>
                  <a:schemeClr val="tx1">
                    <a:alpha val="80000"/>
                  </a:schemeClr>
                </a:solidFill>
              </a:rPr>
              <a:t>Forensic Science - 2018</a:t>
            </a:r>
          </a:p>
        </p:txBody>
      </p:sp>
    </p:spTree>
    <p:extLst>
      <p:ext uri="{BB962C8B-B14F-4D97-AF65-F5344CB8AC3E}">
        <p14:creationId xmlns:p14="http://schemas.microsoft.com/office/powerpoint/2010/main" val="291993860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686</Words>
  <Application>Microsoft Office PowerPoint</Application>
  <PresentationFormat>Widescreen</PresentationFormat>
  <Paragraphs>52</Paragraphs>
  <Slides>15</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Berlin Sans FB Demi</vt:lpstr>
      <vt:lpstr>Britannic Bold</vt:lpstr>
      <vt:lpstr>Calibri</vt:lpstr>
      <vt:lpstr>Calibri Light</vt:lpstr>
      <vt:lpstr>Showcard Gothic</vt:lpstr>
      <vt:lpstr>Times New Roman</vt:lpstr>
      <vt:lpstr>Office Theme</vt:lpstr>
      <vt:lpstr>Seven S’s of Crime Scene Investigation</vt:lpstr>
      <vt:lpstr>Seven S’s of Crime Scene Investigation</vt:lpstr>
      <vt:lpstr>1. Secure the scene</vt:lpstr>
      <vt:lpstr>2. SEPARATING THE WITNESSES </vt:lpstr>
      <vt:lpstr>3. SCANNING THE SCENE </vt:lpstr>
      <vt:lpstr>4. SEEING THE SCENE</vt:lpstr>
      <vt:lpstr>5. SKETCHING THE SCENE</vt:lpstr>
      <vt:lpstr>PowerPoint Presentation</vt:lpstr>
      <vt:lpstr>Sketching the Scene</vt:lpstr>
      <vt:lpstr>6. SEARCHING FOR EVIDENCE</vt:lpstr>
      <vt:lpstr>PowerPoint Presentation</vt:lpstr>
      <vt:lpstr>PowerPoint Presentation</vt:lpstr>
      <vt:lpstr>7. SECURING AND COLLECTING EVIDENCE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S’s of Crime Scene Investigation</dc:title>
  <dc:creator>Edwin Davis</dc:creator>
  <cp:lastModifiedBy>Edwin Davis</cp:lastModifiedBy>
  <cp:revision>6</cp:revision>
  <dcterms:created xsi:type="dcterms:W3CDTF">2019-09-15T10:35:45Z</dcterms:created>
  <dcterms:modified xsi:type="dcterms:W3CDTF">2019-09-24T18:31:48Z</dcterms:modified>
</cp:coreProperties>
</file>