
<file path=[Content_Types].xml><?xml version="1.0" encoding="utf-8"?>
<Types xmlns="http://schemas.openxmlformats.org/package/2006/content-types">
  <Default Extension="jpg&amp;ehk=xO" ContentType="image/jpeg"/>
  <Default Extension="jpeg" ContentType="image/jpeg"/>
  <Default Extension="jpg&amp;ehk=oIxJTmAA47uK9QlMNY5ixw&amp;r=0&amp;pid=OfficeInsert" ContentType="image/jpeg"/>
  <Default Extension="jpg&amp;ehk=0uoSk2Wkqtgi1pFdEhNVyA&amp;r=0&amp;pid=OfficeInsert" ContentType="image/jpeg"/>
  <Default Extension="rels" ContentType="application/vnd.openxmlformats-package.relationships+xml"/>
  <Default Extension="xml" ContentType="application/xml"/>
  <Default Extension="jpg&amp;ehk=4EgJffCdZ927C2TlXtQn4g&amp;r=0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-1554" y="-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97749-4163-4778-8FA8-FDC2BF319301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B0E80-6F45-420E-9A69-B890844F8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9DF76E-5985-48AD-96C0-7223FF8D02D6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D9BD-F5AA-4022-917B-DAEE838D2302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FA394-100E-472F-BA7D-430DB937A278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45A4-557E-436D-B7CB-2EF6671936AF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694B-F7F4-43B9-8539-A04786CE6E19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6594-8644-450C-ACD2-C45265980088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EB87-3F31-449F-8DBF-9BFB770C02E5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4BCA-3252-4D33-8CC0-4555BA2D5FC2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23E8-B1B1-41FF-A0BB-EEA39D83961A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6F99-ED1D-405C-B097-0A7A733B3F95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E3D3F-23E1-455D-BC5E-B0D0813DFD6D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F62E-694F-45CA-9F11-A0989FF2F4FC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914-61E7-4D38-96B1-EE19C840FCF7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EBD1-F77F-4B63-81C8-4A3A13F37D97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A3EFB-E4A3-4603-A665-28CF495BD742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C35D-13B4-4748-A196-A1C4553543E4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4A8C-CCE5-41AD-A6AB-79EC271789FC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4C38D9-C8F8-4DD2-9450-C4BF63A82E18}" type="datetime1">
              <a:rPr lang="en-US" smtClean="0"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Forensic Sceince - 2017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sbirthday.org/home/observe-describe-draw" TargetMode="External"/><Relationship Id="rId2" Type="http://schemas.openxmlformats.org/officeDocument/2006/relationships/image" Target="../media/image4.jpg&amp;ehk=xO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oIxJTmAA47uK9QlMNY5ixw&amp;r=0&amp;pid=OfficeInsert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michaelteaching.com/tcard/observation-3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entralinnocence.wikispaces.com/Eyewitness+Identification+2011-4" TargetMode="External"/><Relationship Id="rId2" Type="http://schemas.openxmlformats.org/officeDocument/2006/relationships/image" Target="../media/image6.jpg&amp;ehk=0uoSk2Wkqtgi1pFdEhNVyA&amp;r=0&amp;pid=OfficeInsert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ens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uthowdom.wikispaces.com/Geology+2013" TargetMode="External"/><Relationship Id="rId2" Type="http://schemas.openxmlformats.org/officeDocument/2006/relationships/image" Target="../media/image7.jpg&amp;ehk=4EgJffCdZ927C2TlXtQn4g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7F525-F710-4135-ACE9-1EA3C272CC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 </a:t>
            </a:r>
            <a:br>
              <a:rPr lang="en-US" dirty="0"/>
            </a:br>
            <a:r>
              <a:rPr lang="en-US" dirty="0"/>
              <a:t>Observation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4211D1-C0E5-4785-BC77-D507BC524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Forensic Science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CFF9B76-4052-40DC-B656-BAEF0BEF90CE}"/>
              </a:ext>
            </a:extLst>
          </p:cNvPr>
          <p:cNvSpPr/>
          <p:nvPr/>
        </p:nvSpPr>
        <p:spPr>
          <a:xfrm>
            <a:off x="9761197" y="5146286"/>
            <a:ext cx="104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Berlin Sans FB Demi" panose="020E0802020502020306" pitchFamily="34" charset="0"/>
              </a:rPr>
              <a:t>Mr. Davis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Forensic Science - 2017</a:t>
            </a:r>
            <a:endParaRPr lang="en-US" sz="20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1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E8A815-83DE-4B52-99FB-9B6BAF3C9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0845" r="13821"/>
          <a:stretch/>
        </p:blipFill>
        <p:spPr>
          <a:xfrm>
            <a:off x="0" y="-74500"/>
            <a:ext cx="12191980" cy="6857990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rot="21420000">
            <a:off x="4300962" y="605592"/>
            <a:ext cx="8044106" cy="5638800"/>
          </a:xfrm>
          <a:custGeom>
            <a:avLst/>
            <a:gdLst/>
            <a:ahLst/>
            <a:cxnLst/>
            <a:rect l="l" t="t" r="r" b="b"/>
            <a:pathLst>
              <a:path w="8044106" h="5638800">
                <a:moveTo>
                  <a:pt x="8044106" y="0"/>
                </a:moveTo>
                <a:lnTo>
                  <a:pt x="7748589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6F756-5C2F-4A1F-996A-33BCA4AD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333361" y="724880"/>
            <a:ext cx="7676971" cy="927974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Observation vs. perception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3BA7B-D21E-4116-8432-1D145A6A26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4568371" y="1882169"/>
            <a:ext cx="6867212" cy="2944652"/>
          </a:xfrm>
        </p:spPr>
        <p:txBody>
          <a:bodyPr>
            <a:normAutofit fontScale="92500" lnSpcReduction="10000"/>
          </a:bodyPr>
          <a:lstStyle/>
          <a:p>
            <a:r>
              <a:rPr lang="en-US" sz="2400" cap="none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Observation</a:t>
            </a:r>
            <a:r>
              <a:rPr lang="en-US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what a person perceives using his </a:t>
            </a:r>
            <a:r>
              <a:rPr lang="en-US" sz="24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senses. Every moment we gather information though our senses: sight, taste, hearing, smell, and touch. </a:t>
            </a:r>
          </a:p>
          <a:p>
            <a:r>
              <a:rPr lang="en-US" sz="2400" cap="none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Perception</a:t>
            </a:r>
            <a:r>
              <a:rPr lang="en-US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the way we view our surroundings may not accurately reflect what is really there. Perception is faulty, it is not always accurate, and it does not always reflect reality.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Forensic Science - 2017</a:t>
            </a:r>
            <a:endParaRPr lang="en-US" sz="1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5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close up of a womans face&#10;&#10;Description generated with high confidence">
            <a:extLst>
              <a:ext uri="{FF2B5EF4-FFF2-40B4-BE49-F238E27FC236}">
                <a16:creationId xmlns:a16="http://schemas.microsoft.com/office/drawing/2014/main" xmlns="" id="{3EFED0F5-F916-4758-BAFC-05AC0036CE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18139" r="2530" b="-1"/>
          <a:stretch/>
        </p:blipFill>
        <p:spPr>
          <a:xfrm>
            <a:off x="6327849" y="234347"/>
            <a:ext cx="5146360" cy="5903415"/>
          </a:xfrm>
          <a:prstGeom prst="rect">
            <a:avLst/>
          </a:prstGeom>
          <a:ln>
            <a:noFill/>
          </a:ln>
        </p:spPr>
      </p:pic>
      <p:sp>
        <p:nvSpPr>
          <p:cNvPr id="14" name="Freeform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FEE5F-1E41-4F17-83EC-226A43032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0"/>
            <a:ext cx="5917005" cy="70834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Observations By Witnesses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FC05F4-D92F-45B9-B1D5-83E8DDD065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0" y="708340"/>
            <a:ext cx="5917004" cy="542942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cap="none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Observations by witnesses </a:t>
            </a:r>
            <a: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faulty, even though a witnesses may be utterly convinced of what he or she saw. </a:t>
            </a:r>
          </a:p>
          <a:p>
            <a:pPr>
              <a:lnSpc>
                <a:spcPct val="110000"/>
              </a:lnSpc>
            </a:pPr>
            <a:r>
              <a:rPr lang="en-US" sz="2800" cap="none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Witness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testimony is generally presumed to be more reliable than circumstantial evidence. ... This can occur because of flaws in eyewitness identification (such as faulty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recollection, or bias), or because a 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witness</a:t>
            </a:r>
            <a:r>
              <a:rPr lang="en-US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lying.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6281" y="6359530"/>
            <a:ext cx="5499719" cy="498470"/>
          </a:xfrm>
        </p:spPr>
        <p:txBody>
          <a:bodyPr/>
          <a:lstStyle/>
          <a:p>
            <a:r>
              <a:rPr lang="en-US" sz="16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Forensic Science - 2017</a:t>
            </a:r>
            <a:endParaRPr lang="en-US" sz="16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&#10;&#10;Description generated with very high confidence">
            <a:extLst>
              <a:ext uri="{FF2B5EF4-FFF2-40B4-BE49-F238E27FC236}">
                <a16:creationId xmlns:a16="http://schemas.microsoft.com/office/drawing/2014/main" xmlns="" id="{63CA739F-0460-41B2-8860-5614F9647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13" r="14553" b="3"/>
          <a:stretch/>
        </p:blipFill>
        <p:spPr>
          <a:xfrm>
            <a:off x="6332154" y="63576"/>
            <a:ext cx="5310189" cy="5477688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BC55728E-B2D8-49C3-B4FC-881BA0EC1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2" y="466345"/>
            <a:ext cx="4951408" cy="210312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Eyewitness Accounts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13B7E7-6F51-4F9E-8DA4-B7AE617E05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7162" y="896114"/>
            <a:ext cx="6048689" cy="460857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n-US" sz="2600" cap="none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Eyewitness 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person who has seen someone or something related to a crime and can communicate his or her observations. </a:t>
            </a:r>
          </a:p>
          <a:p>
            <a:pPr algn="just">
              <a:lnSpc>
                <a:spcPct val="110000"/>
              </a:lnSpc>
            </a:pP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percipient witness or </a:t>
            </a:r>
            <a:r>
              <a:rPr lang="en-US" sz="2600" i="1" cap="none" dirty="0">
                <a:latin typeface="Berlin Sans FB Demi" panose="020E0802020502020306" pitchFamily="34" charset="0"/>
                <a:cs typeface="Times New Roman" panose="02020603050405020304" pitchFamily="18" charset="0"/>
              </a:rPr>
              <a:t>eyewitness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one who testifies what they perceived through his or her 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Sense"/>
              </a:rPr>
              <a:t>senses</a:t>
            </a:r>
            <a:r>
              <a:rPr lang="en-US" sz="26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(ex: seeing, hearing, smelling, touching). That perception might be either with the unaided human sense or with the aid of an instrument, ex: microscope or stethoscope, or by other scientific means, ex: a chemical reagent which changes color in the presence of a particular substance.</a:t>
            </a:r>
          </a:p>
          <a:p>
            <a:pPr>
              <a:lnSpc>
                <a:spcPct val="110000"/>
              </a:lnSpc>
            </a:pPr>
            <a:endParaRPr lang="en-US" sz="16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Forensic Science - 2017</a:t>
            </a:r>
            <a:endParaRPr lang="en-US" sz="18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76A1468A-2C13-4BFA-98DF-E7635D7EFD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r="12929" b="5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rot="21420000">
            <a:off x="-153067" y="613608"/>
            <a:ext cx="8044107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FCB624-5EE4-499B-A8E5-4E640830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161933" y="676830"/>
            <a:ext cx="6851188" cy="644321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chemeClr val="bg1"/>
                </a:solidFill>
              </a:rPr>
              <a:t>How to be a Good Observer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4E0F6-E872-4773-B4E3-1C63904095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 rot="21420000">
            <a:off x="-7972" y="2238727"/>
            <a:ext cx="7753916" cy="29446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5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must make a conscious effort to examine our surroundings systemically. </a:t>
            </a:r>
          </a:p>
          <a:p>
            <a:pPr>
              <a:lnSpc>
                <a:spcPct val="110000"/>
              </a:lnSpc>
            </a:pPr>
            <a:r>
              <a:rPr lang="en-US" sz="25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consciously observe everything, no matter how small or how familiar, no matter what our emotions or previous experiences. </a:t>
            </a:r>
          </a:p>
          <a:p>
            <a:pPr>
              <a:lnSpc>
                <a:spcPct val="110000"/>
              </a:lnSpc>
            </a:pPr>
            <a:r>
              <a:rPr lang="en-US" sz="25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to be careful that we concentrate first and foremost on gathering all the available information and leaving the interpretation until we have as much information as possible.</a:t>
            </a:r>
          </a:p>
          <a:p>
            <a:pPr>
              <a:lnSpc>
                <a:spcPct val="110000"/>
              </a:lnSpc>
            </a:pPr>
            <a:r>
              <a:rPr lang="en-US" sz="25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observing, it is important to write </a:t>
            </a:r>
            <a:r>
              <a:rPr lang="en-US" sz="2500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 </a:t>
            </a:r>
            <a:r>
              <a:rPr lang="en-US" sz="25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photograph as much information as possible.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44672" y="6209808"/>
            <a:ext cx="5499719" cy="498470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Forensic Science - 2017</a:t>
            </a:r>
            <a:endParaRPr lang="en-US" sz="1800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59121" y="6359530"/>
            <a:ext cx="907186" cy="498470"/>
          </a:xfrm>
        </p:spPr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225</TotalTime>
  <Words>272</Words>
  <Application>Microsoft Office PowerPoint</Application>
  <PresentationFormat>Custom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Main Event</vt:lpstr>
      <vt:lpstr>Chapter 1  Observation Skills</vt:lpstr>
      <vt:lpstr>Observation vs. perception</vt:lpstr>
      <vt:lpstr>Observations By Witnesses</vt:lpstr>
      <vt:lpstr>Eyewitness Accounts </vt:lpstr>
      <vt:lpstr>How to be a Good Observer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 Observation Skills</dc:title>
  <dc:creator>Edwin Davis</dc:creator>
  <cp:lastModifiedBy>edavis3</cp:lastModifiedBy>
  <cp:revision>10</cp:revision>
  <dcterms:created xsi:type="dcterms:W3CDTF">2017-09-05T04:52:50Z</dcterms:created>
  <dcterms:modified xsi:type="dcterms:W3CDTF">2017-09-05T14:35:43Z</dcterms:modified>
</cp:coreProperties>
</file>