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6858000" cx="12192000"/>
  <p:notesSz cx="6858000" cy="9144000"/>
  <p:embeddedFontLst>
    <p:embeddedFont>
      <p:font typeface="Overlock"/>
      <p:regular r:id="rId69"/>
      <p:bold r:id="rId70"/>
      <p:italic r:id="rId71"/>
      <p:boldItalic r:id="rId72"/>
    </p:embeddedFont>
    <p:embeddedFont>
      <p:font typeface="Roboto"/>
      <p:regular r:id="rId73"/>
      <p:bold r:id="rId74"/>
      <p:italic r:id="rId75"/>
      <p:boldItalic r:id="rId76"/>
    </p:embeddedFont>
    <p:embeddedFont>
      <p:font typeface="Lobster"/>
      <p:regular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89D828-22D7-45EE-8748-D9CBF60A90ED}">
  <a:tblStyle styleId="{5889D828-22D7-45EE-8748-D9CBF60A90ED}"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oboto-regular.fntdata"/><Relationship Id="rId72" Type="http://schemas.openxmlformats.org/officeDocument/2006/relationships/font" Target="fonts/Overlock-boldItalic.fntdata"/><Relationship Id="rId31" Type="http://schemas.openxmlformats.org/officeDocument/2006/relationships/slide" Target="slides/slide25.xml"/><Relationship Id="rId75" Type="http://schemas.openxmlformats.org/officeDocument/2006/relationships/font" Target="fonts/Roboto-italic.fntdata"/><Relationship Id="rId30" Type="http://schemas.openxmlformats.org/officeDocument/2006/relationships/slide" Target="slides/slide24.xml"/><Relationship Id="rId74" Type="http://schemas.openxmlformats.org/officeDocument/2006/relationships/font" Target="fonts/Roboto-bold.fntdata"/><Relationship Id="rId33" Type="http://schemas.openxmlformats.org/officeDocument/2006/relationships/slide" Target="slides/slide27.xml"/><Relationship Id="rId77" Type="http://schemas.openxmlformats.org/officeDocument/2006/relationships/font" Target="fonts/Lobster-regular.fntdata"/><Relationship Id="rId32" Type="http://schemas.openxmlformats.org/officeDocument/2006/relationships/slide" Target="slides/slide26.xml"/><Relationship Id="rId76" Type="http://schemas.openxmlformats.org/officeDocument/2006/relationships/font" Target="fonts/Roboto-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verlock-italic.fntdata"/><Relationship Id="rId70" Type="http://schemas.openxmlformats.org/officeDocument/2006/relationships/font" Target="fonts/Overlock-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verlock-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94a1cb9505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94a1cb9505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g94a1cb9505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94a1cb9505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94a1cb9505_0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94a1cb9505_0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94a1cb9505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94a1cb9505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g94a1cb9505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530c90d29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530c90d29d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1530c90d29d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530c90d29d_1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1530c90d29d_1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g1530c90d29d_1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530c90d29d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530c90d29d_1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1530c90d29d_1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530c90d29d_1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1530c90d29d_1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g1530c90d29d_1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54178500d6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54178500d6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g154178500d6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54178500d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54178500d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g154178500d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154178500d6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154178500d6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g154178500d6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54178500d6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54178500d6_0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154178500d6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9344fe742d_1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9344fe742d_1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g9344fe742d_1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54178500d6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154178500d6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g154178500d6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94dff8107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94dff8107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g94dff8107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94dff81073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94dff81073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94dff81073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94dff8107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94dff81073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94dff81073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9344fe742d_1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9344fe742d_1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g9344fe742d_1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93abaf9fe8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93abaf9fe8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g93abaf9fe8_0_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93abaf9fe8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93abaf9fe8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g93abaf9fe8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93abaf9fe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93abaf9fe8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g93abaf9fe8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93abaf9fe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93abaf9fe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g93abaf9fe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93abaf9fe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93abaf9fe8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g93abaf9fe8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93abaf9fe8_2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93abaf9fe8_2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g93abaf9fe8_2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54178500d6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154178500d6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g154178500d6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93abaf9fe8_2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93abaf9fe8_2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g93abaf9fe8_2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93abaf9fe8_2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93abaf9fe8_2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g93abaf9fe8_2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154178500d6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0" name="Google Shape;540;g154178500d6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g154178500d6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93abaf9fe8_2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93abaf9fe8_2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g93abaf9fe8_2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93abaf9fe8_2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93abaf9fe8_2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g93abaf9fe8_2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94a1cb9505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94a1cb9505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g94a1cb9505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93abaf9fe8_2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93abaf9fe8_2_7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4" name="Google Shape;564;g93abaf9fe8_2_7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152dec2bba3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152dec2bba3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3" name="Google Shape;573;g152dec2bba3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93abaf9fe8_2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93abaf9fe8_2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g93abaf9fe8_2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93aa2af85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93aa2af858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0" name="Google Shape;590;g93aa2af858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398c31ce90_1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1398c31ce90_1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g1398c31ce90_1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93da12137c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93da12137c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6" name="Google Shape;606;g93da12137c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152dec2bba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152dec2bba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g152dec2bba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93abaf9fe8_2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93abaf9fe8_2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g93abaf9fe8_2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93da12137c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93da12137c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g93da12137c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93abaf9fe8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7" name="Google Shape;637;g93abaf9fe8_2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g93abaf9fe8_2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390ae71a5f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390ae71a5f_0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g1390ae71a5f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93da12137c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93da12137c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g93da12137c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93da12137c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93da12137c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g93da12137c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8" name="Google Shape;8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9" name="Google Shape;8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s3Iq6aEkZYo" TargetMode="Externa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www.youtube.com/watch?v=564v01lXQ_A" TargetMode="Externa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6.jpg"/><Relationship Id="rId4" Type="http://schemas.openxmlformats.org/officeDocument/2006/relationships/image" Target="../media/image22.jpg"/><Relationship Id="rId5" Type="http://schemas.openxmlformats.org/officeDocument/2006/relationships/image" Target="../media/image48.jpg"/><Relationship Id="rId6" Type="http://schemas.openxmlformats.org/officeDocument/2006/relationships/image" Target="../media/image6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25.jpg"/><Relationship Id="rId4" Type="http://schemas.openxmlformats.org/officeDocument/2006/relationships/image" Target="../media/image28.jpg"/><Relationship Id="rId5" Type="http://schemas.openxmlformats.org/officeDocument/2006/relationships/image" Target="../media/image31.jpg"/><Relationship Id="rId6" Type="http://schemas.openxmlformats.org/officeDocument/2006/relationships/image" Target="../media/image2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4.jpg"/><Relationship Id="rId4" Type="http://schemas.openxmlformats.org/officeDocument/2006/relationships/image" Target="../media/image39.jpg"/><Relationship Id="rId5" Type="http://schemas.openxmlformats.org/officeDocument/2006/relationships/image" Target="../media/image60.jpg"/><Relationship Id="rId6" Type="http://schemas.openxmlformats.org/officeDocument/2006/relationships/image" Target="../media/image36.jpg"/><Relationship Id="rId7" Type="http://schemas.openxmlformats.org/officeDocument/2006/relationships/image" Target="../media/image3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LEZIfml9WM8" TargetMode="External"/><Relationship Id="rId4" Type="http://schemas.openxmlformats.org/officeDocument/2006/relationships/image" Target="../media/image3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2.jpg"/><Relationship Id="rId4" Type="http://schemas.openxmlformats.org/officeDocument/2006/relationships/image" Target="../media/image47.jpg"/><Relationship Id="rId5" Type="http://schemas.openxmlformats.org/officeDocument/2006/relationships/image" Target="../media/image5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en.wikipedia.org/wiki/Forensic_medicine" TargetMode="External"/><Relationship Id="rId4" Type="http://schemas.openxmlformats.org/officeDocument/2006/relationships/hyperlink" Target="https://en.wikipedia.org/wiki/Southern_Song" TargetMode="External"/><Relationship Id="rId5" Type="http://schemas.openxmlformats.org/officeDocument/2006/relationships/hyperlink" Target="https://en.wikipedia.org/wiki/Forensic_entomology" TargetMode="External"/><Relationship Id="rId6" Type="http://schemas.openxmlformats.org/officeDocument/2006/relationships/hyperlink" Target="https://en.wikipedia.org/wiki/Collected_Cases_of_Injustice_Rectified" TargetMode="External"/><Relationship Id="rId7"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youtube.com/watch?v=kXAk_frXOxI" TargetMode="Externa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55.jpg"/><Relationship Id="rId4" Type="http://schemas.openxmlformats.org/officeDocument/2006/relationships/image" Target="../media/image42.jpg"/><Relationship Id="rId5" Type="http://schemas.openxmlformats.org/officeDocument/2006/relationships/image" Target="../media/image41.jpg"/><Relationship Id="rId6" Type="http://schemas.openxmlformats.org/officeDocument/2006/relationships/image" Target="../media/image5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www.youtube.com/watch?v=xei6_iNU2Ls" TargetMode="External"/><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hyperlink" Target="http://www.youtube.com/watch?v=Mn-a_ImLR40" TargetMode="External"/><Relationship Id="rId4" Type="http://schemas.openxmlformats.org/officeDocument/2006/relationships/image" Target="../media/image4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youtube.com/watch?v=MpoxOxoVuYU" TargetMode="External"/><Relationship Id="rId4" Type="http://schemas.openxmlformats.org/officeDocument/2006/relationships/image" Target="../media/image5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jpg"/><Relationship Id="rId5" Type="http://schemas.openxmlformats.org/officeDocument/2006/relationships/image" Target="../media/image11.png"/><Relationship Id="rId6"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en.wikipedia.org/wiki/Nutshell_Studies_of_Unexplained_Death" TargetMode="External"/><Relationship Id="rId4" Type="http://schemas.openxmlformats.org/officeDocument/2006/relationships/hyperlink" Target="https://en.wikipedia.org/wiki/1:12_scale" TargetMode="External"/><Relationship Id="rId5" Type="http://schemas.openxmlformats.org/officeDocument/2006/relationships/image" Target="../media/image5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youtube.com/watch?v=9hdT8PgT19w" TargetMode="External"/><Relationship Id="rId4" Type="http://schemas.openxmlformats.org/officeDocument/2006/relationships/image" Target="../media/image5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5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www.bls.gov/ooh/life-physical-and-social-science/forensic-science-technicians.htm#TB_inline?height=325&amp;width=325&amp;inlineId=qf-wage" TargetMode="External"/><Relationship Id="rId4" Type="http://schemas.openxmlformats.org/officeDocument/2006/relationships/hyperlink" Target="https://www.bls.gov/ooh/life-physical-and-social-science/forensic-science-technicians.htm#TB_inline?height=325&amp;width=325&amp;inlineId=qf-education" TargetMode="External"/><Relationship Id="rId9" Type="http://schemas.openxmlformats.org/officeDocument/2006/relationships/hyperlink" Target="https://www.bls.gov/ooh/life-physical-and-social-science/forensic-science-technicians.htm#TB_inline?height=325&amp;width=325&amp;inlineId=qf-emp-change" TargetMode="External"/><Relationship Id="rId5" Type="http://schemas.openxmlformats.org/officeDocument/2006/relationships/hyperlink" Target="https://www.bls.gov/ooh/life-physical-and-social-science/forensic-science-technicians.htm#TB_inline?height=325&amp;width=325&amp;inlineId=qf-experience" TargetMode="External"/><Relationship Id="rId6" Type="http://schemas.openxmlformats.org/officeDocument/2006/relationships/hyperlink" Target="https://www.bls.gov/ooh/life-physical-and-social-science/forensic-science-technicians.htm#TB_inline?height=325&amp;width=325&amp;inlineId=qf-training" TargetMode="External"/><Relationship Id="rId7" Type="http://schemas.openxmlformats.org/officeDocument/2006/relationships/hyperlink" Target="https://www.bls.gov/ooh/life-physical-and-social-science/forensic-science-technicians.htm#TB_inline?height=325&amp;width=325&amp;inlineId=qf-number-jobs" TargetMode="External"/><Relationship Id="rId8" Type="http://schemas.openxmlformats.org/officeDocument/2006/relationships/hyperlink" Target="https://www.bls.gov/ooh/life-physical-and-social-science/forensic-science-technicians.htm#TB_inline?height=325&amp;width=325&amp;inlineId=qf-outlook"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www.youtube.com/watch?v=MjgUX1x6aLg" TargetMode="External"/><Relationship Id="rId4" Type="http://schemas.openxmlformats.org/officeDocument/2006/relationships/image" Target="../media/image6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youtube.com/watch?v=Z6NappSFwPg" TargetMode="External"/><Relationship Id="rId4" Type="http://schemas.openxmlformats.org/officeDocument/2006/relationships/image" Target="../media/image7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www.youtube.com/watch?v=56iHobtJxSs" TargetMode="External"/><Relationship Id="rId4" Type="http://schemas.openxmlformats.org/officeDocument/2006/relationships/image" Target="../media/image5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www.youtube.com/watch?v=FkCk96rzH7s" TargetMode="External"/><Relationship Id="rId4" Type="http://schemas.openxmlformats.org/officeDocument/2006/relationships/image" Target="../media/image6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7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5.jpg"/><Relationship Id="rId5" Type="http://schemas.openxmlformats.org/officeDocument/2006/relationships/image" Target="../media/image3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www.youtube.com/watch?v=2MNazoiDWeI" TargetMode="External"/><Relationship Id="rId4" Type="http://schemas.openxmlformats.org/officeDocument/2006/relationships/image" Target="../media/image6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www.youtube.com/watch?v=wPGliXhBakI" TargetMode="External"/><Relationship Id="rId4" Type="http://schemas.openxmlformats.org/officeDocument/2006/relationships/image" Target="../media/image6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http://www.youtube.com/watch?v=S9bOKGwh-_s" TargetMode="External"/><Relationship Id="rId4" Type="http://schemas.openxmlformats.org/officeDocument/2006/relationships/image" Target="../media/image5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hyperlink" Target="http://www.youtube.com/watch?v=ocwzjFT_PrY" TargetMode="External"/><Relationship Id="rId4" Type="http://schemas.openxmlformats.org/officeDocument/2006/relationships/image" Target="../media/image7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www.youtube.com/watch?v=JnjmNCstCjw" TargetMode="External"/><Relationship Id="rId4" Type="http://schemas.openxmlformats.org/officeDocument/2006/relationships/image" Target="../media/image7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7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hyperlink" Target="http://www.youtube.com/watch?v=Rk26lsGRDfg" TargetMode="External"/><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6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www.youtube.com/watch?v=-VxysGFkg_c" TargetMode="External"/><Relationship Id="rId4" Type="http://schemas.openxmlformats.org/officeDocument/2006/relationships/image" Target="../media/image68.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83.png"/><Relationship Id="rId4" Type="http://schemas.openxmlformats.org/officeDocument/2006/relationships/image" Target="../media/image8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hyperlink" Target="https://legaldictionary.net/federal-government/" TargetMode="External"/><Relationship Id="rId4" Type="http://schemas.openxmlformats.org/officeDocument/2006/relationships/hyperlink" Target="https://legaldictionary.net/constitution/" TargetMode="External"/><Relationship Id="rId5" Type="http://schemas.openxmlformats.org/officeDocument/2006/relationships/image" Target="../media/image80.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hyperlink" Target="https://legaldictionary.net/federal-government/" TargetMode="External"/><Relationship Id="rId4" Type="http://schemas.openxmlformats.org/officeDocument/2006/relationships/hyperlink" Target="https://legaldictionary.net/constitution/" TargetMode="External"/><Relationship Id="rId5" Type="http://schemas.openxmlformats.org/officeDocument/2006/relationships/image" Target="../media/image8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hyperlink" Target="http://www.youtube.com/watch?v=jVl4XD3NkKo" TargetMode="External"/><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hyperlink" Target="http://www.youtube.com/watch?v=dPpLL9fBlZM" TargetMode="External"/><Relationship Id="rId4" Type="http://schemas.openxmlformats.org/officeDocument/2006/relationships/image" Target="../media/image82.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78.jpg"/><Relationship Id="rId4" Type="http://schemas.openxmlformats.org/officeDocument/2006/relationships/image" Target="../media/image7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hyperlink" Target="http://www.youtube.com/watch?v=C5HmaDjeH5Y" TargetMode="External"/><Relationship Id="rId4" Type="http://schemas.openxmlformats.org/officeDocument/2006/relationships/image" Target="../media/image7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1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hyperlink" Target="http://www.youtube.com/watch?v=5B34TDZtHXA" TargetMode="External"/><Relationship Id="rId4" Type="http://schemas.openxmlformats.org/officeDocument/2006/relationships/image" Target="../media/image7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hyperlink" Target="https://en.wikipedia.org/wiki/Supreme_Court_of_the_United_States" TargetMode="External"/><Relationship Id="rId4" Type="http://schemas.openxmlformats.org/officeDocument/2006/relationships/hyperlink" Target="https://en.wikipedia.org/wiki/Sixth_Amendment_to_the_United_States_Constitution"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cxnSp>
        <p:nvCxnSpPr>
          <p:cNvPr id="100" name="Google Shape;100;p15"/>
          <p:cNvCxnSpPr/>
          <p:nvPr/>
        </p:nvCxnSpPr>
        <p:spPr>
          <a:xfrm>
            <a:off x="6096000" y="477749"/>
            <a:ext cx="0" cy="3657600"/>
          </a:xfrm>
          <a:prstGeom prst="straightConnector1">
            <a:avLst/>
          </a:prstGeom>
          <a:noFill/>
          <a:ln cap="flat" cmpd="dbl" w="101600">
            <a:solidFill>
              <a:srgbClr val="595959"/>
            </a:solidFill>
            <a:prstDash val="solid"/>
            <a:miter lim="800000"/>
            <a:headEnd len="sm" w="sm" type="none"/>
            <a:tailEnd len="sm" w="sm" type="none"/>
          </a:ln>
        </p:spPr>
      </p:cxnSp>
      <p:sp>
        <p:nvSpPr>
          <p:cNvPr id="101" name="Google Shape;101;p15"/>
          <p:cNvSpPr/>
          <p:nvPr/>
        </p:nvSpPr>
        <p:spPr>
          <a:xfrm>
            <a:off x="378068" y="4633546"/>
            <a:ext cx="11438793" cy="1844256"/>
          </a:xfrm>
          <a:prstGeom prst="rect">
            <a:avLst/>
          </a:prstGeom>
          <a:solidFill>
            <a:srgbClr val="404040"/>
          </a:solidFill>
          <a:ln cap="sq" cmpd="thinThick" w="127000">
            <a:solidFill>
              <a:srgbClr val="4040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2" name="Google Shape;102;p15"/>
          <p:cNvSpPr txBox="1"/>
          <p:nvPr>
            <p:ph type="ctrTitle"/>
          </p:nvPr>
        </p:nvSpPr>
        <p:spPr>
          <a:xfrm>
            <a:off x="527538" y="4756638"/>
            <a:ext cx="11139854" cy="930447"/>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5400"/>
              <a:buFont typeface="Overlock"/>
              <a:buNone/>
            </a:pPr>
            <a:r>
              <a:rPr lang="en-US" sz="5400">
                <a:solidFill>
                  <a:srgbClr val="FFFFFF"/>
                </a:solidFill>
                <a:latin typeface="Overlock"/>
                <a:ea typeface="Overlock"/>
                <a:cs typeface="Overlock"/>
                <a:sym typeface="Overlock"/>
              </a:rPr>
              <a:t>History of Forensics Science</a:t>
            </a:r>
            <a:endParaRPr/>
          </a:p>
        </p:txBody>
      </p:sp>
      <p:sp>
        <p:nvSpPr>
          <p:cNvPr id="103" name="Google Shape;103;p15"/>
          <p:cNvSpPr txBox="1"/>
          <p:nvPr>
            <p:ph idx="1" type="subTitle"/>
          </p:nvPr>
        </p:nvSpPr>
        <p:spPr>
          <a:xfrm>
            <a:off x="1339362" y="5815698"/>
            <a:ext cx="9144000" cy="42000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DBE056"/>
              </a:buClr>
              <a:buSzPts val="2000"/>
              <a:buNone/>
            </a:pPr>
            <a:r>
              <a:rPr lang="en-US" sz="2000">
                <a:solidFill>
                  <a:srgbClr val="DBE056"/>
                </a:solidFill>
                <a:latin typeface="Overlock"/>
                <a:ea typeface="Overlock"/>
                <a:cs typeface="Overlock"/>
                <a:sym typeface="Overlock"/>
              </a:rPr>
              <a:t>Mr. Davis</a:t>
            </a:r>
            <a:endParaRPr/>
          </a:p>
        </p:txBody>
      </p:sp>
      <p:pic>
        <p:nvPicPr>
          <p:cNvPr id="104" name="Google Shape;104;p15"/>
          <p:cNvPicPr preferRelativeResize="0"/>
          <p:nvPr/>
        </p:nvPicPr>
        <p:blipFill rotWithShape="1">
          <a:blip r:embed="rId3">
            <a:alphaModFix/>
          </a:blip>
          <a:srcRect b="0" l="0" r="0" t="0"/>
          <a:stretch/>
        </p:blipFill>
        <p:spPr>
          <a:xfrm>
            <a:off x="320040" y="380198"/>
            <a:ext cx="5455917" cy="3894919"/>
          </a:xfrm>
          <a:prstGeom prst="rect">
            <a:avLst/>
          </a:prstGeom>
          <a:noFill/>
          <a:ln>
            <a:noFill/>
          </a:ln>
        </p:spPr>
      </p:pic>
      <p:pic>
        <p:nvPicPr>
          <p:cNvPr id="105" name="Google Shape;105;p15"/>
          <p:cNvPicPr preferRelativeResize="0"/>
          <p:nvPr/>
        </p:nvPicPr>
        <p:blipFill rotWithShape="1">
          <a:blip r:embed="rId4">
            <a:alphaModFix/>
          </a:blip>
          <a:srcRect b="0" l="0" r="0" t="0"/>
          <a:stretch/>
        </p:blipFill>
        <p:spPr>
          <a:xfrm>
            <a:off x="6416043" y="380198"/>
            <a:ext cx="5455917" cy="3894919"/>
          </a:xfrm>
          <a:prstGeom prst="rect">
            <a:avLst/>
          </a:prstGeom>
          <a:noFill/>
          <a:ln>
            <a:noFill/>
          </a:ln>
        </p:spPr>
      </p:pic>
      <p:cxnSp>
        <p:nvCxnSpPr>
          <p:cNvPr id="106" name="Google Shape;106;p15"/>
          <p:cNvCxnSpPr/>
          <p:nvPr/>
        </p:nvCxnSpPr>
        <p:spPr>
          <a:xfrm>
            <a:off x="2209800" y="5738691"/>
            <a:ext cx="7772400" cy="0"/>
          </a:xfrm>
          <a:prstGeom prst="straightConnector1">
            <a:avLst/>
          </a:prstGeom>
          <a:noFill/>
          <a:ln cap="flat" cmpd="sng" w="22225">
            <a:solidFill>
              <a:srgbClr val="D9D9D9"/>
            </a:solidFill>
            <a:prstDash val="solid"/>
            <a:miter lim="800000"/>
            <a:headEnd len="sm" w="sm" type="none"/>
            <a:tailEnd len="sm" w="sm" type="none"/>
          </a:ln>
        </p:spPr>
      </p:cxnSp>
      <p:sp>
        <p:nvSpPr>
          <p:cNvPr id="107" name="Google Shape;107;p15"/>
          <p:cNvSpPr txBox="1"/>
          <p:nvPr>
            <p:ph idx="11" type="ftr"/>
          </p:nvPr>
        </p:nvSpPr>
        <p:spPr>
          <a:xfrm>
            <a:off x="3976608" y="6508035"/>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108" name="Google Shape;10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Alphonse Bertillon was a French police officer and biometrics researcher who applied the anthropological technique of anthropometry to law enforcement creating an identification system based on physical measurements. Anthropometry was the first scientific system used by police to identify criminals. Before that time, criminals could only be identified by name or photograph. The method was eventually supplanted by fingerprinting.&#10;He is also the inventor of the mug shot. Photographing of criminals began in the 1840s only a few years after the invention of photography, but it was not until 1888 that Bertillon standardized the process.&#10;&#10;&#10;This video is targeted to blind users.&#10;&#10;Attribution:&#10;Article text available under CC-BY-SA&#10;Creative Commons image source in video" id="206" name="Google Shape;206;p24" title="Alphonse Bertillon">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25"/>
          <p:cNvSpPr/>
          <p:nvPr/>
        </p:nvSpPr>
        <p:spPr>
          <a:xfrm>
            <a:off x="4654295" y="478232"/>
            <a:ext cx="7034121" cy="5918673"/>
          </a:xfrm>
          <a:prstGeom prst="rect">
            <a:avLst/>
          </a:prstGeom>
          <a:solidFill>
            <a:srgbClr val="404040"/>
          </a:solidFill>
          <a:ln cap="sq" cmpd="thinThick" w="127000">
            <a:solidFill>
              <a:srgbClr val="4040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2" name="Google Shape;212;p25"/>
          <p:cNvSpPr txBox="1"/>
          <p:nvPr>
            <p:ph type="title"/>
          </p:nvPr>
        </p:nvSpPr>
        <p:spPr>
          <a:xfrm>
            <a:off x="5297762" y="1053711"/>
            <a:ext cx="5638994" cy="142444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Overlock"/>
              <a:buNone/>
            </a:pPr>
            <a:r>
              <a:rPr lang="en-US">
                <a:solidFill>
                  <a:srgbClr val="FFFFFF"/>
                </a:solidFill>
                <a:latin typeface="Overlock"/>
                <a:ea typeface="Overlock"/>
                <a:cs typeface="Overlock"/>
                <a:sym typeface="Overlock"/>
              </a:rPr>
              <a:t>Francis Galton - (1822-1911</a:t>
            </a:r>
            <a:r>
              <a:rPr b="1" lang="en-US">
                <a:solidFill>
                  <a:srgbClr val="FFFFFF"/>
                </a:solidFill>
                <a:latin typeface="Overlock"/>
                <a:ea typeface="Overlock"/>
                <a:cs typeface="Overlock"/>
                <a:sym typeface="Overlock"/>
              </a:rPr>
              <a:t>)</a:t>
            </a:r>
            <a:endParaRPr>
              <a:solidFill>
                <a:srgbClr val="FFFFFF"/>
              </a:solidFill>
            </a:endParaRPr>
          </a:p>
        </p:txBody>
      </p:sp>
      <p:pic>
        <p:nvPicPr>
          <p:cNvPr descr="A person wearing a suit and tie&#10;&#10;Description automatically generated" id="213" name="Google Shape;213;p25"/>
          <p:cNvPicPr preferRelativeResize="0"/>
          <p:nvPr/>
        </p:nvPicPr>
        <p:blipFill rotWithShape="1">
          <a:blip r:embed="rId3">
            <a:alphaModFix/>
          </a:blip>
          <a:srcRect b="0" l="0" r="0" t="0"/>
          <a:stretch/>
        </p:blipFill>
        <p:spPr>
          <a:xfrm>
            <a:off x="225631" y="231569"/>
            <a:ext cx="4120738" cy="3036565"/>
          </a:xfrm>
          <a:prstGeom prst="rect">
            <a:avLst/>
          </a:prstGeom>
          <a:noFill/>
          <a:ln>
            <a:noFill/>
          </a:ln>
        </p:spPr>
      </p:pic>
      <p:cxnSp>
        <p:nvCxnSpPr>
          <p:cNvPr id="214" name="Google Shape;214;p25"/>
          <p:cNvCxnSpPr/>
          <p:nvPr/>
        </p:nvCxnSpPr>
        <p:spPr>
          <a:xfrm>
            <a:off x="5430098" y="2639023"/>
            <a:ext cx="4562441" cy="0"/>
          </a:xfrm>
          <a:prstGeom prst="straightConnector1">
            <a:avLst/>
          </a:prstGeom>
          <a:noFill/>
          <a:ln cap="flat" cmpd="sng" w="22225">
            <a:solidFill>
              <a:srgbClr val="E7E6E6"/>
            </a:solidFill>
            <a:prstDash val="solid"/>
            <a:miter lim="800000"/>
            <a:headEnd len="sm" w="sm" type="none"/>
            <a:tailEnd len="sm" w="sm" type="none"/>
          </a:ln>
        </p:spPr>
      </p:cxnSp>
      <p:pic>
        <p:nvPicPr>
          <p:cNvPr descr="A close up of a logo&#10;&#10;Description automatically generated" id="215" name="Google Shape;215;p25"/>
          <p:cNvPicPr preferRelativeResize="0"/>
          <p:nvPr/>
        </p:nvPicPr>
        <p:blipFill rotWithShape="1">
          <a:blip r:embed="rId4">
            <a:alphaModFix/>
          </a:blip>
          <a:srcRect b="0" l="0" r="0" t="0"/>
          <a:stretch/>
        </p:blipFill>
        <p:spPr>
          <a:xfrm>
            <a:off x="142504" y="3429001"/>
            <a:ext cx="4322618" cy="3197430"/>
          </a:xfrm>
          <a:prstGeom prst="rect">
            <a:avLst/>
          </a:prstGeom>
          <a:noFill/>
          <a:ln>
            <a:noFill/>
          </a:ln>
        </p:spPr>
      </p:pic>
      <p:sp>
        <p:nvSpPr>
          <p:cNvPr id="216" name="Google Shape;216;p25"/>
          <p:cNvSpPr txBox="1"/>
          <p:nvPr>
            <p:ph idx="1" type="body"/>
          </p:nvPr>
        </p:nvSpPr>
        <p:spPr>
          <a:xfrm>
            <a:off x="5297749" y="2799900"/>
            <a:ext cx="6315300" cy="2987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FFFF"/>
              </a:buClr>
              <a:buSzPts val="2400"/>
              <a:buChar char="•"/>
            </a:pPr>
            <a:r>
              <a:rPr lang="en-US" sz="3500">
                <a:solidFill>
                  <a:srgbClr val="FFFFFF"/>
                </a:solidFill>
                <a:latin typeface="Times New Roman"/>
                <a:ea typeface="Times New Roman"/>
                <a:cs typeface="Times New Roman"/>
                <a:sym typeface="Times New Roman"/>
              </a:rPr>
              <a:t>“</a:t>
            </a:r>
            <a:r>
              <a:rPr b="1" lang="en-US" sz="3800">
                <a:solidFill>
                  <a:srgbClr val="FF0000"/>
                </a:solidFill>
                <a:latin typeface="Times New Roman"/>
                <a:ea typeface="Times New Roman"/>
                <a:cs typeface="Times New Roman"/>
                <a:sym typeface="Times New Roman"/>
              </a:rPr>
              <a:t>Father of </a:t>
            </a:r>
            <a:r>
              <a:rPr b="1" lang="en-US" sz="3800" u="sng">
                <a:solidFill>
                  <a:srgbClr val="FF0000"/>
                </a:solidFill>
                <a:latin typeface="Times New Roman"/>
                <a:ea typeface="Times New Roman"/>
                <a:cs typeface="Times New Roman"/>
                <a:sym typeface="Times New Roman"/>
              </a:rPr>
              <a:t>Fingerprinting</a:t>
            </a:r>
            <a:r>
              <a:rPr lang="en-US" sz="3500">
                <a:solidFill>
                  <a:srgbClr val="FFFFFF"/>
                </a:solidFill>
                <a:latin typeface="Times New Roman"/>
                <a:ea typeface="Times New Roman"/>
                <a:cs typeface="Times New Roman"/>
                <a:sym typeface="Times New Roman"/>
              </a:rPr>
              <a:t>”</a:t>
            </a:r>
            <a:endParaRPr sz="3900"/>
          </a:p>
          <a:p>
            <a:pPr indent="-298450" lvl="0" marL="228600" rtl="0" algn="l">
              <a:lnSpc>
                <a:spcPct val="90000"/>
              </a:lnSpc>
              <a:spcBef>
                <a:spcPts val="1000"/>
              </a:spcBef>
              <a:spcAft>
                <a:spcPts val="0"/>
              </a:spcAft>
              <a:buClr>
                <a:srgbClr val="FFFFFF"/>
              </a:buClr>
              <a:buSzPts val="3500"/>
              <a:buChar char="•"/>
            </a:pPr>
            <a:r>
              <a:rPr lang="en-US" sz="3500">
                <a:solidFill>
                  <a:srgbClr val="FFFFFF"/>
                </a:solidFill>
                <a:latin typeface="Times New Roman"/>
                <a:ea typeface="Times New Roman"/>
                <a:cs typeface="Times New Roman"/>
                <a:sym typeface="Times New Roman"/>
              </a:rPr>
              <a:t>Developed fingerprinting as a way to uniquely identify individuals.</a:t>
            </a:r>
            <a:endParaRPr sz="3900"/>
          </a:p>
          <a:p>
            <a:pPr indent="-76200" lvl="0" marL="228600" rtl="0" algn="l">
              <a:lnSpc>
                <a:spcPct val="90000"/>
              </a:lnSpc>
              <a:spcBef>
                <a:spcPts val="1000"/>
              </a:spcBef>
              <a:spcAft>
                <a:spcPts val="0"/>
              </a:spcAft>
              <a:buClr>
                <a:schemeClr val="dk1"/>
              </a:buClr>
              <a:buSzPts val="2400"/>
              <a:buNone/>
            </a:pPr>
            <a:r>
              <a:t/>
            </a:r>
            <a:endParaRPr sz="2400">
              <a:solidFill>
                <a:srgbClr val="FFFFFF"/>
              </a:solidFill>
            </a:endParaRPr>
          </a:p>
        </p:txBody>
      </p:sp>
      <p:sp>
        <p:nvSpPr>
          <p:cNvPr id="217" name="Google Shape;217;p25"/>
          <p:cNvSpPr txBox="1"/>
          <p:nvPr>
            <p:ph idx="11" type="ftr"/>
          </p:nvPr>
        </p:nvSpPr>
        <p:spPr>
          <a:xfrm>
            <a:off x="4056555" y="64780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218" name="Google Shape;218;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25" name="Google Shape;225;p26" title="SIR FRANCIS GALTON">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27"/>
          <p:cNvSpPr/>
          <p:nvPr/>
        </p:nvSpPr>
        <p:spPr>
          <a:xfrm>
            <a:off x="336883" y="321176"/>
            <a:ext cx="7174247" cy="5896743"/>
          </a:xfrm>
          <a:prstGeom prst="rect">
            <a:avLst/>
          </a:prstGeom>
          <a:solidFill>
            <a:schemeClr val="dk1">
              <a:alpha val="14901"/>
            </a:schemeClr>
          </a:solidFill>
          <a:ln cap="sq" cmpd="thinThick" w="127000">
            <a:solidFill>
              <a:schemeClr val="dk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1" name="Google Shape;231;p27"/>
          <p:cNvSpPr txBox="1"/>
          <p:nvPr>
            <p:ph type="title"/>
          </p:nvPr>
        </p:nvSpPr>
        <p:spPr>
          <a:xfrm>
            <a:off x="821516" y="640263"/>
            <a:ext cx="6204984" cy="13449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Overlock"/>
              <a:buNone/>
            </a:pPr>
            <a:r>
              <a:rPr lang="en-US" sz="4000">
                <a:latin typeface="Overlock"/>
                <a:ea typeface="Overlock"/>
                <a:cs typeface="Overlock"/>
                <a:sym typeface="Overlock"/>
              </a:rPr>
              <a:t>Leone Lattes - (1887-1954)</a:t>
            </a:r>
            <a:endParaRPr/>
          </a:p>
        </p:txBody>
      </p:sp>
      <p:sp>
        <p:nvSpPr>
          <p:cNvPr id="232" name="Google Shape;232;p27"/>
          <p:cNvSpPr txBox="1"/>
          <p:nvPr>
            <p:ph idx="1" type="body"/>
          </p:nvPr>
        </p:nvSpPr>
        <p:spPr>
          <a:xfrm>
            <a:off x="506775" y="2121750"/>
            <a:ext cx="6906600" cy="3627000"/>
          </a:xfrm>
          <a:prstGeom prst="rect">
            <a:avLst/>
          </a:prstGeom>
          <a:noFill/>
          <a:ln>
            <a:noFill/>
          </a:ln>
        </p:spPr>
        <p:txBody>
          <a:bodyPr anchorCtr="0" anchor="t" bIns="45700" lIns="91425" spcFirstLastPara="1" rIns="91425" wrap="square" tIns="45700">
            <a:noAutofit/>
          </a:bodyPr>
          <a:lstStyle/>
          <a:p>
            <a:pPr indent="-311150" lvl="0" marL="228600" rtl="0" algn="l">
              <a:lnSpc>
                <a:spcPct val="90000"/>
              </a:lnSpc>
              <a:spcBef>
                <a:spcPts val="0"/>
              </a:spcBef>
              <a:spcAft>
                <a:spcPts val="0"/>
              </a:spcAft>
              <a:buClr>
                <a:schemeClr val="dk1"/>
              </a:buClr>
              <a:buSzPts val="3700"/>
              <a:buChar char="•"/>
            </a:pPr>
            <a:r>
              <a:rPr lang="en-US" sz="3700">
                <a:latin typeface="Times New Roman"/>
                <a:ea typeface="Times New Roman"/>
                <a:cs typeface="Times New Roman"/>
                <a:sym typeface="Times New Roman"/>
              </a:rPr>
              <a:t>“</a:t>
            </a:r>
            <a:r>
              <a:rPr b="1" lang="en-US" sz="3700">
                <a:solidFill>
                  <a:srgbClr val="FF0000"/>
                </a:solidFill>
                <a:latin typeface="Times New Roman"/>
                <a:ea typeface="Times New Roman"/>
                <a:cs typeface="Times New Roman"/>
                <a:sym typeface="Times New Roman"/>
              </a:rPr>
              <a:t>Father of </a:t>
            </a:r>
            <a:r>
              <a:rPr b="1" lang="en-US" sz="3700" u="sng">
                <a:solidFill>
                  <a:srgbClr val="FF0000"/>
                </a:solidFill>
                <a:latin typeface="Times New Roman"/>
                <a:ea typeface="Times New Roman"/>
                <a:cs typeface="Times New Roman"/>
                <a:sym typeface="Times New Roman"/>
              </a:rPr>
              <a:t>Bloodstain</a:t>
            </a:r>
            <a:r>
              <a:rPr b="1" lang="en-US" sz="3700">
                <a:solidFill>
                  <a:srgbClr val="FF0000"/>
                </a:solidFill>
                <a:latin typeface="Times New Roman"/>
                <a:ea typeface="Times New Roman"/>
                <a:cs typeface="Times New Roman"/>
                <a:sym typeface="Times New Roman"/>
              </a:rPr>
              <a:t> Identification”</a:t>
            </a:r>
            <a:endParaRPr b="1" sz="4100">
              <a:solidFill>
                <a:srgbClr val="FF0000"/>
              </a:solidFill>
            </a:endParaRPr>
          </a:p>
          <a:p>
            <a:pPr indent="-311150" lvl="0" marL="228600" rtl="0" algn="l">
              <a:lnSpc>
                <a:spcPct val="90000"/>
              </a:lnSpc>
              <a:spcBef>
                <a:spcPts val="1000"/>
              </a:spcBef>
              <a:spcAft>
                <a:spcPts val="0"/>
              </a:spcAft>
              <a:buClr>
                <a:schemeClr val="dk1"/>
              </a:buClr>
              <a:buSzPts val="3700"/>
              <a:buChar char="•"/>
            </a:pPr>
            <a:r>
              <a:rPr lang="en-US" sz="3700">
                <a:latin typeface="Times New Roman"/>
                <a:ea typeface="Times New Roman"/>
                <a:cs typeface="Times New Roman"/>
                <a:sym typeface="Times New Roman"/>
              </a:rPr>
              <a:t>He developed a procedure for determining the blood type (A, B, AB, or O) of a dried blood stain.</a:t>
            </a:r>
            <a:endParaRPr sz="4100"/>
          </a:p>
          <a:p>
            <a:pPr indent="-76200" lvl="0" marL="228600" rtl="0" algn="l">
              <a:lnSpc>
                <a:spcPct val="90000"/>
              </a:lnSpc>
              <a:spcBef>
                <a:spcPts val="1000"/>
              </a:spcBef>
              <a:spcAft>
                <a:spcPts val="0"/>
              </a:spcAft>
              <a:buClr>
                <a:schemeClr val="dk1"/>
              </a:buClr>
              <a:buSzPts val="2400"/>
              <a:buNone/>
            </a:pPr>
            <a:r>
              <a:t/>
            </a:r>
            <a:endParaRPr sz="2400"/>
          </a:p>
        </p:txBody>
      </p:sp>
      <p:pic>
        <p:nvPicPr>
          <p:cNvPr descr="A screenshot of a cell phone&#10;&#10;Description automatically generated" id="233" name="Google Shape;233;p27"/>
          <p:cNvPicPr preferRelativeResize="0"/>
          <p:nvPr/>
        </p:nvPicPr>
        <p:blipFill rotWithShape="1">
          <a:blip r:embed="rId3">
            <a:alphaModFix/>
          </a:blip>
          <a:srcRect b="0" l="0" r="0" t="789"/>
          <a:stretch/>
        </p:blipFill>
        <p:spPr>
          <a:xfrm>
            <a:off x="7829551" y="306909"/>
            <a:ext cx="4042409" cy="3291314"/>
          </a:xfrm>
          <a:prstGeom prst="rect">
            <a:avLst/>
          </a:prstGeom>
          <a:noFill/>
          <a:ln>
            <a:noFill/>
          </a:ln>
        </p:spPr>
      </p:pic>
      <p:pic>
        <p:nvPicPr>
          <p:cNvPr descr="A person wearing a suit and tie&#10;&#10;Description automatically generated" id="234" name="Google Shape;234;p27"/>
          <p:cNvPicPr preferRelativeResize="0"/>
          <p:nvPr/>
        </p:nvPicPr>
        <p:blipFill rotWithShape="1">
          <a:blip r:embed="rId4">
            <a:alphaModFix/>
          </a:blip>
          <a:srcRect b="36396" l="0" r="-1" t="1773"/>
          <a:stretch/>
        </p:blipFill>
        <p:spPr>
          <a:xfrm>
            <a:off x="7829551" y="3598223"/>
            <a:ext cx="4042410" cy="2619696"/>
          </a:xfrm>
          <a:prstGeom prst="rect">
            <a:avLst/>
          </a:prstGeom>
          <a:noFill/>
          <a:ln>
            <a:noFill/>
          </a:ln>
        </p:spPr>
      </p:pic>
      <p:sp>
        <p:nvSpPr>
          <p:cNvPr id="235" name="Google Shape;235;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236" name="Google Shape;236;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240" name="Shape 240"/>
        <p:cNvGrpSpPr/>
        <p:nvPr/>
      </p:nvGrpSpPr>
      <p:grpSpPr>
        <a:xfrm>
          <a:off x="0" y="0"/>
          <a:ext cx="0" cy="0"/>
          <a:chOff x="0" y="0"/>
          <a:chExt cx="0" cy="0"/>
        </a:xfrm>
      </p:grpSpPr>
      <p:sp>
        <p:nvSpPr>
          <p:cNvPr id="241" name="Google Shape;241;p28"/>
          <p:cNvSpPr txBox="1"/>
          <p:nvPr>
            <p:ph type="title"/>
          </p:nvPr>
        </p:nvSpPr>
        <p:spPr>
          <a:xfrm>
            <a:off x="114740" y="361502"/>
            <a:ext cx="4276707" cy="164550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700"/>
              <a:buFont typeface="Overlock"/>
              <a:buNone/>
            </a:pPr>
            <a:r>
              <a:rPr lang="en-US" sz="3700">
                <a:latin typeface="Overlock"/>
                <a:ea typeface="Overlock"/>
                <a:cs typeface="Overlock"/>
                <a:sym typeface="Overlock"/>
              </a:rPr>
              <a:t>Calvin Goddard - (1891-1955)</a:t>
            </a:r>
            <a:endParaRPr/>
          </a:p>
        </p:txBody>
      </p:sp>
      <p:sp>
        <p:nvSpPr>
          <p:cNvPr id="242" name="Google Shape;242;p28"/>
          <p:cNvSpPr txBox="1"/>
          <p:nvPr>
            <p:ph idx="1" type="body"/>
          </p:nvPr>
        </p:nvSpPr>
        <p:spPr>
          <a:xfrm>
            <a:off x="114750" y="1772872"/>
            <a:ext cx="4276800" cy="4404000"/>
          </a:xfrm>
          <a:prstGeom prst="rect">
            <a:avLst/>
          </a:prstGeom>
          <a:noFill/>
          <a:ln>
            <a:noFill/>
          </a:ln>
        </p:spPr>
        <p:txBody>
          <a:bodyPr anchorCtr="0" anchor="t" bIns="45700" lIns="91425" spcFirstLastPara="1" rIns="91425" wrap="square" tIns="45700">
            <a:noAutofit/>
          </a:bodyPr>
          <a:lstStyle/>
          <a:p>
            <a:pPr indent="-279400" lvl="0" marL="228600" rtl="0" algn="l">
              <a:lnSpc>
                <a:spcPct val="90000"/>
              </a:lnSpc>
              <a:spcBef>
                <a:spcPts val="0"/>
              </a:spcBef>
              <a:spcAft>
                <a:spcPts val="0"/>
              </a:spcAft>
              <a:buClr>
                <a:schemeClr val="lt1"/>
              </a:buClr>
              <a:buSzPts val="3200"/>
              <a:buChar char="•"/>
            </a:pPr>
            <a:r>
              <a:rPr lang="en-US" sz="3200">
                <a:solidFill>
                  <a:srgbClr val="FF0000"/>
                </a:solidFill>
                <a:latin typeface="Times New Roman"/>
                <a:ea typeface="Times New Roman"/>
                <a:cs typeface="Times New Roman"/>
                <a:sym typeface="Times New Roman"/>
              </a:rPr>
              <a:t>Father of </a:t>
            </a:r>
            <a:r>
              <a:rPr lang="en-US" sz="3200" u="sng">
                <a:solidFill>
                  <a:srgbClr val="FF0000"/>
                </a:solidFill>
                <a:latin typeface="Times New Roman"/>
                <a:ea typeface="Times New Roman"/>
                <a:cs typeface="Times New Roman"/>
                <a:sym typeface="Times New Roman"/>
              </a:rPr>
              <a:t>Ballistics</a:t>
            </a:r>
            <a:r>
              <a:rPr lang="en-US" sz="3200">
                <a:latin typeface="Times New Roman"/>
                <a:ea typeface="Times New Roman"/>
                <a:cs typeface="Times New Roman"/>
                <a:sym typeface="Times New Roman"/>
              </a:rPr>
              <a:t>”</a:t>
            </a:r>
            <a:endParaRPr sz="3600"/>
          </a:p>
          <a:p>
            <a:pPr indent="-228600" lvl="0" marL="228600" rtl="0" algn="l">
              <a:lnSpc>
                <a:spcPct val="90000"/>
              </a:lnSpc>
              <a:spcBef>
                <a:spcPts val="1000"/>
              </a:spcBef>
              <a:spcAft>
                <a:spcPts val="0"/>
              </a:spcAft>
              <a:buClr>
                <a:schemeClr val="lt1"/>
              </a:buClr>
              <a:buSzPts val="2400"/>
              <a:buChar char="•"/>
            </a:pPr>
            <a:r>
              <a:rPr lang="en-US" sz="3200">
                <a:latin typeface="Times New Roman"/>
                <a:ea typeface="Times New Roman"/>
                <a:cs typeface="Times New Roman"/>
                <a:sym typeface="Times New Roman"/>
              </a:rPr>
              <a:t>Developed the technique to examine bullets, using a comparison microscope, to determine whether or not a particular gun fired the bullets</a:t>
            </a:r>
            <a:r>
              <a:rPr lang="en-US" sz="2400">
                <a:latin typeface="Times New Roman"/>
                <a:ea typeface="Times New Roman"/>
                <a:cs typeface="Times New Roman"/>
                <a:sym typeface="Times New Roman"/>
              </a:rPr>
              <a:t>.</a:t>
            </a:r>
            <a:endParaRPr/>
          </a:p>
          <a:p>
            <a:pPr indent="-114300" lvl="0" marL="228600" rtl="0" algn="l">
              <a:lnSpc>
                <a:spcPct val="90000"/>
              </a:lnSpc>
              <a:spcBef>
                <a:spcPts val="1000"/>
              </a:spcBef>
              <a:spcAft>
                <a:spcPts val="0"/>
              </a:spcAft>
              <a:buClr>
                <a:schemeClr val="lt1"/>
              </a:buClr>
              <a:buSzPts val="1800"/>
              <a:buNone/>
            </a:pPr>
            <a:r>
              <a:t/>
            </a:r>
            <a:endParaRPr sz="1800"/>
          </a:p>
        </p:txBody>
      </p:sp>
      <p:sp>
        <p:nvSpPr>
          <p:cNvPr id="243" name="Google Shape;243;p28"/>
          <p:cNvSpPr/>
          <p:nvPr/>
        </p:nvSpPr>
        <p:spPr>
          <a:xfrm>
            <a:off x="4538409" y="0"/>
            <a:ext cx="7653591" cy="6858000"/>
          </a:xfrm>
          <a:prstGeom prst="rect">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44" name="Google Shape;244;p28"/>
          <p:cNvSpPr/>
          <p:nvPr/>
        </p:nvSpPr>
        <p:spPr>
          <a:xfrm>
            <a:off x="4860141" y="321732"/>
            <a:ext cx="4111054" cy="367484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brass, bullet, projectile, music&#10;&#10;Description automatically generated" id="245" name="Google Shape;245;p28"/>
          <p:cNvPicPr preferRelativeResize="0"/>
          <p:nvPr/>
        </p:nvPicPr>
        <p:blipFill rotWithShape="1">
          <a:blip r:embed="rId3">
            <a:alphaModFix/>
          </a:blip>
          <a:srcRect b="14562" l="0" r="0" t="11398"/>
          <a:stretch/>
        </p:blipFill>
        <p:spPr>
          <a:xfrm>
            <a:off x="5009463" y="474133"/>
            <a:ext cx="3775899" cy="3242843"/>
          </a:xfrm>
          <a:prstGeom prst="rect">
            <a:avLst/>
          </a:prstGeom>
          <a:noFill/>
          <a:ln>
            <a:noFill/>
          </a:ln>
        </p:spPr>
      </p:pic>
      <p:sp>
        <p:nvSpPr>
          <p:cNvPr id="246" name="Google Shape;246;p28"/>
          <p:cNvSpPr/>
          <p:nvPr/>
        </p:nvSpPr>
        <p:spPr>
          <a:xfrm>
            <a:off x="9118156" y="321732"/>
            <a:ext cx="2766017" cy="302683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Goddardcomparison-wiki" id="247" name="Google Shape;247;p28"/>
          <p:cNvPicPr preferRelativeResize="0"/>
          <p:nvPr/>
        </p:nvPicPr>
        <p:blipFill rotWithShape="1">
          <a:blip r:embed="rId4">
            <a:alphaModFix/>
          </a:blip>
          <a:srcRect b="0" l="0" r="0" t="0"/>
          <a:stretch/>
        </p:blipFill>
        <p:spPr>
          <a:xfrm>
            <a:off x="9317826" y="474133"/>
            <a:ext cx="2400316" cy="2717800"/>
          </a:xfrm>
          <a:prstGeom prst="rect">
            <a:avLst/>
          </a:prstGeom>
          <a:noFill/>
          <a:ln>
            <a:noFill/>
          </a:ln>
        </p:spPr>
      </p:pic>
      <p:sp>
        <p:nvSpPr>
          <p:cNvPr id="248" name="Google Shape;248;p28"/>
          <p:cNvSpPr/>
          <p:nvPr/>
        </p:nvSpPr>
        <p:spPr>
          <a:xfrm>
            <a:off x="4860141" y="4155753"/>
            <a:ext cx="4111054" cy="2380509"/>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bullet, projectile, weapon, cosmetic&#10;&#10;Description automatically generated" id="249" name="Google Shape;249;p28"/>
          <p:cNvPicPr preferRelativeResize="0"/>
          <p:nvPr/>
        </p:nvPicPr>
        <p:blipFill rotWithShape="1">
          <a:blip r:embed="rId5">
            <a:alphaModFix/>
          </a:blip>
          <a:srcRect b="1947" l="0" r="0" t="14706"/>
          <a:stretch/>
        </p:blipFill>
        <p:spPr>
          <a:xfrm>
            <a:off x="5009463" y="4318312"/>
            <a:ext cx="3856875" cy="2065555"/>
          </a:xfrm>
          <a:prstGeom prst="rect">
            <a:avLst/>
          </a:prstGeom>
          <a:noFill/>
          <a:ln>
            <a:noFill/>
          </a:ln>
        </p:spPr>
      </p:pic>
      <p:sp>
        <p:nvSpPr>
          <p:cNvPr id="250" name="Google Shape;250;p28"/>
          <p:cNvSpPr/>
          <p:nvPr/>
        </p:nvSpPr>
        <p:spPr>
          <a:xfrm>
            <a:off x="9118156" y="3509431"/>
            <a:ext cx="2766017" cy="302683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close up of a gun&#10;&#10;Description automatically generated" id="251" name="Google Shape;251;p28"/>
          <p:cNvPicPr preferRelativeResize="0"/>
          <p:nvPr/>
        </p:nvPicPr>
        <p:blipFill rotWithShape="1">
          <a:blip r:embed="rId6">
            <a:alphaModFix/>
          </a:blip>
          <a:srcRect b="6098" l="0" r="0" t="24855"/>
          <a:stretch/>
        </p:blipFill>
        <p:spPr>
          <a:xfrm>
            <a:off x="9279639" y="3670296"/>
            <a:ext cx="2438503" cy="2713571"/>
          </a:xfrm>
          <a:prstGeom prst="rect">
            <a:avLst/>
          </a:prstGeom>
          <a:noFill/>
          <a:ln>
            <a:noFill/>
          </a:ln>
        </p:spPr>
      </p:pic>
      <p:sp>
        <p:nvSpPr>
          <p:cNvPr id="252" name="Google Shape;252;p28"/>
          <p:cNvSpPr txBox="1"/>
          <p:nvPr>
            <p:ph idx="11" type="ftr"/>
          </p:nvPr>
        </p:nvSpPr>
        <p:spPr>
          <a:xfrm>
            <a:off x="148527" y="6347519"/>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253" name="Google Shape;2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7" name="Shape 257"/>
        <p:cNvGrpSpPr/>
        <p:nvPr/>
      </p:nvGrpSpPr>
      <p:grpSpPr>
        <a:xfrm>
          <a:off x="0" y="0"/>
          <a:ext cx="0" cy="0"/>
          <a:chOff x="0" y="0"/>
          <a:chExt cx="0" cy="0"/>
        </a:xfrm>
      </p:grpSpPr>
      <p:sp>
        <p:nvSpPr>
          <p:cNvPr id="258" name="Google Shape;258;p29"/>
          <p:cNvSpPr/>
          <p:nvPr/>
        </p:nvSpPr>
        <p:spPr>
          <a:xfrm>
            <a:off x="0" y="-478"/>
            <a:ext cx="12192000" cy="68584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9" name="Google Shape;259;p29"/>
          <p:cNvSpPr/>
          <p:nvPr/>
        </p:nvSpPr>
        <p:spPr>
          <a:xfrm>
            <a:off x="0" y="0"/>
            <a:ext cx="9742603" cy="6858000"/>
          </a:xfrm>
          <a:custGeom>
            <a:rect b="b" l="l" r="r" t="t"/>
            <a:pathLst>
              <a:path extrusionOk="0" h="6858000" w="9742603">
                <a:moveTo>
                  <a:pt x="0" y="0"/>
                </a:moveTo>
                <a:lnTo>
                  <a:pt x="152400" y="0"/>
                </a:lnTo>
                <a:lnTo>
                  <a:pt x="6566449" y="0"/>
                </a:lnTo>
                <a:lnTo>
                  <a:pt x="9742603" y="6858000"/>
                </a:lnTo>
                <a:lnTo>
                  <a:pt x="152400" y="6858000"/>
                </a:lnTo>
                <a:lnTo>
                  <a:pt x="0" y="6858000"/>
                </a:lnTo>
                <a:close/>
              </a:path>
            </a:pathLst>
          </a:custGeom>
          <a:solidFill>
            <a:schemeClr val="dk1">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0" name="Google Shape;260;p29"/>
          <p:cNvSpPr/>
          <p:nvPr/>
        </p:nvSpPr>
        <p:spPr>
          <a:xfrm>
            <a:off x="0" y="0"/>
            <a:ext cx="9380336" cy="6858000"/>
          </a:xfrm>
          <a:custGeom>
            <a:rect b="b" l="l" r="r" t="t"/>
            <a:pathLst>
              <a:path extrusionOk="0" h="6858000" w="9380336">
                <a:moveTo>
                  <a:pt x="0" y="0"/>
                </a:moveTo>
                <a:lnTo>
                  <a:pt x="6204182" y="0"/>
                </a:lnTo>
                <a:lnTo>
                  <a:pt x="9380336" y="6858000"/>
                </a:lnTo>
                <a:lnTo>
                  <a:pt x="0" y="6858000"/>
                </a:lnTo>
                <a:close/>
              </a:path>
            </a:pathLst>
          </a:custGeom>
          <a:solidFill>
            <a:schemeClr val="dk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1" name="Google Shape;261;p29"/>
          <p:cNvSpPr txBox="1"/>
          <p:nvPr>
            <p:ph type="title"/>
          </p:nvPr>
        </p:nvSpPr>
        <p:spPr>
          <a:xfrm>
            <a:off x="838200" y="365125"/>
            <a:ext cx="519112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Overlock"/>
              <a:buNone/>
            </a:pPr>
            <a:r>
              <a:rPr lang="en-US">
                <a:latin typeface="Overlock"/>
                <a:ea typeface="Overlock"/>
                <a:cs typeface="Overlock"/>
                <a:sym typeface="Overlock"/>
              </a:rPr>
              <a:t>Albert Osborn - (1858-1946)</a:t>
            </a:r>
            <a:endParaRPr/>
          </a:p>
        </p:txBody>
      </p:sp>
      <p:pic>
        <p:nvPicPr>
          <p:cNvPr descr="A picture containing clipart&#10;&#10;Description automatically generated" id="262" name="Google Shape;262;p29"/>
          <p:cNvPicPr preferRelativeResize="0"/>
          <p:nvPr/>
        </p:nvPicPr>
        <p:blipFill rotWithShape="1">
          <a:blip r:embed="rId3">
            <a:alphaModFix/>
          </a:blip>
          <a:srcRect b="0" l="0" r="0" t="0"/>
          <a:stretch/>
        </p:blipFill>
        <p:spPr>
          <a:xfrm>
            <a:off x="7533856" y="382608"/>
            <a:ext cx="4336412" cy="1266232"/>
          </a:xfrm>
          <a:prstGeom prst="rect">
            <a:avLst/>
          </a:prstGeom>
          <a:noFill/>
          <a:ln>
            <a:noFill/>
          </a:ln>
        </p:spPr>
      </p:pic>
      <p:sp>
        <p:nvSpPr>
          <p:cNvPr id="263" name="Google Shape;263;p29"/>
          <p:cNvSpPr txBox="1"/>
          <p:nvPr>
            <p:ph idx="1" type="body"/>
          </p:nvPr>
        </p:nvSpPr>
        <p:spPr>
          <a:xfrm>
            <a:off x="250476" y="2035675"/>
            <a:ext cx="6835200" cy="4155600"/>
          </a:xfrm>
          <a:prstGeom prst="rect">
            <a:avLst/>
          </a:prstGeom>
          <a:noFill/>
          <a:ln>
            <a:noFill/>
          </a:ln>
        </p:spPr>
        <p:txBody>
          <a:bodyPr anchorCtr="0" anchor="t" bIns="45700" lIns="91425" spcFirstLastPara="1" rIns="91425" wrap="square" tIns="45700">
            <a:noAutofit/>
          </a:bodyPr>
          <a:lstStyle/>
          <a:p>
            <a:pPr indent="-298450" lvl="0" marL="228600" rtl="0" algn="l">
              <a:lnSpc>
                <a:spcPct val="90000"/>
              </a:lnSpc>
              <a:spcBef>
                <a:spcPts val="0"/>
              </a:spcBef>
              <a:spcAft>
                <a:spcPts val="0"/>
              </a:spcAft>
              <a:buClr>
                <a:schemeClr val="lt1"/>
              </a:buClr>
              <a:buSzPts val="3500"/>
              <a:buChar char="•"/>
            </a:pPr>
            <a:r>
              <a:rPr lang="en-US" sz="3500">
                <a:latin typeface="Times New Roman"/>
                <a:ea typeface="Times New Roman"/>
                <a:cs typeface="Times New Roman"/>
                <a:sym typeface="Times New Roman"/>
              </a:rPr>
              <a:t>“</a:t>
            </a:r>
            <a:r>
              <a:rPr b="1" lang="en-US" sz="3500">
                <a:solidFill>
                  <a:srgbClr val="FF0000"/>
                </a:solidFill>
                <a:latin typeface="Times New Roman"/>
                <a:ea typeface="Times New Roman"/>
                <a:cs typeface="Times New Roman"/>
                <a:sym typeface="Times New Roman"/>
              </a:rPr>
              <a:t>Father of </a:t>
            </a:r>
            <a:r>
              <a:rPr b="1" lang="en-US" sz="3500" u="sng">
                <a:solidFill>
                  <a:srgbClr val="FF0000"/>
                </a:solidFill>
                <a:latin typeface="Times New Roman"/>
                <a:ea typeface="Times New Roman"/>
                <a:cs typeface="Times New Roman"/>
                <a:sym typeface="Times New Roman"/>
              </a:rPr>
              <a:t>Document</a:t>
            </a:r>
            <a:r>
              <a:rPr b="1" lang="en-US" sz="3500">
                <a:solidFill>
                  <a:srgbClr val="FF0000"/>
                </a:solidFill>
                <a:latin typeface="Times New Roman"/>
                <a:ea typeface="Times New Roman"/>
                <a:cs typeface="Times New Roman"/>
                <a:sym typeface="Times New Roman"/>
              </a:rPr>
              <a:t> Examination</a:t>
            </a:r>
            <a:r>
              <a:rPr lang="en-US" sz="3500">
                <a:latin typeface="Times New Roman"/>
                <a:ea typeface="Times New Roman"/>
                <a:cs typeface="Times New Roman"/>
                <a:sym typeface="Times New Roman"/>
              </a:rPr>
              <a:t>”</a:t>
            </a:r>
            <a:endParaRPr sz="3900"/>
          </a:p>
          <a:p>
            <a:pPr indent="-228600" lvl="0" marL="228600" rtl="0" algn="l">
              <a:lnSpc>
                <a:spcPct val="90000"/>
              </a:lnSpc>
              <a:spcBef>
                <a:spcPts val="1000"/>
              </a:spcBef>
              <a:spcAft>
                <a:spcPts val="0"/>
              </a:spcAft>
              <a:buClr>
                <a:schemeClr val="lt1"/>
              </a:buClr>
              <a:buSzPts val="2400"/>
              <a:buChar char="•"/>
            </a:pPr>
            <a:r>
              <a:rPr lang="en-US" sz="3500">
                <a:latin typeface="Times New Roman"/>
                <a:ea typeface="Times New Roman"/>
                <a:cs typeface="Times New Roman"/>
                <a:sym typeface="Times New Roman"/>
              </a:rPr>
              <a:t>His work led to the acceptance of documents as scientific evidence by the courts.</a:t>
            </a:r>
            <a:r>
              <a:rPr lang="en-US" sz="3500"/>
              <a:t> </a:t>
            </a:r>
            <a:r>
              <a:rPr lang="en-US" sz="2400"/>
              <a:t> </a:t>
            </a:r>
            <a:endParaRPr/>
          </a:p>
          <a:p>
            <a:pPr indent="-101600" lvl="0" marL="228600" rtl="0" algn="l">
              <a:lnSpc>
                <a:spcPct val="90000"/>
              </a:lnSpc>
              <a:spcBef>
                <a:spcPts val="1000"/>
              </a:spcBef>
              <a:spcAft>
                <a:spcPts val="0"/>
              </a:spcAft>
              <a:buClr>
                <a:schemeClr val="lt1"/>
              </a:buClr>
              <a:buSzPts val="2000"/>
              <a:buNone/>
            </a:pPr>
            <a:r>
              <a:t/>
            </a:r>
            <a:endParaRPr sz="2000"/>
          </a:p>
        </p:txBody>
      </p:sp>
      <p:pic>
        <p:nvPicPr>
          <p:cNvPr id="264" name="Google Shape;264;p29"/>
          <p:cNvPicPr preferRelativeResize="0"/>
          <p:nvPr/>
        </p:nvPicPr>
        <p:blipFill rotWithShape="1">
          <a:blip r:embed="rId4">
            <a:alphaModFix/>
          </a:blip>
          <a:srcRect b="0" l="0" r="0" t="0"/>
          <a:stretch/>
        </p:blipFill>
        <p:spPr>
          <a:xfrm>
            <a:off x="9062716" y="1870584"/>
            <a:ext cx="1850684" cy="1388013"/>
          </a:xfrm>
          <a:prstGeom prst="rect">
            <a:avLst/>
          </a:prstGeom>
          <a:noFill/>
          <a:ln>
            <a:noFill/>
          </a:ln>
        </p:spPr>
      </p:pic>
      <p:pic>
        <p:nvPicPr>
          <p:cNvPr id="265" name="Google Shape;265;p29"/>
          <p:cNvPicPr preferRelativeResize="0"/>
          <p:nvPr/>
        </p:nvPicPr>
        <p:blipFill rotWithShape="1">
          <a:blip r:embed="rId5">
            <a:alphaModFix/>
          </a:blip>
          <a:srcRect b="0" l="0" r="0" t="0"/>
          <a:stretch/>
        </p:blipFill>
        <p:spPr>
          <a:xfrm>
            <a:off x="9476488" y="3419454"/>
            <a:ext cx="1850684" cy="1388013"/>
          </a:xfrm>
          <a:prstGeom prst="rect">
            <a:avLst/>
          </a:prstGeom>
          <a:noFill/>
          <a:ln>
            <a:noFill/>
          </a:ln>
        </p:spPr>
      </p:pic>
      <p:pic>
        <p:nvPicPr>
          <p:cNvPr descr="A screen shot of a computer&#10;&#10;Description automatically generated" id="266" name="Google Shape;266;p29"/>
          <p:cNvPicPr preferRelativeResize="0"/>
          <p:nvPr/>
        </p:nvPicPr>
        <p:blipFill rotWithShape="1">
          <a:blip r:embed="rId6">
            <a:alphaModFix/>
          </a:blip>
          <a:srcRect b="0" l="0" r="0" t="0"/>
          <a:stretch/>
        </p:blipFill>
        <p:spPr>
          <a:xfrm>
            <a:off x="9840719" y="4968316"/>
            <a:ext cx="1850672" cy="1388004"/>
          </a:xfrm>
          <a:prstGeom prst="rect">
            <a:avLst/>
          </a:prstGeom>
          <a:noFill/>
          <a:ln>
            <a:noFill/>
          </a:ln>
        </p:spPr>
      </p:pic>
      <p:sp>
        <p:nvSpPr>
          <p:cNvPr id="267" name="Google Shape;26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268" name="Google Shape;26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3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food, indoor&#10;&#10;Description automatically generated" id="274" name="Google Shape;274;p30"/>
          <p:cNvPicPr preferRelativeResize="0"/>
          <p:nvPr/>
        </p:nvPicPr>
        <p:blipFill rotWithShape="1">
          <a:blip r:embed="rId3">
            <a:alphaModFix/>
          </a:blip>
          <a:srcRect b="0" l="0" r="0" t="0"/>
          <a:stretch/>
        </p:blipFill>
        <p:spPr>
          <a:xfrm>
            <a:off x="443552" y="860316"/>
            <a:ext cx="2596212" cy="1947159"/>
          </a:xfrm>
          <a:prstGeom prst="rect">
            <a:avLst/>
          </a:prstGeom>
          <a:noFill/>
          <a:ln>
            <a:noFill/>
          </a:ln>
        </p:spPr>
      </p:pic>
      <p:pic>
        <p:nvPicPr>
          <p:cNvPr id="275" name="Google Shape;275;p30"/>
          <p:cNvPicPr preferRelativeResize="0"/>
          <p:nvPr/>
        </p:nvPicPr>
        <p:blipFill rotWithShape="1">
          <a:blip r:embed="rId4">
            <a:alphaModFix/>
          </a:blip>
          <a:srcRect b="0" l="0" r="0" t="0"/>
          <a:stretch/>
        </p:blipFill>
        <p:spPr>
          <a:xfrm>
            <a:off x="3334455" y="961680"/>
            <a:ext cx="2613376" cy="1744428"/>
          </a:xfrm>
          <a:prstGeom prst="rect">
            <a:avLst/>
          </a:prstGeom>
          <a:noFill/>
          <a:ln>
            <a:noFill/>
          </a:ln>
        </p:spPr>
      </p:pic>
      <p:pic>
        <p:nvPicPr>
          <p:cNvPr descr="A person sitting at a desk&#10;&#10;Description automatically generated" id="276" name="Google Shape;276;p30"/>
          <p:cNvPicPr preferRelativeResize="0"/>
          <p:nvPr/>
        </p:nvPicPr>
        <p:blipFill rotWithShape="1">
          <a:blip r:embed="rId5">
            <a:alphaModFix/>
          </a:blip>
          <a:srcRect b="0" l="0" r="0" t="0"/>
          <a:stretch/>
        </p:blipFill>
        <p:spPr>
          <a:xfrm>
            <a:off x="6474523" y="457200"/>
            <a:ext cx="2120109" cy="2753389"/>
          </a:xfrm>
          <a:prstGeom prst="rect">
            <a:avLst/>
          </a:prstGeom>
          <a:noFill/>
          <a:ln>
            <a:noFill/>
          </a:ln>
        </p:spPr>
      </p:pic>
      <p:pic>
        <p:nvPicPr>
          <p:cNvPr descr="A person on a microscope&#10;&#10;Description automatically generated" id="277" name="Google Shape;277;p30"/>
          <p:cNvPicPr preferRelativeResize="0"/>
          <p:nvPr/>
        </p:nvPicPr>
        <p:blipFill rotWithShape="1">
          <a:blip r:embed="rId6">
            <a:alphaModFix/>
          </a:blip>
          <a:srcRect b="0" l="0" r="0" t="0"/>
          <a:stretch/>
        </p:blipFill>
        <p:spPr>
          <a:xfrm>
            <a:off x="9514944" y="457200"/>
            <a:ext cx="1842416" cy="2753389"/>
          </a:xfrm>
          <a:prstGeom prst="rect">
            <a:avLst/>
          </a:prstGeom>
          <a:noFill/>
          <a:ln>
            <a:noFill/>
          </a:ln>
        </p:spPr>
      </p:pic>
      <p:pic>
        <p:nvPicPr>
          <p:cNvPr descr="A person standing in front of a microscope&#10;&#10;Description automatically generated" id="278" name="Google Shape;278;p30"/>
          <p:cNvPicPr preferRelativeResize="0"/>
          <p:nvPr/>
        </p:nvPicPr>
        <p:blipFill rotWithShape="1">
          <a:blip r:embed="rId7">
            <a:alphaModFix/>
          </a:blip>
          <a:srcRect b="0" l="0" r="0" t="0"/>
          <a:stretch/>
        </p:blipFill>
        <p:spPr>
          <a:xfrm>
            <a:off x="997824" y="3429000"/>
            <a:ext cx="4383637" cy="2926078"/>
          </a:xfrm>
          <a:prstGeom prst="rect">
            <a:avLst/>
          </a:prstGeom>
          <a:noFill/>
          <a:ln>
            <a:noFill/>
          </a:ln>
        </p:spPr>
      </p:pic>
      <p:sp>
        <p:nvSpPr>
          <p:cNvPr id="279" name="Google Shape;279;p30"/>
          <p:cNvSpPr/>
          <p:nvPr/>
        </p:nvSpPr>
        <p:spPr>
          <a:xfrm>
            <a:off x="6145910" y="3474720"/>
            <a:ext cx="6046090" cy="3383281"/>
          </a:xfrm>
          <a:prstGeom prst="rect">
            <a:avLst/>
          </a:prstGeom>
          <a:solidFill>
            <a:srgbClr val="685A4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80" name="Google Shape;280;p30"/>
          <p:cNvSpPr txBox="1"/>
          <p:nvPr>
            <p:ph type="title"/>
          </p:nvPr>
        </p:nvSpPr>
        <p:spPr>
          <a:xfrm>
            <a:off x="6145910" y="3603340"/>
            <a:ext cx="6046090" cy="63712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3200"/>
              <a:buFont typeface="Overlock"/>
              <a:buNone/>
            </a:pPr>
            <a:r>
              <a:rPr b="1" lang="en-US" sz="3200">
                <a:solidFill>
                  <a:srgbClr val="FFFFFF"/>
                </a:solidFill>
                <a:latin typeface="Overlock"/>
                <a:ea typeface="Overlock"/>
                <a:cs typeface="Overlock"/>
                <a:sym typeface="Overlock"/>
              </a:rPr>
              <a:t>Walter McCrone - (1916-2002)</a:t>
            </a:r>
            <a:endParaRPr sz="3200">
              <a:solidFill>
                <a:srgbClr val="FFFFFF"/>
              </a:solidFill>
              <a:latin typeface="Overlock"/>
              <a:ea typeface="Overlock"/>
              <a:cs typeface="Overlock"/>
              <a:sym typeface="Overlock"/>
            </a:endParaRPr>
          </a:p>
        </p:txBody>
      </p:sp>
      <p:sp>
        <p:nvSpPr>
          <p:cNvPr id="281" name="Google Shape;281;p30"/>
          <p:cNvSpPr txBox="1"/>
          <p:nvPr>
            <p:ph idx="1" type="body"/>
          </p:nvPr>
        </p:nvSpPr>
        <p:spPr>
          <a:xfrm>
            <a:off x="6248075" y="4120750"/>
            <a:ext cx="5814000" cy="2148600"/>
          </a:xfrm>
          <a:prstGeom prst="rect">
            <a:avLst/>
          </a:prstGeom>
          <a:noFill/>
          <a:ln>
            <a:noFill/>
          </a:ln>
        </p:spPr>
        <p:txBody>
          <a:bodyPr anchorCtr="0" anchor="t" bIns="45700" lIns="91425" spcFirstLastPara="1" rIns="91425" wrap="square" tIns="45700">
            <a:noAutofit/>
          </a:bodyPr>
          <a:lstStyle/>
          <a:p>
            <a:pPr indent="-247650" lvl="0" marL="228600" rtl="0" algn="l">
              <a:lnSpc>
                <a:spcPct val="90000"/>
              </a:lnSpc>
              <a:spcBef>
                <a:spcPts val="0"/>
              </a:spcBef>
              <a:spcAft>
                <a:spcPts val="0"/>
              </a:spcAft>
              <a:buClr>
                <a:srgbClr val="FFFFFF"/>
              </a:buClr>
              <a:buSzPts val="2700"/>
              <a:buChar char="•"/>
            </a:pPr>
            <a:r>
              <a:rPr lang="en-US" sz="2700">
                <a:solidFill>
                  <a:srgbClr val="FFFFFF"/>
                </a:solidFill>
                <a:latin typeface="Times New Roman"/>
                <a:ea typeface="Times New Roman"/>
                <a:cs typeface="Times New Roman"/>
                <a:sym typeface="Times New Roman"/>
              </a:rPr>
              <a:t>“</a:t>
            </a:r>
            <a:r>
              <a:rPr b="1" lang="en-US" sz="2700">
                <a:solidFill>
                  <a:srgbClr val="FF0000"/>
                </a:solidFill>
                <a:latin typeface="Times New Roman"/>
                <a:ea typeface="Times New Roman"/>
                <a:cs typeface="Times New Roman"/>
                <a:sym typeface="Times New Roman"/>
              </a:rPr>
              <a:t>Father of </a:t>
            </a:r>
            <a:r>
              <a:rPr b="1" lang="en-US" sz="2700" u="sng">
                <a:solidFill>
                  <a:srgbClr val="FF0000"/>
                </a:solidFill>
                <a:latin typeface="Times New Roman"/>
                <a:ea typeface="Times New Roman"/>
                <a:cs typeface="Times New Roman"/>
                <a:sym typeface="Times New Roman"/>
              </a:rPr>
              <a:t>Microscopic</a:t>
            </a:r>
            <a:r>
              <a:rPr b="1" lang="en-US" sz="2700">
                <a:solidFill>
                  <a:srgbClr val="FF0000"/>
                </a:solidFill>
                <a:latin typeface="Times New Roman"/>
                <a:ea typeface="Times New Roman"/>
                <a:cs typeface="Times New Roman"/>
                <a:sym typeface="Times New Roman"/>
              </a:rPr>
              <a:t> Forensics</a:t>
            </a:r>
            <a:r>
              <a:rPr lang="en-US" sz="2700">
                <a:solidFill>
                  <a:srgbClr val="FFFFFF"/>
                </a:solidFill>
                <a:latin typeface="Times New Roman"/>
                <a:ea typeface="Times New Roman"/>
                <a:cs typeface="Times New Roman"/>
                <a:sym typeface="Times New Roman"/>
              </a:rPr>
              <a:t>”</a:t>
            </a:r>
            <a:endParaRPr sz="3100"/>
          </a:p>
          <a:p>
            <a:pPr indent="-247650" lvl="0" marL="228600" rtl="0" algn="l">
              <a:lnSpc>
                <a:spcPct val="90000"/>
              </a:lnSpc>
              <a:spcBef>
                <a:spcPts val="1000"/>
              </a:spcBef>
              <a:spcAft>
                <a:spcPts val="0"/>
              </a:spcAft>
              <a:buClr>
                <a:srgbClr val="FFFFFF"/>
              </a:buClr>
              <a:buSzPts val="2700"/>
              <a:buChar char="•"/>
            </a:pPr>
            <a:r>
              <a:rPr lang="en-US" sz="2700">
                <a:solidFill>
                  <a:srgbClr val="FFFFFF"/>
                </a:solidFill>
                <a:latin typeface="Times New Roman"/>
                <a:ea typeface="Times New Roman"/>
                <a:cs typeface="Times New Roman"/>
                <a:sym typeface="Times New Roman"/>
              </a:rPr>
              <a:t>He developed &amp; applied his microscope techniques to examine evidence in countless court cases.</a:t>
            </a:r>
            <a:endParaRPr sz="3100"/>
          </a:p>
          <a:p>
            <a:pPr indent="-247650" lvl="0" marL="228600" rtl="0" algn="l">
              <a:lnSpc>
                <a:spcPct val="90000"/>
              </a:lnSpc>
              <a:spcBef>
                <a:spcPts val="1000"/>
              </a:spcBef>
              <a:spcAft>
                <a:spcPts val="0"/>
              </a:spcAft>
              <a:buClr>
                <a:srgbClr val="FFFFFF"/>
              </a:buClr>
              <a:buSzPts val="2700"/>
              <a:buChar char="•"/>
            </a:pPr>
            <a:r>
              <a:rPr lang="en-US" sz="2700">
                <a:solidFill>
                  <a:srgbClr val="FFFFFF"/>
                </a:solidFill>
                <a:latin typeface="Times New Roman"/>
                <a:ea typeface="Times New Roman"/>
                <a:cs typeface="Times New Roman"/>
                <a:sym typeface="Times New Roman"/>
              </a:rPr>
              <a:t>Hair, Fibers, etc.</a:t>
            </a:r>
            <a:endParaRPr sz="3100"/>
          </a:p>
          <a:p>
            <a:pPr indent="-114300" lvl="0" marL="228600" rtl="0" algn="l">
              <a:lnSpc>
                <a:spcPct val="90000"/>
              </a:lnSpc>
              <a:spcBef>
                <a:spcPts val="1000"/>
              </a:spcBef>
              <a:spcAft>
                <a:spcPts val="0"/>
              </a:spcAft>
              <a:buClr>
                <a:schemeClr val="dk1"/>
              </a:buClr>
              <a:buSzPts val="1800"/>
              <a:buNone/>
            </a:pPr>
            <a:r>
              <a:t/>
            </a:r>
            <a:endParaRPr sz="1800">
              <a:solidFill>
                <a:srgbClr val="FFFFFF"/>
              </a:solidFill>
            </a:endParaRPr>
          </a:p>
        </p:txBody>
      </p:sp>
      <p:sp>
        <p:nvSpPr>
          <p:cNvPr id="282" name="Google Shape;282;p30"/>
          <p:cNvSpPr txBox="1"/>
          <p:nvPr>
            <p:ph idx="11" type="ftr"/>
          </p:nvPr>
        </p:nvSpPr>
        <p:spPr>
          <a:xfrm>
            <a:off x="6574743" y="6312958"/>
            <a:ext cx="390673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FFFFFF"/>
                </a:solidFill>
              </a:rPr>
              <a:t>Forensics - 2019</a:t>
            </a:r>
            <a:endParaRPr/>
          </a:p>
        </p:txBody>
      </p:sp>
      <p:sp>
        <p:nvSpPr>
          <p:cNvPr id="283" name="Google Shape;283;p30"/>
          <p:cNvSpPr txBox="1"/>
          <p:nvPr>
            <p:ph idx="12" type="sldNum"/>
          </p:nvPr>
        </p:nvSpPr>
        <p:spPr>
          <a:xfrm>
            <a:off x="10740788" y="6312958"/>
            <a:ext cx="613012"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3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Go to https://NordVPN.com/scishow and use code SCISHOW to get 75% off a 3 year plan.  Protect yourself online today!&#10;&#10;As powerful as today’s forensic science technologies are, everything can benefit from an upgrade. Today we'll tell you about 6 new techniques scientists are developing to track down suspects, analyze evidence, and even peer inside remains without picking up a scalpel.&#10;&#10;#SciShow #Forensics #STEM #Education &#10;&#10;Hosted by: Hank Green&#10;&#10;SciShow has a spinoff podcast! It's called SciShow Tangents. Check it out at http://www.scishowtangents.org&#10;----------&#10;Support SciShow by becoming a patron on Patreon: https://www.patreon.com/scishow&#10;----------&#10;Huge thanks go to the following Patreon supporters for helping us keep SciShow free for everyone forever:&#10;&#10;Adam Brainard, Greg, Alex Hackman, Sam Lutfi, D.A. Noe, الخليفي سلطان, Piya Shedden, KatieMarie Magnone, Scott Satovsky Jr, Charles Southerland, Patrick D. Ashmore, charles george, Kevin Bealer, Chris Peters&#10;----------&#10;Looking for SciShow elsewhere on the internet?&#10;Facebook: http://www.facebook.com/scishow&#10;Twitter: http://www.twitter.com/scishow&#10;Tumblr: http://scishow.tumblr.com&#10;Instagram: http://instagram.com/thescishow&#10;----------&#10;Sources:&#10;https://www.nytimes.com/2019/01/21/science/dna-crime-gene-technology.html &#10;https://www.sciencedirect.com/science/article/pii/S0167779917300550&#10;&#10;Fingerprints&#10;http://onin.com/fp/fphistory.html &#10;https://www.nature.com/articles/s41598-018-34791-z&#10;https://www.newscientist.com/article/dn11887-new-fingerprint-analysis-identifies-smokers.html&#10;https://www.newscientist.com/article/dn8938-fingerprints-reveal-clues-to-suspects-habits.html &#10;https://www.sciencedirect.com/science/article/pii/S037907381300371X&#10;&#10;DNA Genotyping&#10;https://www.forensicmag.com/article/2005/01/evolution-dna-evidence-crime-solving-judicial-and-legislative-history&#10;https://www.ncbi.nlm.nih.gov/pmc/articles/PMC4580997/&#10;https://www.acs.org/content/acs/en/pressroom/presspacs/2010/acs-presspac-august-4-2010/fast-forensic-test-can-match-suspects-dna-with-crime-samples-in-four-hours.html &#10;http://www.biology.arizona.edu/human_bio/activities/blackett2/str_description.html &#10;https://www.sciencedirect.com/science/article/pii/B9780123745132000051 &#10;https://www.nature.com/scitable/topicpage/scientists-can-make-copies-of-a-gene-6525968&#10;&#10;Microbiome Testing&#10;https://investigativegenetics.biomedcentral.com/articles/10.1186/s13323-014-0016-5&#10;https://www.ncbi.nlm.nih.gov/pmc/articles/PMC5328825/&#10;https://microbiomejournal.biomedcentral.com/articles/10.1186/s40168-015-0082-9&#10;https://www.sciencedirect.com/science/article/pii/S0167779917300550&#10;https://www.ncbi.nlm.nih.gov/pmc/articles/PMC5328825/&#10;https://science.sciencemag.org/content/351/6278/1136.summary &#10;https://www.ncbi.nlm.nih.gov/pmc/articles/PMC4582947/  &#10;&#10;E-Noses&#10;https://link.springer.com/article/10.1007%2Fs10068-010-0081-3?utm_medium=affiliate&amp;utm_source=commission_junction&amp;utm_campaign=3_nsn6445_brand_PID6164414&amp;utm_content=de_textlink&#10;https://phys.org/news/2018-05-electronic-nose-variety-scents.html&#10;https://www.pbs.org/wgbh/nova/article/dogs-sense-of-smell/&#10;https://pdfs.semanticscholar.org/ca96/090576088486b9c85d24aea6b5af593833ce.pdf&#10;https://www.eurekalert.org/pub_releases/2016-07/kl-ens062916.php&#10;https://www.popsci.com/science/article/2010-08/new-e-nose-hijacks-dna-sniff-out-vapors-and-identifies-them-fluorescence#page-2&#10;https://pdfs.semanticscholar.org/ca96/090576088486b9c85d24aea6b5af593833ce.pdf&#10;&#10;MicroRNA&#10;https://link.springer.com/article/10.1007/s00414-009-0402-3&#10;https://onlinelibrary.wiley.com/doi/abs/10.1111/j.1556-4029.2011.01894.x&#10;&#10;Virtual Autopsies&#10;https://pubs.rsna.org/doi/full/10.1148/rg.265065001&#10;https://www.ncbi.nlm.nih.gov/pubmed/14640284 &#10;&#10;Image Sources:&#10;https://upload.wikimedia.org/wikipedia/commons/7/79/Enose_prototype_Analytical_Dept_Chemical_Faculty_GUT_Gdansk.jpg&#10;https://upload.wikimedia.org/wikipedia/commons/d/d8/MicroRNA_and_mRNA_visualization_in_differentiating_C1C12_cells.jpg" id="290" name="Google Shape;290;p31" title="6 Forensic Technologies of the Future">
            <a:hlinkClick r:id="rId3"/>
          </p:cNvPr>
          <p:cNvPicPr preferRelativeResize="0"/>
          <p:nvPr/>
        </p:nvPicPr>
        <p:blipFill>
          <a:blip r:embed="rId4">
            <a:alphaModFix/>
          </a:blip>
          <a:stretch>
            <a:fillRect/>
          </a:stretch>
        </p:blipFill>
        <p:spPr>
          <a:xfrm>
            <a:off x="0" y="0"/>
            <a:ext cx="12343950" cy="723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32"/>
          <p:cNvSpPr/>
          <p:nvPr/>
        </p:nvSpPr>
        <p:spPr>
          <a:xfrm>
            <a:off x="336883" y="321176"/>
            <a:ext cx="7500831" cy="5896743"/>
          </a:xfrm>
          <a:prstGeom prst="rect">
            <a:avLst/>
          </a:prstGeom>
          <a:solidFill>
            <a:schemeClr val="dk1">
              <a:alpha val="14901"/>
            </a:schemeClr>
          </a:solidFill>
          <a:ln cap="sq" cmpd="thinThick" w="127000">
            <a:solidFill>
              <a:schemeClr val="dk1">
                <a:alpha val="9803"/>
              </a:scheme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6" name="Google Shape;296;p32"/>
          <p:cNvSpPr txBox="1"/>
          <p:nvPr>
            <p:ph type="title"/>
          </p:nvPr>
        </p:nvSpPr>
        <p:spPr>
          <a:xfrm>
            <a:off x="821516" y="640263"/>
            <a:ext cx="6713140" cy="13449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000"/>
              <a:buFont typeface="Overlock"/>
              <a:buNone/>
            </a:pPr>
            <a:r>
              <a:rPr lang="en-US" sz="4000">
                <a:latin typeface="Overlock"/>
                <a:ea typeface="Overlock"/>
                <a:cs typeface="Overlock"/>
                <a:sym typeface="Overlock"/>
              </a:rPr>
              <a:t>Hans Gross - (1847-1915)</a:t>
            </a:r>
            <a:endParaRPr/>
          </a:p>
        </p:txBody>
      </p:sp>
      <p:pic>
        <p:nvPicPr>
          <p:cNvPr descr="A picture containing object&#10;&#10;Description automatically generated" id="297" name="Google Shape;297;p32"/>
          <p:cNvPicPr preferRelativeResize="0"/>
          <p:nvPr/>
        </p:nvPicPr>
        <p:blipFill rotWithShape="1">
          <a:blip r:embed="rId3">
            <a:alphaModFix/>
          </a:blip>
          <a:srcRect b="0" l="0" r="0" t="0"/>
          <a:stretch/>
        </p:blipFill>
        <p:spPr>
          <a:xfrm>
            <a:off x="8119870" y="136525"/>
            <a:ext cx="3752090" cy="1707832"/>
          </a:xfrm>
          <a:prstGeom prst="rect">
            <a:avLst/>
          </a:prstGeom>
          <a:noFill/>
          <a:ln>
            <a:noFill/>
          </a:ln>
        </p:spPr>
      </p:pic>
      <p:sp>
        <p:nvSpPr>
          <p:cNvPr id="298" name="Google Shape;298;p32"/>
          <p:cNvSpPr txBox="1"/>
          <p:nvPr>
            <p:ph idx="1" type="body"/>
          </p:nvPr>
        </p:nvSpPr>
        <p:spPr>
          <a:xfrm>
            <a:off x="821514" y="2121762"/>
            <a:ext cx="6723145" cy="3626917"/>
          </a:xfrm>
          <a:prstGeom prst="rect">
            <a:avLst/>
          </a:prstGeom>
          <a:noFill/>
          <a:ln>
            <a:noFill/>
          </a:ln>
        </p:spPr>
        <p:txBody>
          <a:bodyPr anchorCtr="0" anchor="t" bIns="45700" lIns="91425" spcFirstLastPara="1" rIns="91425" wrap="square" tIns="45700">
            <a:noAutofit/>
          </a:bodyPr>
          <a:lstStyle/>
          <a:p>
            <a:pPr indent="-279400" lvl="0" marL="228600" rtl="0" algn="l">
              <a:lnSpc>
                <a:spcPct val="9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a:t>
            </a:r>
            <a:r>
              <a:rPr b="1" lang="en-US" sz="3200">
                <a:solidFill>
                  <a:srgbClr val="FF0000"/>
                </a:solidFill>
                <a:latin typeface="Times New Roman"/>
                <a:ea typeface="Times New Roman"/>
                <a:cs typeface="Times New Roman"/>
                <a:sym typeface="Times New Roman"/>
              </a:rPr>
              <a:t>Father of Forensic Publications</a:t>
            </a:r>
            <a:r>
              <a:rPr lang="en-US" sz="3200">
                <a:latin typeface="Times New Roman"/>
                <a:ea typeface="Times New Roman"/>
                <a:cs typeface="Times New Roman"/>
                <a:sym typeface="Times New Roman"/>
              </a:rPr>
              <a:t>”</a:t>
            </a:r>
            <a:endParaRPr sz="3600"/>
          </a:p>
          <a:p>
            <a:pPr indent="-279400" lvl="0" marL="228600" rtl="0" algn="l">
              <a:lnSpc>
                <a:spcPct val="9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Wrote the book on applying all the different science disciplines to the field of criminal investigation.</a:t>
            </a:r>
            <a:endParaRPr sz="3600"/>
          </a:p>
          <a:p>
            <a:pPr indent="-76200" lvl="0" marL="228600" rtl="0" algn="l">
              <a:lnSpc>
                <a:spcPct val="90000"/>
              </a:lnSpc>
              <a:spcBef>
                <a:spcPts val="1000"/>
              </a:spcBef>
              <a:spcAft>
                <a:spcPts val="0"/>
              </a:spcAft>
              <a:buClr>
                <a:schemeClr val="dk1"/>
              </a:buClr>
              <a:buSzPts val="2400"/>
              <a:buNone/>
            </a:pPr>
            <a:r>
              <a:t/>
            </a:r>
            <a:endParaRPr sz="2400"/>
          </a:p>
        </p:txBody>
      </p:sp>
      <p:pic>
        <p:nvPicPr>
          <p:cNvPr id="299" name="Google Shape;299;p32"/>
          <p:cNvPicPr preferRelativeResize="0"/>
          <p:nvPr/>
        </p:nvPicPr>
        <p:blipFill rotWithShape="1">
          <a:blip r:embed="rId4">
            <a:alphaModFix/>
          </a:blip>
          <a:srcRect b="0" l="0" r="0" t="0"/>
          <a:stretch/>
        </p:blipFill>
        <p:spPr>
          <a:xfrm>
            <a:off x="8153400" y="1982788"/>
            <a:ext cx="3742087" cy="1661612"/>
          </a:xfrm>
          <a:prstGeom prst="rect">
            <a:avLst/>
          </a:prstGeom>
          <a:noFill/>
          <a:ln>
            <a:noFill/>
          </a:ln>
        </p:spPr>
      </p:pic>
      <p:pic>
        <p:nvPicPr>
          <p:cNvPr id="300" name="Google Shape;300;p32"/>
          <p:cNvPicPr preferRelativeResize="0"/>
          <p:nvPr/>
        </p:nvPicPr>
        <p:blipFill rotWithShape="1">
          <a:blip r:embed="rId5">
            <a:alphaModFix/>
          </a:blip>
          <a:srcRect b="0" l="0" r="0" t="0"/>
          <a:stretch/>
        </p:blipFill>
        <p:spPr>
          <a:xfrm>
            <a:off x="8716488" y="3673375"/>
            <a:ext cx="2113808" cy="2544544"/>
          </a:xfrm>
          <a:prstGeom prst="rect">
            <a:avLst/>
          </a:prstGeom>
          <a:noFill/>
          <a:ln>
            <a:noFill/>
          </a:ln>
        </p:spPr>
      </p:pic>
      <p:sp>
        <p:nvSpPr>
          <p:cNvPr id="301" name="Google Shape;30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302" name="Google Shape;30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3"/>
          <p:cNvSpPr txBox="1"/>
          <p:nvPr>
            <p:ph type="title"/>
          </p:nvPr>
        </p:nvSpPr>
        <p:spPr>
          <a:xfrm>
            <a:off x="109400" y="92550"/>
            <a:ext cx="31422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12. Song Ci</a:t>
            </a:r>
            <a:endParaRPr/>
          </a:p>
        </p:txBody>
      </p:sp>
      <p:sp>
        <p:nvSpPr>
          <p:cNvPr id="309" name="Google Shape;309;p33"/>
          <p:cNvSpPr txBox="1"/>
          <p:nvPr>
            <p:ph idx="1" type="body"/>
          </p:nvPr>
        </p:nvSpPr>
        <p:spPr>
          <a:xfrm>
            <a:off x="240225" y="1474275"/>
            <a:ext cx="7543800" cy="5247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3600">
                <a:solidFill>
                  <a:srgbClr val="202122"/>
                </a:solidFill>
                <a:highlight>
                  <a:srgbClr val="FFFFFF"/>
                </a:highlight>
                <a:latin typeface="Overlock"/>
                <a:ea typeface="Overlock"/>
                <a:cs typeface="Overlock"/>
                <a:sym typeface="Overlock"/>
              </a:rPr>
              <a:t>Song Ci</a:t>
            </a:r>
            <a:r>
              <a:rPr lang="en-US" sz="3600">
                <a:solidFill>
                  <a:srgbClr val="202122"/>
                </a:solidFill>
                <a:highlight>
                  <a:srgbClr val="FFFFFF"/>
                </a:highlight>
                <a:latin typeface="Overlock"/>
                <a:ea typeface="Overlock"/>
                <a:cs typeface="Overlock"/>
                <a:sym typeface="Overlock"/>
              </a:rPr>
              <a:t>  -(1186–1249) was a Chinese physician, judge, </a:t>
            </a:r>
            <a:r>
              <a:rPr lang="en-US" sz="3600">
                <a:solidFill>
                  <a:srgbClr val="0645AD"/>
                </a:solidFill>
                <a:highlight>
                  <a:srgbClr val="FFFFFF"/>
                </a:highlight>
                <a:uFill>
                  <a:noFill/>
                </a:uFill>
                <a:latin typeface="Overlock"/>
                <a:ea typeface="Overlock"/>
                <a:cs typeface="Overlock"/>
                <a:sym typeface="Overlock"/>
                <a:hlinkClick r:id="rId3">
                  <a:extLst>
                    <a:ext uri="{A12FA001-AC4F-418D-AE19-62706E023703}">
                      <ahyp:hlinkClr val="tx"/>
                    </a:ext>
                  </a:extLst>
                </a:hlinkClick>
              </a:rPr>
              <a:t>forensic medical</a:t>
            </a:r>
            <a:r>
              <a:rPr lang="en-US" sz="3600">
                <a:solidFill>
                  <a:srgbClr val="202122"/>
                </a:solidFill>
                <a:highlight>
                  <a:srgbClr val="FFFFFF"/>
                </a:highlight>
                <a:latin typeface="Overlock"/>
                <a:ea typeface="Overlock"/>
                <a:cs typeface="Overlock"/>
                <a:sym typeface="Overlock"/>
              </a:rPr>
              <a:t> scientist, anthropologist, and writer of the </a:t>
            </a:r>
            <a:r>
              <a:rPr lang="en-US" sz="3600">
                <a:solidFill>
                  <a:srgbClr val="0645AD"/>
                </a:solidFill>
                <a:highlight>
                  <a:srgbClr val="FFFFFF"/>
                </a:highlight>
                <a:uFill>
                  <a:noFill/>
                </a:uFill>
                <a:latin typeface="Overlock"/>
                <a:ea typeface="Overlock"/>
                <a:cs typeface="Overlock"/>
                <a:sym typeface="Overlock"/>
                <a:hlinkClick r:id="rId4">
                  <a:extLst>
                    <a:ext uri="{A12FA001-AC4F-418D-AE19-62706E023703}">
                      <ahyp:hlinkClr val="tx"/>
                    </a:ext>
                  </a:extLst>
                </a:hlinkClick>
              </a:rPr>
              <a:t>Southern Song</a:t>
            </a:r>
            <a:r>
              <a:rPr lang="en-US" sz="3600">
                <a:solidFill>
                  <a:srgbClr val="202122"/>
                </a:solidFill>
                <a:highlight>
                  <a:srgbClr val="FFFFFF"/>
                </a:highlight>
                <a:latin typeface="Overlock"/>
                <a:ea typeface="Overlock"/>
                <a:cs typeface="Overlock"/>
                <a:sym typeface="Overlock"/>
              </a:rPr>
              <a:t> dynasty. </a:t>
            </a:r>
            <a:endParaRPr sz="3600">
              <a:solidFill>
                <a:srgbClr val="202122"/>
              </a:solidFill>
              <a:highlight>
                <a:srgbClr val="FFFFFF"/>
              </a:highlight>
              <a:latin typeface="Overlock"/>
              <a:ea typeface="Overlock"/>
              <a:cs typeface="Overlock"/>
              <a:sym typeface="Overlock"/>
            </a:endParaRPr>
          </a:p>
          <a:p>
            <a:pPr indent="0" lvl="0" marL="0" rtl="0" algn="l">
              <a:spcBef>
                <a:spcPts val="1000"/>
              </a:spcBef>
              <a:spcAft>
                <a:spcPts val="0"/>
              </a:spcAft>
              <a:buNone/>
            </a:pPr>
            <a:r>
              <a:rPr lang="en-US" sz="3600">
                <a:solidFill>
                  <a:srgbClr val="202122"/>
                </a:solidFill>
                <a:highlight>
                  <a:srgbClr val="FFFFFF"/>
                </a:highlight>
                <a:latin typeface="Overlock"/>
                <a:ea typeface="Overlock"/>
                <a:cs typeface="Overlock"/>
                <a:sym typeface="Overlock"/>
              </a:rPr>
              <a:t>He is most well known for being the world's first </a:t>
            </a:r>
            <a:r>
              <a:rPr lang="en-US" sz="3600">
                <a:solidFill>
                  <a:srgbClr val="0645AD"/>
                </a:solidFill>
                <a:highlight>
                  <a:srgbClr val="FFFFFF"/>
                </a:highlight>
                <a:uFill>
                  <a:noFill/>
                </a:uFill>
                <a:latin typeface="Overlock"/>
                <a:ea typeface="Overlock"/>
                <a:cs typeface="Overlock"/>
                <a:sym typeface="Overlock"/>
                <a:hlinkClick r:id="rId5">
                  <a:extLst>
                    <a:ext uri="{A12FA001-AC4F-418D-AE19-62706E023703}">
                      <ahyp:hlinkClr val="tx"/>
                    </a:ext>
                  </a:extLst>
                </a:hlinkClick>
              </a:rPr>
              <a:t>forensic entomologist</a:t>
            </a:r>
            <a:r>
              <a:rPr lang="en-US" sz="3600">
                <a:solidFill>
                  <a:srgbClr val="202122"/>
                </a:solidFill>
                <a:highlight>
                  <a:srgbClr val="FFFFFF"/>
                </a:highlight>
                <a:latin typeface="Overlock"/>
                <a:ea typeface="Overlock"/>
                <a:cs typeface="Overlock"/>
                <a:sym typeface="Overlock"/>
              </a:rPr>
              <a:t>, having recorded his experience examining bodies for judicial cases in the </a:t>
            </a:r>
            <a:r>
              <a:rPr i="1" lang="en-US" sz="3600">
                <a:solidFill>
                  <a:srgbClr val="0645AD"/>
                </a:solidFill>
                <a:highlight>
                  <a:srgbClr val="FFFFFF"/>
                </a:highlight>
                <a:uFill>
                  <a:noFill/>
                </a:uFill>
                <a:latin typeface="Overlock"/>
                <a:ea typeface="Overlock"/>
                <a:cs typeface="Overlock"/>
                <a:sym typeface="Overlock"/>
                <a:hlinkClick r:id="rId6">
                  <a:extLst>
                    <a:ext uri="{A12FA001-AC4F-418D-AE19-62706E023703}">
                      <ahyp:hlinkClr val="tx"/>
                    </a:ext>
                  </a:extLst>
                </a:hlinkClick>
              </a:rPr>
              <a:t>Collected Cases of Injustice Rectified</a:t>
            </a:r>
            <a:endParaRPr sz="3600">
              <a:latin typeface="Overlock"/>
              <a:ea typeface="Overlock"/>
              <a:cs typeface="Overlock"/>
              <a:sym typeface="Overlock"/>
            </a:endParaRPr>
          </a:p>
        </p:txBody>
      </p:sp>
      <p:sp>
        <p:nvSpPr>
          <p:cNvPr id="310" name="Google Shape;310;p3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11" name="Google Shape;311;p33"/>
          <p:cNvPicPr preferRelativeResize="0"/>
          <p:nvPr/>
        </p:nvPicPr>
        <p:blipFill>
          <a:blip r:embed="rId7">
            <a:alphaModFix/>
          </a:blip>
          <a:stretch>
            <a:fillRect/>
          </a:stretch>
        </p:blipFill>
        <p:spPr>
          <a:xfrm>
            <a:off x="8382000" y="92550"/>
            <a:ext cx="3810000" cy="4991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ph idx="11" type="ftr"/>
          </p:nvPr>
        </p:nvSpPr>
        <p:spPr>
          <a:xfrm>
            <a:off x="4038599" y="6581929"/>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114" name="Google Shape;1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Max Houck has dedicated his time to the field of forensic science and he believes, as important as it is to justice and liberty, lacks a core philosophy; thus, it suffers from a guiding set of principles that could improve its application and prevent wrongful convictions. In his talk at TEDxUSFSP he explains how we can use this knowledge to improve our future. Dr. Max M. Houck is an international forensic expert with over 25 years of experience. Houck has experience in the private sector, academia, local government, and worked at the Federal Bureau of Investigation Laboratory Division. He has worked as a forensic anthropologist, a trace evidence analyst, a researcher, and has managed millions of dollars in grants and awards. He was the inaugural Director of the Department of Forensic Sciences in Washington, D.C., overseeing 150 employees and managing the forensic science laboratory, the public health laboratory, and crime scene sciences for the nation’s capital. Houck has worked on a number of mass casualty scenes, including the Branch Davidian Investigation and the September 11, 2001 attack on the Pentagon. This talk was given at a TEDx event using the TED conference format but independently organized by a local community. Learn more at https://www.ted.com/tedx" id="115" name="Google Shape;115;p16" title="Forensic Science is History | Max Houck | TEDxUSFSP">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4"/>
          <p:cNvSpPr txBox="1"/>
          <p:nvPr>
            <p:ph type="title"/>
          </p:nvPr>
        </p:nvSpPr>
        <p:spPr>
          <a:xfrm>
            <a:off x="-96125" y="0"/>
            <a:ext cx="49359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13. Dr. Vasuda Apte</a:t>
            </a:r>
            <a:endParaRPr/>
          </a:p>
        </p:txBody>
      </p:sp>
      <p:sp>
        <p:nvSpPr>
          <p:cNvPr id="318" name="Google Shape;318;p34"/>
          <p:cNvSpPr txBox="1"/>
          <p:nvPr>
            <p:ph idx="1" type="body"/>
          </p:nvPr>
        </p:nvSpPr>
        <p:spPr>
          <a:xfrm>
            <a:off x="90725" y="16654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600">
                <a:solidFill>
                  <a:srgbClr val="70757A"/>
                </a:solidFill>
                <a:highlight>
                  <a:srgbClr val="FFFFFF"/>
                </a:highlight>
                <a:latin typeface="Overlock"/>
                <a:ea typeface="Overlock"/>
                <a:cs typeface="Overlock"/>
                <a:sym typeface="Overlock"/>
              </a:rPr>
              <a:t> Dr. </a:t>
            </a:r>
            <a:r>
              <a:rPr lang="en-US" sz="3600">
                <a:solidFill>
                  <a:srgbClr val="202124"/>
                </a:solidFill>
                <a:highlight>
                  <a:srgbClr val="FFFFFF"/>
                </a:highlight>
                <a:latin typeface="Overlock"/>
                <a:ea typeface="Overlock"/>
                <a:cs typeface="Overlock"/>
                <a:sym typeface="Overlock"/>
              </a:rPr>
              <a:t>Vasudha Apte is the </a:t>
            </a:r>
            <a:r>
              <a:rPr b="1" lang="en-US" sz="3600">
                <a:solidFill>
                  <a:srgbClr val="202124"/>
                </a:solidFill>
                <a:highlight>
                  <a:srgbClr val="FFFFFF"/>
                </a:highlight>
                <a:latin typeface="Overlock"/>
                <a:ea typeface="Overlock"/>
                <a:cs typeface="Overlock"/>
                <a:sym typeface="Overlock"/>
              </a:rPr>
              <a:t>former head of the department of 'Forensic Medicine and Toxicology' of the Nair Hospital and the Topiwala Medical College in Mumbai</a:t>
            </a:r>
            <a:r>
              <a:rPr lang="en-US" sz="3600">
                <a:solidFill>
                  <a:srgbClr val="202124"/>
                </a:solidFill>
                <a:highlight>
                  <a:srgbClr val="FFFFFF"/>
                </a:highlight>
                <a:latin typeface="Overlock"/>
                <a:ea typeface="Overlock"/>
                <a:cs typeface="Overlock"/>
                <a:sym typeface="Overlock"/>
              </a:rPr>
              <a:t>. Having done her M.B.B.S. and then M.D., Dr. Apte chose Forensic Medicine as her field of work and in order to enhance her knowledge in the field, graduated in law.</a:t>
            </a:r>
            <a:endParaRPr sz="3600">
              <a:latin typeface="Overlock"/>
              <a:ea typeface="Overlock"/>
              <a:cs typeface="Overlock"/>
              <a:sym typeface="Overlock"/>
            </a:endParaRPr>
          </a:p>
        </p:txBody>
      </p:sp>
      <p:sp>
        <p:nvSpPr>
          <p:cNvPr id="319" name="Google Shape;319;p3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20" name="Google Shape;320;p34"/>
          <p:cNvPicPr preferRelativeResize="0"/>
          <p:nvPr/>
        </p:nvPicPr>
        <p:blipFill>
          <a:blip r:embed="rId3">
            <a:alphaModFix/>
          </a:blip>
          <a:stretch>
            <a:fillRect/>
          </a:stretch>
        </p:blipFill>
        <p:spPr>
          <a:xfrm>
            <a:off x="10194013" y="139963"/>
            <a:ext cx="1857375" cy="2466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5"/>
          <p:cNvSpPr txBox="1"/>
          <p:nvPr>
            <p:ph type="title"/>
          </p:nvPr>
        </p:nvSpPr>
        <p:spPr>
          <a:xfrm>
            <a:off x="0" y="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14. Fortunato Fidelis &amp; Paolo Zacchia</a:t>
            </a:r>
            <a:endParaRPr/>
          </a:p>
        </p:txBody>
      </p:sp>
      <p:sp>
        <p:nvSpPr>
          <p:cNvPr id="327" name="Google Shape;327;p35"/>
          <p:cNvSpPr txBox="1"/>
          <p:nvPr>
            <p:ph idx="1" type="body"/>
          </p:nvPr>
        </p:nvSpPr>
        <p:spPr>
          <a:xfrm>
            <a:off x="90725" y="1171600"/>
            <a:ext cx="10515600" cy="2808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3600">
                <a:solidFill>
                  <a:srgbClr val="202124"/>
                </a:solidFill>
                <a:highlight>
                  <a:srgbClr val="FFFFFF"/>
                </a:highlight>
                <a:latin typeface="Overlock"/>
                <a:ea typeface="Overlock"/>
                <a:cs typeface="Overlock"/>
                <a:sym typeface="Overlock"/>
              </a:rPr>
              <a:t>Two Italian surgeons</a:t>
            </a:r>
            <a:r>
              <a:rPr lang="en-US" sz="3600">
                <a:solidFill>
                  <a:srgbClr val="202124"/>
                </a:solidFill>
                <a:highlight>
                  <a:srgbClr val="FFFFFF"/>
                </a:highlight>
                <a:latin typeface="Overlock"/>
                <a:ea typeface="Overlock"/>
                <a:cs typeface="Overlock"/>
                <a:sym typeface="Overlock"/>
              </a:rPr>
              <a:t>, Fortunato Fidelis and Paolo Zacchia, laid the foundation of modern pathology by studying changes that occurred in the structure of the body as a result of disease. In the late 1700s, writings on these topics began to appear.</a:t>
            </a:r>
            <a:endParaRPr sz="3600">
              <a:latin typeface="Overlock"/>
              <a:ea typeface="Overlock"/>
              <a:cs typeface="Overlock"/>
              <a:sym typeface="Overlock"/>
            </a:endParaRPr>
          </a:p>
        </p:txBody>
      </p:sp>
      <p:sp>
        <p:nvSpPr>
          <p:cNvPr id="328" name="Google Shape;328;p3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29" name="Google Shape;329;p35"/>
          <p:cNvPicPr preferRelativeResize="0"/>
          <p:nvPr/>
        </p:nvPicPr>
        <p:blipFill>
          <a:blip r:embed="rId3">
            <a:alphaModFix/>
          </a:blip>
          <a:stretch>
            <a:fillRect/>
          </a:stretch>
        </p:blipFill>
        <p:spPr>
          <a:xfrm>
            <a:off x="242925" y="3980200"/>
            <a:ext cx="5148626" cy="2808599"/>
          </a:xfrm>
          <a:prstGeom prst="rect">
            <a:avLst/>
          </a:prstGeom>
          <a:noFill/>
          <a:ln>
            <a:noFill/>
          </a:ln>
        </p:spPr>
      </p:pic>
      <p:pic>
        <p:nvPicPr>
          <p:cNvPr id="330" name="Google Shape;330;p35"/>
          <p:cNvPicPr preferRelativeResize="0"/>
          <p:nvPr/>
        </p:nvPicPr>
        <p:blipFill>
          <a:blip r:embed="rId4">
            <a:alphaModFix/>
          </a:blip>
          <a:stretch>
            <a:fillRect/>
          </a:stretch>
        </p:blipFill>
        <p:spPr>
          <a:xfrm>
            <a:off x="7033899" y="3980200"/>
            <a:ext cx="3481700" cy="25146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6"/>
          <p:cNvSpPr txBox="1"/>
          <p:nvPr>
            <p:ph type="title"/>
          </p:nvPr>
        </p:nvSpPr>
        <p:spPr>
          <a:xfrm>
            <a:off x="0" y="0"/>
            <a:ext cx="42978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16. James Marsh</a:t>
            </a:r>
            <a:endParaRPr/>
          </a:p>
        </p:txBody>
      </p:sp>
      <p:sp>
        <p:nvSpPr>
          <p:cNvPr id="337" name="Google Shape;337;p36"/>
          <p:cNvSpPr txBox="1"/>
          <p:nvPr>
            <p:ph idx="1" type="body"/>
          </p:nvPr>
        </p:nvSpPr>
        <p:spPr>
          <a:xfrm>
            <a:off x="314975" y="1096850"/>
            <a:ext cx="5795700" cy="5624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600">
                <a:solidFill>
                  <a:srgbClr val="4D5156"/>
                </a:solidFill>
                <a:highlight>
                  <a:srgbClr val="FFFFFF"/>
                </a:highlight>
                <a:latin typeface="Overlock"/>
                <a:ea typeface="Overlock"/>
                <a:cs typeface="Overlock"/>
                <a:sym typeface="Overlock"/>
              </a:rPr>
              <a:t>James Marsh (2 September 1794 – 21 June 1846) was </a:t>
            </a:r>
            <a:r>
              <a:rPr b="1" lang="en-US" sz="3600">
                <a:solidFill>
                  <a:srgbClr val="5F6368"/>
                </a:solidFill>
                <a:highlight>
                  <a:srgbClr val="FFFFFF"/>
                </a:highlight>
                <a:latin typeface="Overlock"/>
                <a:ea typeface="Overlock"/>
                <a:cs typeface="Overlock"/>
                <a:sym typeface="Overlock"/>
              </a:rPr>
              <a:t>a British chemist who invented the Marsh test for detecting arsenic</a:t>
            </a:r>
            <a:r>
              <a:rPr lang="en-US" sz="3600">
                <a:solidFill>
                  <a:srgbClr val="4D5156"/>
                </a:solidFill>
                <a:highlight>
                  <a:srgbClr val="FFFFFF"/>
                </a:highlight>
                <a:latin typeface="Overlock"/>
                <a:ea typeface="Overlock"/>
                <a:cs typeface="Overlock"/>
                <a:sym typeface="Overlock"/>
              </a:rPr>
              <a:t>.</a:t>
            </a:r>
            <a:endParaRPr sz="3600">
              <a:solidFill>
                <a:srgbClr val="4D5156"/>
              </a:solidFill>
              <a:highlight>
                <a:srgbClr val="FFFFFF"/>
              </a:highlight>
              <a:latin typeface="Overlock"/>
              <a:ea typeface="Overlock"/>
              <a:cs typeface="Overlock"/>
              <a:sym typeface="Overlock"/>
            </a:endParaRPr>
          </a:p>
          <a:p>
            <a:pPr indent="0" lvl="0" marL="0" rtl="0" algn="l">
              <a:spcBef>
                <a:spcPts val="1000"/>
              </a:spcBef>
              <a:spcAft>
                <a:spcPts val="0"/>
              </a:spcAft>
              <a:buNone/>
            </a:pPr>
            <a:r>
              <a:rPr lang="en-US" sz="3000">
                <a:solidFill>
                  <a:srgbClr val="202124"/>
                </a:solidFill>
                <a:highlight>
                  <a:srgbClr val="FFFFFF"/>
                </a:highlight>
                <a:latin typeface="Overlock"/>
                <a:ea typeface="Overlock"/>
                <a:cs typeface="Overlock"/>
                <a:sym typeface="Overlock"/>
              </a:rPr>
              <a:t>In </a:t>
            </a:r>
            <a:r>
              <a:rPr b="1" lang="en-US" sz="3000">
                <a:solidFill>
                  <a:srgbClr val="202124"/>
                </a:solidFill>
                <a:highlight>
                  <a:srgbClr val="FFFFFF"/>
                </a:highlight>
                <a:latin typeface="Overlock"/>
                <a:ea typeface="Overlock"/>
                <a:cs typeface="Overlock"/>
                <a:sym typeface="Overlock"/>
              </a:rPr>
              <a:t>1832</a:t>
            </a:r>
            <a:r>
              <a:rPr lang="en-US" sz="3000">
                <a:solidFill>
                  <a:srgbClr val="202124"/>
                </a:solidFill>
                <a:highlight>
                  <a:srgbClr val="FFFFFF"/>
                </a:highlight>
                <a:latin typeface="Overlock"/>
                <a:ea typeface="Overlock"/>
                <a:cs typeface="Overlock"/>
                <a:sym typeface="Overlock"/>
              </a:rPr>
              <a:t> police arrested John Bodle for lacing his grandfather's coffee with poison. Chemist James Marsh tested the drink in his laboratory, and confirmed the presence of arsenic by producing a yellow precipitate of arsenic sulfide.</a:t>
            </a:r>
            <a:endParaRPr sz="3000">
              <a:solidFill>
                <a:srgbClr val="4D5156"/>
              </a:solidFill>
              <a:highlight>
                <a:srgbClr val="FFFFFF"/>
              </a:highlight>
              <a:latin typeface="Overlock"/>
              <a:ea typeface="Overlock"/>
              <a:cs typeface="Overlock"/>
              <a:sym typeface="Overlock"/>
            </a:endParaRPr>
          </a:p>
        </p:txBody>
      </p:sp>
      <p:sp>
        <p:nvSpPr>
          <p:cNvPr id="338" name="Google Shape;338;p3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39" name="Google Shape;339;p36"/>
          <p:cNvPicPr preferRelativeResize="0"/>
          <p:nvPr/>
        </p:nvPicPr>
        <p:blipFill>
          <a:blip r:embed="rId3">
            <a:alphaModFix/>
          </a:blip>
          <a:stretch>
            <a:fillRect/>
          </a:stretch>
        </p:blipFill>
        <p:spPr>
          <a:xfrm>
            <a:off x="6263075" y="152400"/>
            <a:ext cx="5776526" cy="338648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p37"/>
          <p:cNvSpPr txBox="1"/>
          <p:nvPr>
            <p:ph type="title"/>
          </p:nvPr>
        </p:nvSpPr>
        <p:spPr>
          <a:xfrm>
            <a:off x="0" y="0"/>
            <a:ext cx="11486700" cy="849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Overlock"/>
              <a:buNone/>
            </a:pPr>
            <a:r>
              <a:rPr lang="en-US">
                <a:latin typeface="Overlock"/>
                <a:ea typeface="Overlock"/>
                <a:cs typeface="Overlock"/>
                <a:sym typeface="Overlock"/>
              </a:rPr>
              <a:t>11. </a:t>
            </a:r>
            <a:r>
              <a:rPr lang="en-US">
                <a:latin typeface="Overlock"/>
                <a:ea typeface="Overlock"/>
                <a:cs typeface="Overlock"/>
                <a:sym typeface="Overlock"/>
              </a:rPr>
              <a:t>Edmond Locard - (1877-1966)</a:t>
            </a:r>
            <a:endParaRPr/>
          </a:p>
        </p:txBody>
      </p:sp>
      <p:sp>
        <p:nvSpPr>
          <p:cNvPr id="345" name="Google Shape;345;p37"/>
          <p:cNvSpPr txBox="1"/>
          <p:nvPr>
            <p:ph idx="1" type="body"/>
          </p:nvPr>
        </p:nvSpPr>
        <p:spPr>
          <a:xfrm>
            <a:off x="142429" y="849294"/>
            <a:ext cx="4802700" cy="43512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000"/>
              <a:buChar char="•"/>
            </a:pPr>
            <a:r>
              <a:rPr lang="en-US" sz="2000">
                <a:latin typeface="Times New Roman"/>
                <a:ea typeface="Times New Roman"/>
                <a:cs typeface="Times New Roman"/>
                <a:sym typeface="Times New Roman"/>
              </a:rPr>
              <a:t>“</a:t>
            </a:r>
            <a:r>
              <a:rPr lang="en-US">
                <a:latin typeface="Times New Roman"/>
                <a:ea typeface="Times New Roman"/>
                <a:cs typeface="Times New Roman"/>
                <a:sym typeface="Times New Roman"/>
              </a:rPr>
              <a:t>Father of the Crime Lab”</a:t>
            </a:r>
            <a:endParaRPr/>
          </a:p>
          <a:p>
            <a:pPr indent="-2794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In 1910, he started the </a:t>
            </a:r>
            <a:r>
              <a:rPr lang="en-US" u="sng">
                <a:latin typeface="Times New Roman"/>
                <a:ea typeface="Times New Roman"/>
                <a:cs typeface="Times New Roman"/>
                <a:sym typeface="Times New Roman"/>
              </a:rPr>
              <a:t>1</a:t>
            </a:r>
            <a:r>
              <a:rPr baseline="30000" lang="en-US" u="sng">
                <a:latin typeface="Times New Roman"/>
                <a:ea typeface="Times New Roman"/>
                <a:cs typeface="Times New Roman"/>
                <a:sym typeface="Times New Roman"/>
              </a:rPr>
              <a:t>st</a:t>
            </a:r>
            <a:r>
              <a:rPr lang="en-US">
                <a:latin typeface="Times New Roman"/>
                <a:ea typeface="Times New Roman"/>
                <a:cs typeface="Times New Roman"/>
                <a:sym typeface="Times New Roman"/>
              </a:rPr>
              <a:t> crime lab in an attic of a police station in Paris, France.</a:t>
            </a:r>
            <a:endParaRPr/>
          </a:p>
          <a:p>
            <a:pPr indent="-279400" lvl="0" marL="228600" rtl="0" algn="l">
              <a:lnSpc>
                <a:spcPct val="90000"/>
              </a:lnSpc>
              <a:spcBef>
                <a:spcPts val="1000"/>
              </a:spcBef>
              <a:spcAft>
                <a:spcPts val="0"/>
              </a:spcAft>
              <a:buClr>
                <a:schemeClr val="dk1"/>
              </a:buClr>
              <a:buSzPts val="2800"/>
              <a:buChar char="•"/>
            </a:pPr>
            <a:r>
              <a:rPr lang="en-US">
                <a:latin typeface="Times New Roman"/>
                <a:ea typeface="Times New Roman"/>
                <a:cs typeface="Times New Roman"/>
                <a:sym typeface="Times New Roman"/>
              </a:rPr>
              <a:t>With few tools, he quickly became known world-wide to forensic scientists &amp; criminal investigators &amp; eventually founded the </a:t>
            </a:r>
            <a:r>
              <a:rPr i="1" lang="en-US">
                <a:latin typeface="Times New Roman"/>
                <a:ea typeface="Times New Roman"/>
                <a:cs typeface="Times New Roman"/>
                <a:sym typeface="Times New Roman"/>
              </a:rPr>
              <a:t>Institute of Criminalistics</a:t>
            </a:r>
            <a:r>
              <a:rPr lang="en-US">
                <a:latin typeface="Times New Roman"/>
                <a:ea typeface="Times New Roman"/>
                <a:cs typeface="Times New Roman"/>
                <a:sym typeface="Times New Roman"/>
              </a:rPr>
              <a:t> in France.</a:t>
            </a:r>
            <a:endParaRPr/>
          </a:p>
          <a:p>
            <a:pPr indent="-228600" lvl="0" marL="228600" rtl="0" algn="l">
              <a:lnSpc>
                <a:spcPct val="90000"/>
              </a:lnSpc>
              <a:spcBef>
                <a:spcPts val="1000"/>
              </a:spcBef>
              <a:spcAft>
                <a:spcPts val="0"/>
              </a:spcAft>
              <a:buClr>
                <a:schemeClr val="dk1"/>
              </a:buClr>
              <a:buSzPts val="2000"/>
              <a:buChar char="•"/>
            </a:pPr>
            <a:r>
              <a:rPr lang="en-US">
                <a:latin typeface="Times New Roman"/>
                <a:ea typeface="Times New Roman"/>
                <a:cs typeface="Times New Roman"/>
                <a:sym typeface="Times New Roman"/>
              </a:rPr>
              <a:t>His most important contribution</a:t>
            </a:r>
            <a:r>
              <a:rPr lang="en-US" sz="2700">
                <a:latin typeface="Times New Roman"/>
                <a:ea typeface="Times New Roman"/>
                <a:cs typeface="Times New Roman"/>
                <a:sym typeface="Times New Roman"/>
              </a:rPr>
              <a:t> was the </a:t>
            </a:r>
            <a:r>
              <a:rPr lang="en-US" sz="2700">
                <a:latin typeface="Overlock"/>
                <a:ea typeface="Overlock"/>
                <a:cs typeface="Overlock"/>
                <a:sym typeface="Overlock"/>
              </a:rPr>
              <a:t>“</a:t>
            </a:r>
            <a:r>
              <a:rPr b="1" lang="en-US" sz="2700" u="sng">
                <a:latin typeface="Overlock"/>
                <a:ea typeface="Overlock"/>
                <a:cs typeface="Overlock"/>
                <a:sym typeface="Overlock"/>
              </a:rPr>
              <a:t>Locard’s</a:t>
            </a:r>
            <a:r>
              <a:rPr b="1" lang="en-US" sz="2700">
                <a:latin typeface="Overlock"/>
                <a:ea typeface="Overlock"/>
                <a:cs typeface="Overlock"/>
                <a:sym typeface="Overlock"/>
              </a:rPr>
              <a:t> </a:t>
            </a:r>
            <a:r>
              <a:rPr b="1" lang="en-US" sz="2700" u="sng">
                <a:latin typeface="Overlock"/>
                <a:ea typeface="Overlock"/>
                <a:cs typeface="Overlock"/>
                <a:sym typeface="Overlock"/>
              </a:rPr>
              <a:t>Exchange</a:t>
            </a:r>
            <a:r>
              <a:rPr b="1" lang="en-US" sz="2700">
                <a:latin typeface="Overlock"/>
                <a:ea typeface="Overlock"/>
                <a:cs typeface="Overlock"/>
                <a:sym typeface="Overlock"/>
              </a:rPr>
              <a:t> </a:t>
            </a:r>
            <a:r>
              <a:rPr b="1" lang="en-US" sz="2700" u="sng">
                <a:latin typeface="Overlock"/>
                <a:ea typeface="Overlock"/>
                <a:cs typeface="Overlock"/>
                <a:sym typeface="Overlock"/>
              </a:rPr>
              <a:t>Principle</a:t>
            </a:r>
            <a:r>
              <a:rPr lang="en-US" sz="2700">
                <a:latin typeface="Overlock"/>
                <a:ea typeface="Overlock"/>
                <a:cs typeface="Overlock"/>
                <a:sym typeface="Overlock"/>
              </a:rPr>
              <a:t>”</a:t>
            </a:r>
            <a:endParaRPr sz="3500"/>
          </a:p>
          <a:p>
            <a:pPr indent="-101600" lvl="0" marL="228600" rtl="0" algn="l">
              <a:lnSpc>
                <a:spcPct val="90000"/>
              </a:lnSpc>
              <a:spcBef>
                <a:spcPts val="1000"/>
              </a:spcBef>
              <a:spcAft>
                <a:spcPts val="0"/>
              </a:spcAft>
              <a:buClr>
                <a:schemeClr val="dk1"/>
              </a:buClr>
              <a:buSzPts val="2000"/>
              <a:buNone/>
            </a:pPr>
            <a:r>
              <a:t/>
            </a:r>
            <a:endParaRPr sz="2000"/>
          </a:p>
        </p:txBody>
      </p:sp>
      <p:pic>
        <p:nvPicPr>
          <p:cNvPr descr="A close up of a map&#10;&#10;Description automatically generated" id="346" name="Google Shape;346;p37"/>
          <p:cNvPicPr preferRelativeResize="0"/>
          <p:nvPr/>
        </p:nvPicPr>
        <p:blipFill rotWithShape="1">
          <a:blip r:embed="rId3">
            <a:alphaModFix/>
          </a:blip>
          <a:srcRect b="2" l="0" r="17577" t="0"/>
          <a:stretch/>
        </p:blipFill>
        <p:spPr>
          <a:xfrm>
            <a:off x="5275020" y="713047"/>
            <a:ext cx="6540928" cy="5473997"/>
          </a:xfrm>
          <a:prstGeom prst="rect">
            <a:avLst/>
          </a:prstGeom>
          <a:noFill/>
          <a:ln>
            <a:noFill/>
          </a:ln>
        </p:spPr>
      </p:pic>
      <p:sp>
        <p:nvSpPr>
          <p:cNvPr id="347" name="Google Shape;347;p37"/>
          <p:cNvSpPr txBox="1"/>
          <p:nvPr>
            <p:ph idx="11" type="ftr"/>
          </p:nvPr>
        </p:nvSpPr>
        <p:spPr>
          <a:xfrm>
            <a:off x="4161264" y="6356349"/>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348" name="Google Shape;34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352" name="Shape 352"/>
        <p:cNvGrpSpPr/>
        <p:nvPr/>
      </p:nvGrpSpPr>
      <p:grpSpPr>
        <a:xfrm>
          <a:off x="0" y="0"/>
          <a:ext cx="0" cy="0"/>
          <a:chOff x="0" y="0"/>
          <a:chExt cx="0" cy="0"/>
        </a:xfrm>
      </p:grpSpPr>
      <p:sp>
        <p:nvSpPr>
          <p:cNvPr id="353" name="Google Shape;353;p38"/>
          <p:cNvSpPr txBox="1"/>
          <p:nvPr>
            <p:ph type="title"/>
          </p:nvPr>
        </p:nvSpPr>
        <p:spPr>
          <a:xfrm>
            <a:off x="40079" y="1261579"/>
            <a:ext cx="5310824"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100"/>
              <a:buFont typeface="Overlock"/>
              <a:buNone/>
            </a:pPr>
            <a:r>
              <a:rPr lang="en-US" sz="4100">
                <a:latin typeface="Overlock"/>
                <a:ea typeface="Overlock"/>
                <a:cs typeface="Overlock"/>
                <a:sym typeface="Overlock"/>
              </a:rPr>
              <a:t>Locard’s Exchange Principle</a:t>
            </a:r>
            <a:endParaRPr sz="4100"/>
          </a:p>
        </p:txBody>
      </p:sp>
      <p:sp>
        <p:nvSpPr>
          <p:cNvPr id="354" name="Google Shape;354;p38"/>
          <p:cNvSpPr/>
          <p:nvPr>
            <p:ph idx="12" type="sldNum"/>
          </p:nvPr>
        </p:nvSpPr>
        <p:spPr>
          <a:xfrm>
            <a:off x="804484" y="599325"/>
            <a:ext cx="548640" cy="548640"/>
          </a:xfrm>
          <a:prstGeom prst="ellipse">
            <a:avLst/>
          </a:prstGeom>
          <a:solidFill>
            <a:srgbClr val="9E835C"/>
          </a:solid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sz="1500">
                <a:solidFill>
                  <a:srgbClr val="FFFFFF"/>
                </a:solidFill>
              </a:rPr>
              <a:t>‹#›</a:t>
            </a:fld>
            <a:endParaRPr sz="1500">
              <a:solidFill>
                <a:srgbClr val="FFFFFF"/>
              </a:solidFill>
            </a:endParaRPr>
          </a:p>
        </p:txBody>
      </p:sp>
      <p:sp>
        <p:nvSpPr>
          <p:cNvPr id="355" name="Google Shape;355;p38"/>
          <p:cNvSpPr/>
          <p:nvPr/>
        </p:nvSpPr>
        <p:spPr>
          <a:xfrm>
            <a:off x="5515495" y="197110"/>
            <a:ext cx="2020824" cy="2020824"/>
          </a:xfrm>
          <a:prstGeom prst="ellipse">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Human-medula" id="356" name="Google Shape;356;p38"/>
          <p:cNvPicPr preferRelativeResize="0"/>
          <p:nvPr/>
        </p:nvPicPr>
        <p:blipFill rotWithShape="1">
          <a:blip r:embed="rId3">
            <a:alphaModFix/>
          </a:blip>
          <a:srcRect b="-6" l="14503" r="5492" t="0"/>
          <a:stretch/>
        </p:blipFill>
        <p:spPr>
          <a:xfrm>
            <a:off x="5680087" y="361702"/>
            <a:ext cx="1691640" cy="1691640"/>
          </a:xfrm>
          <a:custGeom>
            <a:rect b="b" l="l" r="r" t="t"/>
            <a:pathLst>
              <a:path extrusionOk="0" h="1956816" w="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ln>
            <a:noFill/>
          </a:ln>
        </p:spPr>
      </p:pic>
      <p:sp>
        <p:nvSpPr>
          <p:cNvPr id="357" name="Google Shape;357;p38"/>
          <p:cNvSpPr txBox="1"/>
          <p:nvPr>
            <p:ph idx="1" type="body"/>
          </p:nvPr>
        </p:nvSpPr>
        <p:spPr>
          <a:xfrm>
            <a:off x="225631" y="2871982"/>
            <a:ext cx="5138221" cy="318168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Char char="•"/>
            </a:pPr>
            <a:r>
              <a:rPr lang="en-US" sz="2400">
                <a:latin typeface="Times New Roman"/>
                <a:ea typeface="Times New Roman"/>
                <a:cs typeface="Times New Roman"/>
                <a:sym typeface="Times New Roman"/>
              </a:rPr>
              <a:t>“</a:t>
            </a:r>
            <a:r>
              <a:rPr b="1" lang="en-US" sz="2400">
                <a:highlight>
                  <a:srgbClr val="FF0000"/>
                </a:highlight>
                <a:latin typeface="Times New Roman"/>
                <a:ea typeface="Times New Roman"/>
                <a:cs typeface="Times New Roman"/>
                <a:sym typeface="Times New Roman"/>
              </a:rPr>
              <a:t>Every Contact Leaves a Trace</a:t>
            </a:r>
            <a:r>
              <a:rPr lang="en-US" sz="2400">
                <a:latin typeface="Times New Roman"/>
                <a:ea typeface="Times New Roman"/>
                <a:cs typeface="Times New Roman"/>
                <a:sym typeface="Times New Roman"/>
              </a:rPr>
              <a:t>.”</a:t>
            </a:r>
            <a:endParaRPr/>
          </a:p>
          <a:p>
            <a:pPr indent="-228600" lvl="0" marL="228600" rtl="0" algn="l">
              <a:lnSpc>
                <a:spcPct val="90000"/>
              </a:lnSpc>
              <a:spcBef>
                <a:spcPts val="1000"/>
              </a:spcBef>
              <a:spcAft>
                <a:spcPts val="0"/>
              </a:spcAft>
              <a:buClr>
                <a:schemeClr val="lt1"/>
              </a:buClr>
              <a:buSzPts val="2400"/>
              <a:buChar char="•"/>
            </a:pPr>
            <a:r>
              <a:rPr lang="en-US" sz="2400">
                <a:latin typeface="Times New Roman"/>
                <a:ea typeface="Times New Roman"/>
                <a:cs typeface="Times New Roman"/>
                <a:sym typeface="Times New Roman"/>
              </a:rPr>
              <a:t>He believed that every criminal can be connected to a crime by particles carried from the crime scene.</a:t>
            </a:r>
            <a:endParaRPr/>
          </a:p>
          <a:p>
            <a:pPr indent="-228600" lvl="0" marL="228600" rtl="0" algn="l">
              <a:lnSpc>
                <a:spcPct val="90000"/>
              </a:lnSpc>
              <a:spcBef>
                <a:spcPts val="1000"/>
              </a:spcBef>
              <a:spcAft>
                <a:spcPts val="0"/>
              </a:spcAft>
              <a:buClr>
                <a:schemeClr val="lt1"/>
              </a:buClr>
              <a:buSzPts val="2400"/>
              <a:buChar char="•"/>
            </a:pPr>
            <a:r>
              <a:rPr lang="en-US" sz="2400">
                <a:latin typeface="Times New Roman"/>
                <a:ea typeface="Times New Roman"/>
                <a:cs typeface="Times New Roman"/>
                <a:sym typeface="Times New Roman"/>
              </a:rPr>
              <a:t>When a criminal comes in contact with an object or person, a cross-transfer of evidence occurs. </a:t>
            </a:r>
            <a:endParaRPr/>
          </a:p>
          <a:p>
            <a:pPr indent="-114300" lvl="0" marL="228600" rtl="0" algn="l">
              <a:lnSpc>
                <a:spcPct val="90000"/>
              </a:lnSpc>
              <a:spcBef>
                <a:spcPts val="1000"/>
              </a:spcBef>
              <a:spcAft>
                <a:spcPts val="0"/>
              </a:spcAft>
              <a:buClr>
                <a:schemeClr val="lt1"/>
              </a:buClr>
              <a:buSzPts val="1800"/>
              <a:buNone/>
            </a:pPr>
            <a:r>
              <a:t/>
            </a:r>
            <a:endParaRPr sz="1800"/>
          </a:p>
        </p:txBody>
      </p:sp>
      <p:sp>
        <p:nvSpPr>
          <p:cNvPr id="358" name="Google Shape;358;p38"/>
          <p:cNvSpPr/>
          <p:nvPr/>
        </p:nvSpPr>
        <p:spPr>
          <a:xfrm>
            <a:off x="8114932" y="1"/>
            <a:ext cx="4077068" cy="3445261"/>
          </a:xfrm>
          <a:custGeom>
            <a:rect b="b" l="l" r="r" t="t"/>
            <a:pathLst>
              <a:path extrusionOk="0" h="3445261" w="4077068">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9" name="Google Shape;359;p38"/>
          <p:cNvSpPr/>
          <p:nvPr/>
        </p:nvSpPr>
        <p:spPr>
          <a:xfrm>
            <a:off x="5673660" y="2557569"/>
            <a:ext cx="3072384" cy="3072384"/>
          </a:xfrm>
          <a:prstGeom prst="ellipse">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deer-medula" id="360" name="Google Shape;360;p38"/>
          <p:cNvPicPr preferRelativeResize="0"/>
          <p:nvPr/>
        </p:nvPicPr>
        <p:blipFill rotWithShape="1">
          <a:blip r:embed="rId4">
            <a:alphaModFix/>
          </a:blip>
          <a:srcRect b="6" l="7909" r="12095" t="0"/>
          <a:stretch/>
        </p:blipFill>
        <p:spPr>
          <a:xfrm>
            <a:off x="5838252" y="2722161"/>
            <a:ext cx="2743200" cy="2743200"/>
          </a:xfrm>
          <a:custGeom>
            <a:rect b="b" l="l" r="r" t="t"/>
            <a:pathLst>
              <a:path extrusionOk="0" h="2834640" w="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ln>
            <a:noFill/>
          </a:ln>
        </p:spPr>
      </p:pic>
      <p:pic>
        <p:nvPicPr>
          <p:cNvPr descr="Dog-medula" id="361" name="Google Shape;361;p38"/>
          <p:cNvPicPr preferRelativeResize="0"/>
          <p:nvPr/>
        </p:nvPicPr>
        <p:blipFill rotWithShape="1">
          <a:blip r:embed="rId5">
            <a:alphaModFix/>
          </a:blip>
          <a:srcRect b="1" l="4597" r="1" t="0"/>
          <a:stretch/>
        </p:blipFill>
        <p:spPr>
          <a:xfrm>
            <a:off x="8278624" y="2"/>
            <a:ext cx="3913376" cy="3281569"/>
          </a:xfrm>
          <a:custGeom>
            <a:rect b="b" l="l" r="r" t="t"/>
            <a:pathLst>
              <a:path extrusionOk="0" h="3281569" w="3913376">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ln>
            <a:noFill/>
          </a:ln>
        </p:spPr>
      </p:pic>
      <p:sp>
        <p:nvSpPr>
          <p:cNvPr id="362" name="Google Shape;362;p38"/>
          <p:cNvSpPr txBox="1"/>
          <p:nvPr>
            <p:ph idx="11" type="ftr"/>
          </p:nvPr>
        </p:nvSpPr>
        <p:spPr>
          <a:xfrm>
            <a:off x="804672" y="6199632"/>
            <a:ext cx="5006336"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sz="1100">
                <a:solidFill>
                  <a:schemeClr val="lt1"/>
                </a:solidFill>
              </a:rPr>
              <a:t>Forensics - 2019</a:t>
            </a:r>
            <a:endParaRPr/>
          </a:p>
        </p:txBody>
      </p:sp>
      <p:sp>
        <p:nvSpPr>
          <p:cNvPr id="363" name="Google Shape;363;p38"/>
          <p:cNvSpPr/>
          <p:nvPr/>
        </p:nvSpPr>
        <p:spPr>
          <a:xfrm>
            <a:off x="8848370" y="3966828"/>
            <a:ext cx="3339958" cy="2891173"/>
          </a:xfrm>
          <a:custGeom>
            <a:rect b="b" l="l" r="r" t="t"/>
            <a:pathLst>
              <a:path extrusionOk="0" h="2891173" w="3339958">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Cat-Hair-Medula" id="364" name="Google Shape;364;p38"/>
          <p:cNvPicPr preferRelativeResize="0"/>
          <p:nvPr/>
        </p:nvPicPr>
        <p:blipFill rotWithShape="1">
          <a:blip r:embed="rId6">
            <a:alphaModFix/>
          </a:blip>
          <a:srcRect b="-2" l="5823" r="897" t="0"/>
          <a:stretch/>
        </p:blipFill>
        <p:spPr>
          <a:xfrm>
            <a:off x="9009416" y="4131546"/>
            <a:ext cx="3178912" cy="2726454"/>
          </a:xfrm>
          <a:custGeom>
            <a:rect b="b" l="l" r="r" t="t"/>
            <a:pathLst>
              <a:path extrusionOk="0" h="2726454" w="3178912">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9"/>
          <p:cNvSpPr txBox="1"/>
          <p:nvPr>
            <p:ph type="title"/>
          </p:nvPr>
        </p:nvSpPr>
        <p:spPr>
          <a:xfrm>
            <a:off x="2370275" y="0"/>
            <a:ext cx="7146000" cy="678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Overlock"/>
              <a:buNone/>
            </a:pPr>
            <a:r>
              <a:rPr lang="en-US">
                <a:latin typeface="Overlock"/>
                <a:ea typeface="Overlock"/>
                <a:cs typeface="Overlock"/>
                <a:sym typeface="Overlock"/>
              </a:rPr>
              <a:t>Locard’s Exchange Principle</a:t>
            </a:r>
            <a:endParaRPr/>
          </a:p>
        </p:txBody>
      </p:sp>
      <p:sp>
        <p:nvSpPr>
          <p:cNvPr id="370" name="Google Shape;37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371" name="Google Shape;37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Link to this course:&#10;https://click.linksynergy.com/deeplink?id=Gw/ETjJoU9M&amp;mid=40328&amp;murl=https%3A%2F%2Fwww.coursera.org%2Flearn%2Fforensic-science&#10;Week 1 - 5 Locard's Exchange Principle - Introduction to Forensic Science&#10;&#10;We have all seen forensic scientists in TV shows, but how do they really work? What is the science behind their work?&#10;&#10;The course aims to explain the scientific principles and techniques behind the work of forensic scientists and will be illustrated with numerous case studies from Singapore and around the world.&#10;&#10;Some questions which we will attempt to address include:&#10;&#10;How did forensics come about? What is the role of forensics in police work? Can these methods be used in non-criminal areas?&#10;Blood. What is it? How can traces of blood be found and used in evidence?&#10;Is DNA chemistry really so powerful?&#10;What happens (biologically and chemically) if someone tries to poison me? What happens if I try to poison myself?&#10;How can we tell how long someone has been dead? What if they have been dead for a really long time?&#10;Can a little piece of a carpet fluff, or a single hair, convict someone?&#10;Was Emperor Napoleon murdered by the perfidious British, or killed by his wallpaper?&#10;&#10;&#10;For Nanyang Technological University (NTU) students, please be noted that this course will no longer be eligible for credit transfer.&#10;&#10;An absolutely amazing course. I've really enjoyed studying and I'll never forget this. The quality is high, the staff is understandable and well explained. The best course I've ever explored.,The course package is very informative! I managed to learn more about forensic than I expected. The learning is very well divided into different weeks for more efficient learning experience.&#10;&#10;Week 1 - 5 Locard's Exchange Principle - Introduction to Forensic Science&#10;Copyright Disclaimer under Section 107 of the copyright act 1976, allowance is made for fair use for purposes such as criticism, comment, news reporting, scholarship, and research. Fair use is a use permitted by copyright statute that might otherwise be infringing. Non-profit, educational or personal use tips the balance in favour of fair use." id="372" name="Google Shape;372;p39" title="Week 1 - 5 Locard's Exchange Principle - Introduction to Forensic Science">
            <a:hlinkClick r:id="rId3"/>
          </p:cNvPr>
          <p:cNvPicPr preferRelativeResize="0"/>
          <p:nvPr/>
        </p:nvPicPr>
        <p:blipFill>
          <a:blip r:embed="rId4">
            <a:alphaModFix/>
          </a:blip>
          <a:stretch>
            <a:fillRect/>
          </a:stretch>
        </p:blipFill>
        <p:spPr>
          <a:xfrm>
            <a:off x="0" y="830400"/>
            <a:ext cx="12192000" cy="6027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0"/>
          <p:cNvSpPr txBox="1"/>
          <p:nvPr>
            <p:ph type="title"/>
          </p:nvPr>
        </p:nvSpPr>
        <p:spPr>
          <a:xfrm>
            <a:off x="2254500" y="0"/>
            <a:ext cx="7144800" cy="7848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Locard’s Exchange Principle</a:t>
            </a:r>
            <a:endParaRPr/>
          </a:p>
        </p:txBody>
      </p:sp>
      <p:sp>
        <p:nvSpPr>
          <p:cNvPr id="379" name="Google Shape;379;p4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When a young socialite is strangled to death in her parents home, police bring in Dr. Edmond Locard, the father of modern forensics.&#10;&#10;From: CATCHING KILLERS: Trace Evidence&#10;http://bit.ly/1tKFQYj" id="380" name="Google Shape;380;p40" title="How Makeup Helped This Chemist Catch a Killer">
            <a:hlinkClick r:id="rId3"/>
          </p:cNvPr>
          <p:cNvPicPr preferRelativeResize="0"/>
          <p:nvPr/>
        </p:nvPicPr>
        <p:blipFill>
          <a:blip r:embed="rId4">
            <a:alphaModFix/>
          </a:blip>
          <a:stretch>
            <a:fillRect/>
          </a:stretch>
        </p:blipFill>
        <p:spPr>
          <a:xfrm>
            <a:off x="0" y="937200"/>
            <a:ext cx="12192000" cy="5920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1"/>
          <p:cNvSpPr txBox="1"/>
          <p:nvPr>
            <p:ph type="title"/>
          </p:nvPr>
        </p:nvSpPr>
        <p:spPr>
          <a:xfrm>
            <a:off x="298975" y="178250"/>
            <a:ext cx="4842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Overlock"/>
                <a:ea typeface="Overlock"/>
                <a:cs typeface="Overlock"/>
                <a:sym typeface="Overlock"/>
              </a:rPr>
              <a:t>17. Paul Uhlenhuth</a:t>
            </a:r>
            <a:endParaRPr>
              <a:latin typeface="Overlock"/>
              <a:ea typeface="Overlock"/>
              <a:cs typeface="Overlock"/>
              <a:sym typeface="Overlock"/>
            </a:endParaRPr>
          </a:p>
        </p:txBody>
      </p:sp>
      <p:sp>
        <p:nvSpPr>
          <p:cNvPr id="387" name="Google Shape;387;p4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388" name="Google Shape;388;p41"/>
          <p:cNvSpPr txBox="1"/>
          <p:nvPr>
            <p:ph idx="1" type="body"/>
          </p:nvPr>
        </p:nvSpPr>
        <p:spPr>
          <a:xfrm>
            <a:off x="0" y="2281175"/>
            <a:ext cx="10112100" cy="43527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Clr>
                <a:srgbClr val="4D5156"/>
              </a:buClr>
              <a:buSzPts val="3000"/>
              <a:buFont typeface="Overlock"/>
              <a:buChar char="•"/>
            </a:pPr>
            <a:r>
              <a:rPr lang="en-US" sz="3000">
                <a:solidFill>
                  <a:srgbClr val="4D5156"/>
                </a:solidFill>
                <a:highlight>
                  <a:srgbClr val="FFFFFF"/>
                </a:highlight>
                <a:latin typeface="Overlock"/>
                <a:ea typeface="Overlock"/>
                <a:cs typeface="Overlock"/>
                <a:sym typeface="Overlock"/>
              </a:rPr>
              <a:t>a German bacteriologist and immunologist, and Professor at the University of Strasbourg.</a:t>
            </a:r>
            <a:endParaRPr sz="3000">
              <a:solidFill>
                <a:srgbClr val="4D5156"/>
              </a:solidFill>
              <a:highlight>
                <a:srgbClr val="FFFFFF"/>
              </a:highlight>
              <a:latin typeface="Overlock"/>
              <a:ea typeface="Overlock"/>
              <a:cs typeface="Overlock"/>
              <a:sym typeface="Overlock"/>
            </a:endParaRPr>
          </a:p>
          <a:p>
            <a:pPr indent="-419100" lvl="0" marL="457200" rtl="0" algn="just">
              <a:spcBef>
                <a:spcPts val="0"/>
              </a:spcBef>
              <a:spcAft>
                <a:spcPts val="0"/>
              </a:spcAft>
              <a:buSzPts val="3000"/>
              <a:buFont typeface="Overlock"/>
              <a:buChar char="•"/>
            </a:pPr>
            <a:r>
              <a:rPr lang="en-US" sz="3000">
                <a:solidFill>
                  <a:srgbClr val="4D5156"/>
                </a:solidFill>
                <a:highlight>
                  <a:srgbClr val="FFFFFF"/>
                </a:highlight>
                <a:latin typeface="Overlock"/>
                <a:ea typeface="Overlock"/>
                <a:cs typeface="Overlock"/>
                <a:sym typeface="Overlock"/>
              </a:rPr>
              <a:t> </a:t>
            </a:r>
            <a:r>
              <a:rPr lang="en-US" sz="3000">
                <a:solidFill>
                  <a:srgbClr val="202124"/>
                </a:solidFill>
                <a:highlight>
                  <a:srgbClr val="FFFFFF"/>
                </a:highlight>
                <a:latin typeface="Overlock"/>
                <a:ea typeface="Overlock"/>
                <a:cs typeface="Overlock"/>
                <a:sym typeface="Overlock"/>
              </a:rPr>
              <a:t>He is famous in the annals of forensic science for </a:t>
            </a:r>
            <a:r>
              <a:rPr b="1" lang="en-US" sz="3000">
                <a:solidFill>
                  <a:srgbClr val="202124"/>
                </a:solidFill>
                <a:highlight>
                  <a:srgbClr val="FFFFFF"/>
                </a:highlight>
                <a:latin typeface="Overlock"/>
                <a:ea typeface="Overlock"/>
                <a:cs typeface="Overlock"/>
                <a:sym typeface="Overlock"/>
              </a:rPr>
              <a:t>developing the species precipitin test, known as the Uhlenhuth test, which could distinguish human blood from animal blood in 1901</a:t>
            </a:r>
            <a:r>
              <a:rPr lang="en-US" sz="3000">
                <a:solidFill>
                  <a:srgbClr val="202124"/>
                </a:solidFill>
                <a:highlight>
                  <a:srgbClr val="FFFFFF"/>
                </a:highlight>
                <a:latin typeface="Overlock"/>
                <a:ea typeface="Overlock"/>
                <a:cs typeface="Overlock"/>
                <a:sym typeface="Overlock"/>
              </a:rPr>
              <a:t>, a discovery which had tremendous importance in criminal justice in the 20th century.</a:t>
            </a:r>
            <a:endParaRPr sz="3000">
              <a:latin typeface="Overlock"/>
              <a:ea typeface="Overlock"/>
              <a:cs typeface="Overlock"/>
              <a:sym typeface="Overlock"/>
            </a:endParaRPr>
          </a:p>
        </p:txBody>
      </p:sp>
      <p:pic>
        <p:nvPicPr>
          <p:cNvPr id="389" name="Google Shape;389;p41"/>
          <p:cNvPicPr preferRelativeResize="0"/>
          <p:nvPr/>
        </p:nvPicPr>
        <p:blipFill>
          <a:blip r:embed="rId3">
            <a:alphaModFix/>
          </a:blip>
          <a:stretch>
            <a:fillRect/>
          </a:stretch>
        </p:blipFill>
        <p:spPr>
          <a:xfrm>
            <a:off x="10258975" y="103500"/>
            <a:ext cx="1790050" cy="2101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2"/>
          <p:cNvSpPr txBox="1"/>
          <p:nvPr>
            <p:ph type="title"/>
          </p:nvPr>
        </p:nvSpPr>
        <p:spPr>
          <a:xfrm>
            <a:off x="130825" y="112125"/>
            <a:ext cx="52137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Overlock"/>
                <a:ea typeface="Overlock"/>
                <a:cs typeface="Overlock"/>
                <a:sym typeface="Overlock"/>
              </a:rPr>
              <a:t>18. Archibald Reiss</a:t>
            </a:r>
            <a:endParaRPr>
              <a:latin typeface="Overlock"/>
              <a:ea typeface="Overlock"/>
              <a:cs typeface="Overlock"/>
              <a:sym typeface="Overlock"/>
            </a:endParaRPr>
          </a:p>
        </p:txBody>
      </p:sp>
      <p:sp>
        <p:nvSpPr>
          <p:cNvPr id="396" name="Google Shape;396;p42"/>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19100" lvl="0" marL="457200" rtl="0" algn="just">
              <a:spcBef>
                <a:spcPts val="1000"/>
              </a:spcBef>
              <a:spcAft>
                <a:spcPts val="0"/>
              </a:spcAft>
              <a:buClr>
                <a:srgbClr val="4D5156"/>
              </a:buClr>
              <a:buSzPts val="3000"/>
              <a:buFont typeface="Overlock"/>
              <a:buChar char="•"/>
            </a:pPr>
            <a:r>
              <a:rPr lang="en-US" sz="3000">
                <a:solidFill>
                  <a:srgbClr val="4D5156"/>
                </a:solidFill>
                <a:highlight>
                  <a:srgbClr val="FFFFFF"/>
                </a:highlight>
                <a:latin typeface="Overlock"/>
                <a:ea typeface="Overlock"/>
                <a:cs typeface="Overlock"/>
                <a:sym typeface="Overlock"/>
              </a:rPr>
              <a:t>was a </a:t>
            </a:r>
            <a:r>
              <a:rPr lang="en-US" sz="3000">
                <a:solidFill>
                  <a:srgbClr val="4D5156"/>
                </a:solidFill>
                <a:highlight>
                  <a:srgbClr val="FFFF00"/>
                </a:highlight>
                <a:latin typeface="Overlock"/>
                <a:ea typeface="Overlock"/>
                <a:cs typeface="Overlock"/>
                <a:sym typeface="Overlock"/>
              </a:rPr>
              <a:t>German–Swiss criminology-pioneer, forensic scientist, professor and writer.</a:t>
            </a:r>
            <a:endParaRPr sz="3000">
              <a:solidFill>
                <a:srgbClr val="4D5156"/>
              </a:solidFill>
              <a:highlight>
                <a:srgbClr val="FFFF00"/>
              </a:highlight>
              <a:latin typeface="Overlock"/>
              <a:ea typeface="Overlock"/>
              <a:cs typeface="Overlock"/>
              <a:sym typeface="Overlock"/>
            </a:endParaRPr>
          </a:p>
          <a:p>
            <a:pPr indent="-419100" lvl="0" marL="457200" rtl="0" algn="just">
              <a:spcBef>
                <a:spcPts val="0"/>
              </a:spcBef>
              <a:spcAft>
                <a:spcPts val="0"/>
              </a:spcAft>
              <a:buClr>
                <a:srgbClr val="444444"/>
              </a:buClr>
              <a:buSzPts val="3000"/>
              <a:buFont typeface="Overlock"/>
              <a:buChar char="•"/>
            </a:pPr>
            <a:r>
              <a:rPr lang="en-US" sz="3000">
                <a:solidFill>
                  <a:srgbClr val="444444"/>
                </a:solidFill>
                <a:highlight>
                  <a:srgbClr val="FFFFFF"/>
                </a:highlight>
                <a:latin typeface="Overlock"/>
                <a:ea typeface="Overlock"/>
                <a:cs typeface="Overlock"/>
                <a:sym typeface="Overlock"/>
              </a:rPr>
              <a:t>He had received a Ph.D. in chemistry at the age of 22 and was an expert in photography and forensic science. In 1906 he was appointed a professor of forensic science at the University of Lausanne. In 1909, he was the </a:t>
            </a:r>
            <a:r>
              <a:rPr lang="en-US" sz="3000">
                <a:solidFill>
                  <a:srgbClr val="444444"/>
                </a:solidFill>
                <a:highlight>
                  <a:srgbClr val="FFFF00"/>
                </a:highlight>
                <a:latin typeface="Overlock"/>
                <a:ea typeface="Overlock"/>
                <a:cs typeface="Overlock"/>
                <a:sym typeface="Overlock"/>
              </a:rPr>
              <a:t>founder of the first academic forensic science programme </a:t>
            </a:r>
            <a:r>
              <a:rPr lang="en-US" sz="3000">
                <a:solidFill>
                  <a:srgbClr val="444444"/>
                </a:solidFill>
                <a:highlight>
                  <a:srgbClr val="FFFFFF"/>
                </a:highlight>
                <a:latin typeface="Overlock"/>
                <a:ea typeface="Overlock"/>
                <a:cs typeface="Overlock"/>
                <a:sym typeface="Overlock"/>
              </a:rPr>
              <a:t>and of the "Institut de police scientifique" at the University of Lausanne. </a:t>
            </a:r>
            <a:endParaRPr sz="3000">
              <a:solidFill>
                <a:srgbClr val="4D5156"/>
              </a:solidFill>
              <a:highlight>
                <a:srgbClr val="FFFFFF"/>
              </a:highlight>
              <a:latin typeface="Overlock"/>
              <a:ea typeface="Overlock"/>
              <a:cs typeface="Overlock"/>
              <a:sym typeface="Overlock"/>
            </a:endParaRPr>
          </a:p>
        </p:txBody>
      </p:sp>
      <p:sp>
        <p:nvSpPr>
          <p:cNvPr id="397" name="Google Shape;397;p4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Rodolphe Archibald Reiss is considered the founder of modern forensics. He came up with a methodical technique to identify physical evidence at the crime scene and his photography skills were revolutionary. He also established the School of Criminal Justice at the University of Lausanne.&#10;&#10;Nouvo brings you short videos about Switzerland, Swiss current affairs and the wider world. Keep up to date and watch the videos wherever you are, whenever you like.&#10;&#10;---&#10;swissinfo.ch is the international branch of the Swiss Broadcasting Corporation (SBC). Its role is to report on Switzerland and to provide a Swiss perspective on international events.&#10;&#10;For more articles, interviews and videos visit swissinfo.ch or subscribe to our YouTube channel: &#10; &#10;Website: http://www.swissinfo.ch&#10;Channel: http://www.youtube.com/swissinfovideos&#10;Subscribe: http://www.youtube.com/subscription_center?add_user=swissinfovideos" id="404" name="Google Shape;404;p43" title="CSI: Swiss style">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 name="Shape 119"/>
        <p:cNvGrpSpPr/>
        <p:nvPr/>
      </p:nvGrpSpPr>
      <p:grpSpPr>
        <a:xfrm>
          <a:off x="0" y="0"/>
          <a:ext cx="0" cy="0"/>
          <a:chOff x="0" y="0"/>
          <a:chExt cx="0" cy="0"/>
        </a:xfrm>
      </p:grpSpPr>
      <p:sp>
        <p:nvSpPr>
          <p:cNvPr id="120" name="Google Shape;120;p17"/>
          <p:cNvSpPr/>
          <p:nvPr/>
        </p:nvSpPr>
        <p:spPr>
          <a:xfrm>
            <a:off x="5708905" y="0"/>
            <a:ext cx="6483095" cy="6858000"/>
          </a:xfrm>
          <a:prstGeom prst="rect">
            <a:avLst/>
          </a:prstGeom>
          <a:gradFill>
            <a:gsLst>
              <a:gs pos="0">
                <a:srgbClr val="4472C3">
                  <a:alpha val="81960"/>
                </a:srgbClr>
              </a:gs>
              <a:gs pos="25000">
                <a:srgbClr val="4472C4">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21" name="Google Shape;121;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2" name="Google Shape;122;p17"/>
          <p:cNvSpPr txBox="1"/>
          <p:nvPr>
            <p:ph type="title"/>
          </p:nvPr>
        </p:nvSpPr>
        <p:spPr>
          <a:xfrm>
            <a:off x="130473" y="170602"/>
            <a:ext cx="4168396" cy="969429"/>
          </a:xfrm>
          <a:prstGeom prst="rect">
            <a:avLst/>
          </a:prstGeom>
          <a:noFill/>
          <a:ln>
            <a:noFill/>
          </a:ln>
        </p:spPr>
        <p:txBody>
          <a:bodyPr anchorCtr="0" anchor="ctr" bIns="45700" lIns="91425" spcFirstLastPara="1" rIns="91425" wrap="square" tIns="45700">
            <a:noAutofit/>
          </a:bodyPr>
          <a:lstStyle/>
          <a:p>
            <a:pPr indent="-457200" lvl="0" marL="457200" rtl="0" algn="l">
              <a:lnSpc>
                <a:spcPct val="90000"/>
              </a:lnSpc>
              <a:spcBef>
                <a:spcPts val="0"/>
              </a:spcBef>
              <a:spcAft>
                <a:spcPts val="0"/>
              </a:spcAft>
              <a:buClr>
                <a:srgbClr val="000000"/>
              </a:buClr>
              <a:buSzPts val="3600"/>
              <a:buFont typeface="Overlock"/>
              <a:buAutoNum type="arabicPeriod"/>
            </a:pPr>
            <a:r>
              <a:rPr lang="en-US" sz="3600">
                <a:solidFill>
                  <a:srgbClr val="000000"/>
                </a:solidFill>
                <a:latin typeface="Overlock"/>
                <a:ea typeface="Overlock"/>
                <a:cs typeface="Overlock"/>
                <a:sym typeface="Overlock"/>
              </a:rPr>
              <a:t>What is Forensics?</a:t>
            </a:r>
            <a:endParaRPr/>
          </a:p>
        </p:txBody>
      </p:sp>
      <p:sp>
        <p:nvSpPr>
          <p:cNvPr id="123" name="Google Shape;123;p17"/>
          <p:cNvSpPr txBox="1"/>
          <p:nvPr>
            <p:ph idx="1" type="body"/>
          </p:nvPr>
        </p:nvSpPr>
        <p:spPr>
          <a:xfrm>
            <a:off x="215058" y="1310633"/>
            <a:ext cx="5784406" cy="4781409"/>
          </a:xfrm>
          <a:prstGeom prst="rect">
            <a:avLst/>
          </a:prstGeom>
          <a:noFill/>
          <a:ln>
            <a:noFill/>
          </a:ln>
        </p:spPr>
        <p:txBody>
          <a:bodyPr anchorCtr="0" anchor="ctr" bIns="45700" lIns="91425" spcFirstLastPara="1" rIns="91425" wrap="square" tIns="45700">
            <a:noAutofit/>
          </a:bodyPr>
          <a:lstStyle/>
          <a:p>
            <a:pPr indent="-228600" lvl="0" marL="228600" rtl="0" algn="l">
              <a:lnSpc>
                <a:spcPct val="90000"/>
              </a:lnSpc>
              <a:spcBef>
                <a:spcPts val="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“Forensic” comes from the </a:t>
            </a:r>
            <a:r>
              <a:rPr i="1" lang="en-US" sz="2400">
                <a:solidFill>
                  <a:srgbClr val="000000"/>
                </a:solidFill>
                <a:latin typeface="Times New Roman"/>
                <a:ea typeface="Times New Roman"/>
                <a:cs typeface="Times New Roman"/>
                <a:sym typeface="Times New Roman"/>
              </a:rPr>
              <a:t>Latin</a:t>
            </a:r>
            <a:r>
              <a:rPr lang="en-US" sz="2400">
                <a:solidFill>
                  <a:srgbClr val="000000"/>
                </a:solidFill>
                <a:latin typeface="Times New Roman"/>
                <a:ea typeface="Times New Roman"/>
                <a:cs typeface="Times New Roman"/>
                <a:sym typeface="Times New Roman"/>
              </a:rPr>
              <a:t> word “</a:t>
            </a:r>
            <a:r>
              <a:rPr i="1" lang="en-US" sz="2400">
                <a:solidFill>
                  <a:srgbClr val="000000"/>
                </a:solidFill>
                <a:latin typeface="Times New Roman"/>
                <a:ea typeface="Times New Roman"/>
                <a:cs typeface="Times New Roman"/>
                <a:sym typeface="Times New Roman"/>
              </a:rPr>
              <a:t>forensis</a:t>
            </a:r>
            <a:r>
              <a:rPr lang="en-US" sz="2400">
                <a:solidFill>
                  <a:srgbClr val="000000"/>
                </a:solidFill>
                <a:latin typeface="Times New Roman"/>
                <a:ea typeface="Times New Roman"/>
                <a:cs typeface="Times New Roman"/>
                <a:sym typeface="Times New Roman"/>
              </a:rPr>
              <a:t>” meaning forum. </a:t>
            </a:r>
            <a:endParaRPr/>
          </a:p>
          <a:p>
            <a:pPr indent="-228600" lvl="0" marL="228600" rtl="0" algn="l">
              <a:lnSpc>
                <a:spcPct val="90000"/>
              </a:lnSpc>
              <a:spcBef>
                <a:spcPts val="100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During the time of the </a:t>
            </a:r>
            <a:r>
              <a:rPr lang="en-US" sz="2400" u="sng">
                <a:solidFill>
                  <a:srgbClr val="000000"/>
                </a:solidFill>
                <a:latin typeface="Times New Roman"/>
                <a:ea typeface="Times New Roman"/>
                <a:cs typeface="Times New Roman"/>
                <a:sym typeface="Times New Roman"/>
              </a:rPr>
              <a:t>Romans</a:t>
            </a:r>
            <a:r>
              <a:rPr lang="en-US" sz="2400">
                <a:solidFill>
                  <a:srgbClr val="000000"/>
                </a:solidFill>
                <a:latin typeface="Times New Roman"/>
                <a:ea typeface="Times New Roman"/>
                <a:cs typeface="Times New Roman"/>
                <a:sym typeface="Times New Roman"/>
              </a:rPr>
              <a:t>, a criminal charge meant presenting the case before the public.</a:t>
            </a:r>
            <a:endParaRPr/>
          </a:p>
          <a:p>
            <a:pPr indent="-228600" lvl="0" marL="228600" rtl="0" algn="l">
              <a:lnSpc>
                <a:spcPct val="90000"/>
              </a:lnSpc>
              <a:spcBef>
                <a:spcPts val="100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Both the person accused of the crime &amp; the accuser would give speeches based on their side of the story. </a:t>
            </a:r>
            <a:endParaRPr/>
          </a:p>
          <a:p>
            <a:pPr indent="-228600" lvl="0" marL="228600" rtl="0" algn="l">
              <a:lnSpc>
                <a:spcPct val="90000"/>
              </a:lnSpc>
              <a:spcBef>
                <a:spcPts val="1000"/>
              </a:spcBef>
              <a:spcAft>
                <a:spcPts val="0"/>
              </a:spcAft>
              <a:buClr>
                <a:srgbClr val="000000"/>
              </a:buClr>
              <a:buSzPts val="2400"/>
              <a:buChar char="•"/>
            </a:pPr>
            <a:r>
              <a:rPr lang="en-US" sz="2400">
                <a:solidFill>
                  <a:srgbClr val="000000"/>
                </a:solidFill>
                <a:latin typeface="Times New Roman"/>
                <a:ea typeface="Times New Roman"/>
                <a:cs typeface="Times New Roman"/>
                <a:sym typeface="Times New Roman"/>
              </a:rPr>
              <a:t>The individual with the best argument would determine the outcome of the case.</a:t>
            </a:r>
            <a:endParaRPr/>
          </a:p>
          <a:p>
            <a:pPr indent="-101600" lvl="0" marL="228600" rtl="0" algn="l">
              <a:lnSpc>
                <a:spcPct val="90000"/>
              </a:lnSpc>
              <a:spcBef>
                <a:spcPts val="1000"/>
              </a:spcBef>
              <a:spcAft>
                <a:spcPts val="0"/>
              </a:spcAft>
              <a:buClr>
                <a:schemeClr val="dk1"/>
              </a:buClr>
              <a:buSzPts val="2000"/>
              <a:buNone/>
            </a:pPr>
            <a:r>
              <a:t/>
            </a:r>
            <a:endParaRPr sz="2000">
              <a:solidFill>
                <a:srgbClr val="000000"/>
              </a:solidFill>
            </a:endParaRPr>
          </a:p>
        </p:txBody>
      </p:sp>
      <p:sp>
        <p:nvSpPr>
          <p:cNvPr id="124" name="Google Shape;124;p17"/>
          <p:cNvSpPr/>
          <p:nvPr/>
        </p:nvSpPr>
        <p:spPr>
          <a:xfrm>
            <a:off x="6089636" y="2960687"/>
            <a:ext cx="2668748" cy="2668748"/>
          </a:xfrm>
          <a:prstGeom prst="ellipse">
            <a:avLst/>
          </a:pr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5" name="Google Shape;125;p17"/>
          <p:cNvSpPr/>
          <p:nvPr/>
        </p:nvSpPr>
        <p:spPr>
          <a:xfrm>
            <a:off x="8157014" y="2"/>
            <a:ext cx="4034987" cy="3428147"/>
          </a:xfrm>
          <a:custGeom>
            <a:rect b="b" l="l" r="r" t="t"/>
            <a:pathLst>
              <a:path extrusionOk="0" h="3428147" w="403498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close up of a logo&#10;&#10;Description automatically generated" id="126" name="Google Shape;126;p17"/>
          <p:cNvPicPr preferRelativeResize="0"/>
          <p:nvPr/>
        </p:nvPicPr>
        <p:blipFill rotWithShape="1">
          <a:blip r:embed="rId4">
            <a:alphaModFix/>
          </a:blip>
          <a:srcRect b="0" l="0" r="0" t="0"/>
          <a:stretch/>
        </p:blipFill>
        <p:spPr>
          <a:xfrm>
            <a:off x="9147972" y="210817"/>
            <a:ext cx="2429582" cy="2429582"/>
          </a:xfrm>
          <a:prstGeom prst="rect">
            <a:avLst/>
          </a:prstGeom>
          <a:noFill/>
          <a:ln>
            <a:noFill/>
          </a:ln>
        </p:spPr>
      </p:pic>
      <p:pic>
        <p:nvPicPr>
          <p:cNvPr descr="A black sign with white text&#10;&#10;Description automatically generated" id="127" name="Google Shape;127;p17"/>
          <p:cNvPicPr preferRelativeResize="0"/>
          <p:nvPr/>
        </p:nvPicPr>
        <p:blipFill rotWithShape="1">
          <a:blip r:embed="rId5">
            <a:alphaModFix/>
          </a:blip>
          <a:srcRect b="0" l="0" r="0" t="0"/>
          <a:stretch/>
        </p:blipFill>
        <p:spPr>
          <a:xfrm>
            <a:off x="6613910" y="3478741"/>
            <a:ext cx="1606964" cy="1606964"/>
          </a:xfrm>
          <a:prstGeom prst="rect">
            <a:avLst/>
          </a:prstGeom>
          <a:noFill/>
          <a:ln>
            <a:noFill/>
          </a:ln>
        </p:spPr>
      </p:pic>
      <p:sp>
        <p:nvSpPr>
          <p:cNvPr id="128" name="Google Shape;128;p17"/>
          <p:cNvSpPr/>
          <p:nvPr/>
        </p:nvSpPr>
        <p:spPr>
          <a:xfrm>
            <a:off x="9059131" y="4258570"/>
            <a:ext cx="3132869" cy="2599430"/>
          </a:xfrm>
          <a:custGeom>
            <a:rect b="b" l="l" r="r" t="t"/>
            <a:pathLst>
              <a:path extrusionOk="0" h="2540529" w="3061881">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cap="flat" cmpd="sng" w="12700">
            <a:solidFill>
              <a:srgbClr val="B3C6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yellow sign&#10;&#10;Description automatically generated" id="129" name="Google Shape;129;p17"/>
          <p:cNvPicPr preferRelativeResize="0"/>
          <p:nvPr/>
        </p:nvPicPr>
        <p:blipFill rotWithShape="1">
          <a:blip r:embed="rId6">
            <a:alphaModFix/>
          </a:blip>
          <a:srcRect b="0" l="0" r="0" t="0"/>
          <a:stretch/>
        </p:blipFill>
        <p:spPr>
          <a:xfrm>
            <a:off x="9533568" y="5013898"/>
            <a:ext cx="2432116" cy="1654196"/>
          </a:xfrm>
          <a:prstGeom prst="rect">
            <a:avLst/>
          </a:prstGeom>
          <a:noFill/>
          <a:ln>
            <a:noFill/>
          </a:ln>
        </p:spPr>
      </p:pic>
      <p:sp>
        <p:nvSpPr>
          <p:cNvPr id="130" name="Google Shape;13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131" name="Google Shape;13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44"/>
          <p:cNvSpPr txBox="1"/>
          <p:nvPr>
            <p:ph type="title"/>
          </p:nvPr>
        </p:nvSpPr>
        <p:spPr>
          <a:xfrm>
            <a:off x="0" y="0"/>
            <a:ext cx="6146700" cy="9888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latin typeface="Lobster"/>
                <a:ea typeface="Lobster"/>
                <a:cs typeface="Lobster"/>
                <a:sym typeface="Lobster"/>
              </a:rPr>
              <a:t>19. </a:t>
            </a:r>
            <a:r>
              <a:rPr lang="en-US">
                <a:latin typeface="Lobster"/>
                <a:ea typeface="Lobster"/>
                <a:cs typeface="Lobster"/>
                <a:sym typeface="Lobster"/>
              </a:rPr>
              <a:t>Frances Glessner Lee</a:t>
            </a:r>
            <a:endParaRPr>
              <a:latin typeface="Lobster"/>
              <a:ea typeface="Lobster"/>
              <a:cs typeface="Lobster"/>
              <a:sym typeface="Lobster"/>
            </a:endParaRPr>
          </a:p>
        </p:txBody>
      </p:sp>
      <p:sp>
        <p:nvSpPr>
          <p:cNvPr id="411" name="Google Shape;411;p44"/>
          <p:cNvSpPr txBox="1"/>
          <p:nvPr>
            <p:ph idx="1" type="body"/>
          </p:nvPr>
        </p:nvSpPr>
        <p:spPr>
          <a:xfrm>
            <a:off x="249525" y="988800"/>
            <a:ext cx="8874900" cy="53676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000">
                <a:solidFill>
                  <a:srgbClr val="202122"/>
                </a:solidFill>
                <a:highlight>
                  <a:srgbClr val="FFFFFF"/>
                </a:highlight>
                <a:latin typeface="Times New Roman"/>
                <a:ea typeface="Times New Roman"/>
                <a:cs typeface="Times New Roman"/>
                <a:sym typeface="Times New Roman"/>
              </a:rPr>
              <a:t>was an American forensic scientist. </a:t>
            </a:r>
            <a:endParaRPr sz="3000">
              <a:solidFill>
                <a:srgbClr val="202122"/>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lang="en-US" sz="3000">
                <a:solidFill>
                  <a:srgbClr val="202122"/>
                </a:solidFill>
                <a:highlight>
                  <a:srgbClr val="FFFFFF"/>
                </a:highlight>
                <a:latin typeface="Times New Roman"/>
                <a:ea typeface="Times New Roman"/>
                <a:cs typeface="Times New Roman"/>
                <a:sym typeface="Times New Roman"/>
              </a:rPr>
              <a:t>She was influential in developing the science of forensics in the United States. To this end, she created the </a:t>
            </a:r>
            <a:r>
              <a:rPr lang="en-US" sz="3000">
                <a:solidFill>
                  <a:srgbClr val="0B0080"/>
                </a:solidFill>
                <a:highlight>
                  <a:srgbClr val="FFFF00"/>
                </a:highlight>
                <a:uFill>
                  <a:noFill/>
                </a:uFill>
                <a:latin typeface="Times New Roman"/>
                <a:ea typeface="Times New Roman"/>
                <a:cs typeface="Times New Roman"/>
                <a:sym typeface="Times New Roman"/>
                <a:hlinkClick r:id="rId3">
                  <a:extLst>
                    <a:ext uri="{A12FA001-AC4F-418D-AE19-62706E023703}">
                      <ahyp:hlinkClr val="tx"/>
                    </a:ext>
                  </a:extLst>
                </a:hlinkClick>
              </a:rPr>
              <a:t>Nutshell Studies of Unexplained Death</a:t>
            </a:r>
            <a:r>
              <a:rPr lang="en-US" sz="3000">
                <a:solidFill>
                  <a:srgbClr val="202122"/>
                </a:solidFill>
                <a:highlight>
                  <a:srgbClr val="FFFF00"/>
                </a:highlight>
                <a:latin typeface="Times New Roman"/>
                <a:ea typeface="Times New Roman"/>
                <a:cs typeface="Times New Roman"/>
                <a:sym typeface="Times New Roman"/>
              </a:rPr>
              <a:t>, </a:t>
            </a:r>
            <a:r>
              <a:rPr lang="en-US" sz="3000">
                <a:solidFill>
                  <a:srgbClr val="202122"/>
                </a:solidFill>
                <a:highlight>
                  <a:srgbClr val="FFFFFF"/>
                </a:highlight>
                <a:latin typeface="Times New Roman"/>
                <a:ea typeface="Times New Roman"/>
                <a:cs typeface="Times New Roman"/>
                <a:sym typeface="Times New Roman"/>
              </a:rPr>
              <a:t>20 true crime scene dioramas recreated in minute detail at </a:t>
            </a:r>
            <a:r>
              <a:rPr lang="en-US" sz="300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dollhouse scale</a:t>
            </a:r>
            <a:r>
              <a:rPr lang="en-US" sz="3000">
                <a:solidFill>
                  <a:srgbClr val="202122"/>
                </a:solidFill>
                <a:highlight>
                  <a:srgbClr val="FFFFFF"/>
                </a:highlight>
                <a:latin typeface="Times New Roman"/>
                <a:ea typeface="Times New Roman"/>
                <a:cs typeface="Times New Roman"/>
                <a:sym typeface="Times New Roman"/>
              </a:rPr>
              <a:t>, used for training homicide investigators. </a:t>
            </a:r>
            <a:endParaRPr sz="3000">
              <a:solidFill>
                <a:srgbClr val="202122"/>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lang="en-US" sz="3000">
                <a:solidFill>
                  <a:srgbClr val="202122"/>
                </a:solidFill>
                <a:highlight>
                  <a:srgbClr val="FFFF00"/>
                </a:highlight>
                <a:latin typeface="Times New Roman"/>
                <a:ea typeface="Times New Roman"/>
                <a:cs typeface="Times New Roman"/>
                <a:sym typeface="Times New Roman"/>
              </a:rPr>
              <a:t>Lee also helped to establish the Department of Legal Medicine at Harvard,</a:t>
            </a:r>
            <a:r>
              <a:rPr lang="en-US" sz="3000">
                <a:solidFill>
                  <a:srgbClr val="202122"/>
                </a:solidFill>
                <a:highlight>
                  <a:srgbClr val="FFFFFF"/>
                </a:highlight>
                <a:latin typeface="Times New Roman"/>
                <a:ea typeface="Times New Roman"/>
                <a:cs typeface="Times New Roman"/>
                <a:sym typeface="Times New Roman"/>
              </a:rPr>
              <a:t> and endowed the Magrath Library of Legal Medicine there.</a:t>
            </a:r>
            <a:endParaRPr baseline="30000" sz="3000">
              <a:solidFill>
                <a:srgbClr val="202122"/>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lang="en-US" sz="3000">
                <a:solidFill>
                  <a:srgbClr val="202122"/>
                </a:solidFill>
                <a:highlight>
                  <a:srgbClr val="FFFFFF"/>
                </a:highlight>
                <a:latin typeface="Times New Roman"/>
                <a:ea typeface="Times New Roman"/>
                <a:cs typeface="Times New Roman"/>
                <a:sym typeface="Times New Roman"/>
              </a:rPr>
              <a:t>She became the </a:t>
            </a:r>
            <a:r>
              <a:rPr lang="en-US" sz="3000">
                <a:solidFill>
                  <a:srgbClr val="202122"/>
                </a:solidFill>
                <a:highlight>
                  <a:srgbClr val="FFFF00"/>
                </a:highlight>
                <a:latin typeface="Times New Roman"/>
                <a:ea typeface="Times New Roman"/>
                <a:cs typeface="Times New Roman"/>
                <a:sym typeface="Times New Roman"/>
              </a:rPr>
              <a:t>first female police captain in the United States, and is known as the "mother of forensic science.”</a:t>
            </a:r>
            <a:endParaRPr sz="3000">
              <a:highlight>
                <a:srgbClr val="FFFF00"/>
              </a:highlight>
              <a:latin typeface="Times New Roman"/>
              <a:ea typeface="Times New Roman"/>
              <a:cs typeface="Times New Roman"/>
              <a:sym typeface="Times New Roman"/>
            </a:endParaRPr>
          </a:p>
        </p:txBody>
      </p:sp>
      <p:sp>
        <p:nvSpPr>
          <p:cNvPr id="412" name="Google Shape;412;p4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13" name="Google Shape;413;p44"/>
          <p:cNvPicPr preferRelativeResize="0"/>
          <p:nvPr/>
        </p:nvPicPr>
        <p:blipFill>
          <a:blip r:embed="rId5">
            <a:alphaModFix/>
          </a:blip>
          <a:stretch>
            <a:fillRect/>
          </a:stretch>
        </p:blipFill>
        <p:spPr>
          <a:xfrm>
            <a:off x="9246338" y="988788"/>
            <a:ext cx="2676525" cy="34004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4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Frances Glessner Lee created dollhouses with dead dolls. In this episode of Vox Almanac, Vox's Phil Edwards explains why.&#10;&#10;Help us make more ambitious videos by joining the Vox Video Lab. It gets you exclusive perks, like livestream Q&amp;As with all the Vox creators, a badge that levels up over time, and video extras bringing you closer to our work! Learn more at http://bit.ly/video-lab&#10;&#10;Follow Phil Edwards on Facebook here: https://www.facebook.com/philedwardsinc1/&#10;&#10;Frances Glessner Lee's &quot;Nutshell Studies of Unexplained Death&quot;  are part of a new exhibit at the Renwick Gallery of the Smithsonian Art museum. The collection is part art, part science, and part creepy peek into the world of forensic science.&#10;&#10;These miniatures significantly advanced forensics and forensic science, but they aren't just CSI curios - they're complex, confounding works of art that manage to be morbid and beautiful at the same time.&#10;&#10;Lee's legacy bridges both the art world and the world of crime — and you'll get a chance to see exactly how her nutshell studies work. These aren't just dollhouses — they're entire worlds worth exploring.&#10;&#10;Subscribe to our channel! http://goo.gl/0bsAjO&#10;&#10;Vox.com is a news website that helps you cut through the noise and understand what's really driving the events in the headlines. Check out http://www.vox.com to get up to speed on everything from Kurdistan to the Kim Kardashian app. &#10;&#10;Check out our full video catalog: http://goo.gl/IZONyE&#10;Follow Vox on Twitter: http://goo.gl/XFrZ5H&#10;Or on Facebook: http://goo.gl/U2g06o" id="420" name="Google Shape;420;p45" title="The dollhouses of death that changed forensic science">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0"/>
                                        </p:tgtEl>
                                        <p:attrNameLst>
                                          <p:attrName>style.visibility</p:attrName>
                                        </p:attrNameLst>
                                      </p:cBhvr>
                                      <p:to>
                                        <p:strVal val="visible"/>
                                      </p:to>
                                    </p:set>
                                    <p:animEffect filter="fade" transition="in">
                                      <p:cBhvr>
                                        <p:cTn dur="1000"/>
                                        <p:tgtEl>
                                          <p:spTgt spid="4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p46"/>
          <p:cNvSpPr txBox="1"/>
          <p:nvPr>
            <p:ph type="title"/>
          </p:nvPr>
        </p:nvSpPr>
        <p:spPr>
          <a:xfrm>
            <a:off x="0" y="0"/>
            <a:ext cx="6840188" cy="104169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Overlock"/>
              <a:buNone/>
            </a:pPr>
            <a:r>
              <a:rPr lang="en-US" sz="2800">
                <a:latin typeface="Overlock"/>
                <a:ea typeface="Overlock"/>
                <a:cs typeface="Overlock"/>
                <a:sym typeface="Overlock"/>
              </a:rPr>
              <a:t>Education, Training, &amp; Certification</a:t>
            </a:r>
            <a:br>
              <a:rPr lang="en-US" sz="3700"/>
            </a:br>
            <a:endParaRPr sz="3700"/>
          </a:p>
        </p:txBody>
      </p:sp>
      <p:cxnSp>
        <p:nvCxnSpPr>
          <p:cNvPr id="426" name="Google Shape;426;p46"/>
          <p:cNvCxnSpPr/>
          <p:nvPr/>
        </p:nvCxnSpPr>
        <p:spPr>
          <a:xfrm>
            <a:off x="655320" y="2316480"/>
            <a:ext cx="4572000" cy="0"/>
          </a:xfrm>
          <a:prstGeom prst="straightConnector1">
            <a:avLst/>
          </a:prstGeom>
          <a:noFill/>
          <a:ln cap="sq" cmpd="sng" w="19050">
            <a:solidFill>
              <a:schemeClr val="dk1"/>
            </a:solidFill>
            <a:prstDash val="solid"/>
            <a:miter lim="800000"/>
            <a:headEnd len="sm" w="sm" type="none"/>
            <a:tailEnd len="sm" w="sm" type="none"/>
          </a:ln>
        </p:spPr>
      </p:cxnSp>
      <p:sp>
        <p:nvSpPr>
          <p:cNvPr id="427" name="Google Shape;427;p46"/>
          <p:cNvSpPr txBox="1"/>
          <p:nvPr>
            <p:ph idx="1" type="body"/>
          </p:nvPr>
        </p:nvSpPr>
        <p:spPr>
          <a:xfrm>
            <a:off x="1" y="2316480"/>
            <a:ext cx="6210794" cy="403986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480"/>
              <a:buChar char="•"/>
            </a:pPr>
            <a:r>
              <a:rPr lang="en-US" sz="1480">
                <a:latin typeface="Times New Roman"/>
                <a:ea typeface="Times New Roman"/>
                <a:cs typeface="Times New Roman"/>
                <a:sym typeface="Times New Roman"/>
              </a:rPr>
              <a:t>Crime scene investigators are law enforcement officials, so studying criminal justice often is the best start to becoming qualified for such a career. Many colleges and universities offer the opportunity to major in criminal justice with an emphasis on crime scene investigation. Some of the key areas of study include:</a:t>
            </a:r>
            <a:endParaRPr/>
          </a:p>
          <a:p>
            <a:pPr indent="-228600" lvl="0" marL="228600" rtl="0" algn="l">
              <a:lnSpc>
                <a:spcPct val="90000"/>
              </a:lnSpc>
              <a:spcBef>
                <a:spcPts val="1000"/>
              </a:spcBef>
              <a:spcAft>
                <a:spcPts val="0"/>
              </a:spcAft>
              <a:buClr>
                <a:schemeClr val="dk1"/>
              </a:buClr>
              <a:buSzPts val="1480"/>
              <a:buChar char="•"/>
            </a:pPr>
            <a:r>
              <a:rPr lang="en-US" sz="1480">
                <a:latin typeface="Overlock"/>
                <a:ea typeface="Overlock"/>
                <a:cs typeface="Overlock"/>
                <a:sym typeface="Overlock"/>
              </a:rPr>
              <a:t>F</a:t>
            </a:r>
            <a:r>
              <a:rPr lang="en-US" sz="1480">
                <a:solidFill>
                  <a:srgbClr val="000000"/>
                </a:solidFill>
                <a:latin typeface="Overlock"/>
                <a:ea typeface="Overlock"/>
                <a:cs typeface="Overlock"/>
                <a:sym typeface="Overlock"/>
              </a:rPr>
              <a:t>orensics</a:t>
            </a:r>
            <a:r>
              <a:rPr b="1" lang="en-US" sz="1480">
                <a:solidFill>
                  <a:srgbClr val="000000"/>
                </a:solidFill>
                <a:latin typeface="Times New Roman"/>
                <a:ea typeface="Times New Roman"/>
                <a:cs typeface="Times New Roman"/>
                <a:sym typeface="Times New Roman"/>
              </a:rPr>
              <a:t>:</a:t>
            </a:r>
            <a:r>
              <a:rPr lang="en-US" sz="1480">
                <a:solidFill>
                  <a:srgbClr val="000000"/>
                </a:solidFill>
                <a:latin typeface="Times New Roman"/>
                <a:ea typeface="Times New Roman"/>
                <a:cs typeface="Times New Roman"/>
                <a:sym typeface="Times New Roman"/>
              </a:rPr>
              <a:t> This area requires a solid foundation in biology and chemistry.</a:t>
            </a:r>
            <a:endParaRPr>
              <a:solidFill>
                <a:srgbClr val="000000"/>
              </a:solidFill>
            </a:endParaRPr>
          </a:p>
          <a:p>
            <a:pPr indent="-228600" lvl="0" marL="228600" rtl="0" algn="l">
              <a:lnSpc>
                <a:spcPct val="90000"/>
              </a:lnSpc>
              <a:spcBef>
                <a:spcPts val="1000"/>
              </a:spcBef>
              <a:spcAft>
                <a:spcPts val="0"/>
              </a:spcAft>
              <a:buClr>
                <a:srgbClr val="000000"/>
              </a:buClr>
              <a:buSzPts val="1480"/>
              <a:buChar char="•"/>
            </a:pPr>
            <a:r>
              <a:rPr lang="en-US" sz="1480">
                <a:solidFill>
                  <a:srgbClr val="000000"/>
                </a:solidFill>
                <a:latin typeface="Overlock"/>
                <a:ea typeface="Overlock"/>
                <a:cs typeface="Overlock"/>
                <a:sym typeface="Overlock"/>
              </a:rPr>
              <a:t>Criminology</a:t>
            </a:r>
            <a:r>
              <a:rPr b="1" lang="en-US" sz="1480">
                <a:solidFill>
                  <a:srgbClr val="000000"/>
                </a:solidFill>
                <a:latin typeface="Times New Roman"/>
                <a:ea typeface="Times New Roman"/>
                <a:cs typeface="Times New Roman"/>
                <a:sym typeface="Times New Roman"/>
              </a:rPr>
              <a:t>:</a:t>
            </a:r>
            <a:r>
              <a:rPr lang="en-US" sz="1480">
                <a:solidFill>
                  <a:srgbClr val="000000"/>
                </a:solidFill>
                <a:latin typeface="Times New Roman"/>
                <a:ea typeface="Times New Roman"/>
                <a:cs typeface="Times New Roman"/>
                <a:sym typeface="Times New Roman"/>
              </a:rPr>
              <a:t> This field covers the basics of law enforcement techniques and criminal behavior and patterns.</a:t>
            </a:r>
            <a:endParaRPr>
              <a:solidFill>
                <a:srgbClr val="000000"/>
              </a:solidFill>
            </a:endParaRPr>
          </a:p>
          <a:p>
            <a:pPr indent="-228600" lvl="0" marL="228600" rtl="0" algn="l">
              <a:lnSpc>
                <a:spcPct val="90000"/>
              </a:lnSpc>
              <a:spcBef>
                <a:spcPts val="1000"/>
              </a:spcBef>
              <a:spcAft>
                <a:spcPts val="0"/>
              </a:spcAft>
              <a:buClr>
                <a:srgbClr val="000000"/>
              </a:buClr>
              <a:buSzPts val="1480"/>
              <a:buChar char="•"/>
            </a:pPr>
            <a:r>
              <a:rPr lang="en-US" sz="1480">
                <a:solidFill>
                  <a:srgbClr val="000000"/>
                </a:solidFill>
                <a:latin typeface="Overlock"/>
                <a:ea typeface="Overlock"/>
                <a:cs typeface="Overlock"/>
                <a:sym typeface="Overlock"/>
              </a:rPr>
              <a:t>Crime scene an</a:t>
            </a:r>
            <a:r>
              <a:rPr b="1" lang="en-US" sz="1480">
                <a:solidFill>
                  <a:srgbClr val="000000"/>
                </a:solidFill>
                <a:latin typeface="Times New Roman"/>
                <a:ea typeface="Times New Roman"/>
                <a:cs typeface="Times New Roman"/>
                <a:sym typeface="Times New Roman"/>
              </a:rPr>
              <a:t>alysis:</a:t>
            </a:r>
            <a:r>
              <a:rPr lang="en-US" sz="1480">
                <a:solidFill>
                  <a:srgbClr val="000000"/>
                </a:solidFill>
                <a:latin typeface="Times New Roman"/>
                <a:ea typeface="Times New Roman"/>
                <a:cs typeface="Times New Roman"/>
                <a:sym typeface="Times New Roman"/>
              </a:rPr>
              <a:t> Everything from photography to handling evidence and fingerprints to dealing with violent crime scenes is included here.</a:t>
            </a:r>
            <a:endParaRPr>
              <a:solidFill>
                <a:srgbClr val="000000"/>
              </a:solidFill>
            </a:endParaRPr>
          </a:p>
          <a:p>
            <a:pPr indent="-228600" lvl="0" marL="228600" rtl="0" algn="l">
              <a:lnSpc>
                <a:spcPct val="90000"/>
              </a:lnSpc>
              <a:spcBef>
                <a:spcPts val="1000"/>
              </a:spcBef>
              <a:spcAft>
                <a:spcPts val="0"/>
              </a:spcAft>
              <a:buClr>
                <a:srgbClr val="000000"/>
              </a:buClr>
              <a:buSzPts val="1480"/>
              <a:buChar char="•"/>
            </a:pPr>
            <a:r>
              <a:rPr lang="en-US" sz="1480">
                <a:solidFill>
                  <a:srgbClr val="000000"/>
                </a:solidFill>
                <a:latin typeface="Overlock"/>
                <a:ea typeface="Overlock"/>
                <a:cs typeface="Overlock"/>
                <a:sym typeface="Overlock"/>
              </a:rPr>
              <a:t>Criminal law</a:t>
            </a:r>
            <a:r>
              <a:rPr b="1" lang="en-US" sz="1480">
                <a:solidFill>
                  <a:srgbClr val="000000"/>
                </a:solidFill>
                <a:latin typeface="Times New Roman"/>
                <a:ea typeface="Times New Roman"/>
                <a:cs typeface="Times New Roman"/>
                <a:sym typeface="Times New Roman"/>
              </a:rPr>
              <a:t>:</a:t>
            </a:r>
            <a:r>
              <a:rPr lang="en-US" sz="1480">
                <a:solidFill>
                  <a:srgbClr val="000000"/>
                </a:solidFill>
                <a:latin typeface="Times New Roman"/>
                <a:ea typeface="Times New Roman"/>
                <a:cs typeface="Times New Roman"/>
                <a:sym typeface="Times New Roman"/>
              </a:rPr>
              <a:t> It's important for anyone working in law enforcement to have a basic understanding of criminal law.</a:t>
            </a:r>
            <a:endParaRPr>
              <a:solidFill>
                <a:srgbClr val="000000"/>
              </a:solidFill>
            </a:endParaRPr>
          </a:p>
          <a:p>
            <a:pPr indent="-228600" lvl="0" marL="228600" rtl="0" algn="l">
              <a:lnSpc>
                <a:spcPct val="90000"/>
              </a:lnSpc>
              <a:spcBef>
                <a:spcPts val="1000"/>
              </a:spcBef>
              <a:spcAft>
                <a:spcPts val="0"/>
              </a:spcAft>
              <a:buClr>
                <a:schemeClr val="dk1"/>
              </a:buClr>
              <a:buSzPts val="1480"/>
              <a:buChar char="•"/>
            </a:pPr>
            <a:r>
              <a:rPr lang="en-US" sz="1480">
                <a:solidFill>
                  <a:srgbClr val="000000"/>
                </a:solidFill>
                <a:latin typeface="Overlock"/>
                <a:ea typeface="Overlock"/>
                <a:cs typeface="Overlock"/>
                <a:sym typeface="Overlock"/>
              </a:rPr>
              <a:t>Criminal justice e</a:t>
            </a:r>
            <a:r>
              <a:rPr b="1" lang="en-US" sz="1480">
                <a:solidFill>
                  <a:srgbClr val="000000"/>
                </a:solidFill>
                <a:latin typeface="Times New Roman"/>
                <a:ea typeface="Times New Roman"/>
                <a:cs typeface="Times New Roman"/>
                <a:sym typeface="Times New Roman"/>
              </a:rPr>
              <a:t>thics:</a:t>
            </a:r>
            <a:r>
              <a:rPr lang="en-US" sz="1480">
                <a:solidFill>
                  <a:srgbClr val="000000"/>
                </a:solidFill>
                <a:latin typeface="Times New Roman"/>
                <a:ea typeface="Times New Roman"/>
                <a:cs typeface="Times New Roman"/>
                <a:sym typeface="Times New Roman"/>
              </a:rPr>
              <a:t> </a:t>
            </a:r>
            <a:r>
              <a:rPr lang="en-US" sz="1480">
                <a:latin typeface="Times New Roman"/>
                <a:ea typeface="Times New Roman"/>
                <a:cs typeface="Times New Roman"/>
                <a:sym typeface="Times New Roman"/>
              </a:rPr>
              <a:t>As much as the law is important, it's also necessary for those in law enforcement to have a strong sense of what is ethical.</a:t>
            </a:r>
            <a:endParaRPr/>
          </a:p>
          <a:p>
            <a:pPr indent="-164020" lvl="0" marL="228600" rtl="0" algn="l">
              <a:lnSpc>
                <a:spcPct val="90000"/>
              </a:lnSpc>
              <a:spcBef>
                <a:spcPts val="1000"/>
              </a:spcBef>
              <a:spcAft>
                <a:spcPts val="0"/>
              </a:spcAft>
              <a:buClr>
                <a:schemeClr val="dk1"/>
              </a:buClr>
              <a:buSzPts val="1017"/>
              <a:buNone/>
            </a:pPr>
            <a:r>
              <a:t/>
            </a:r>
            <a:endParaRPr sz="1017"/>
          </a:p>
        </p:txBody>
      </p:sp>
      <p:sp>
        <p:nvSpPr>
          <p:cNvPr id="428" name="Google Shape;428;p46"/>
          <p:cNvSpPr txBox="1"/>
          <p:nvPr>
            <p:ph idx="11" type="ftr"/>
          </p:nvPr>
        </p:nvSpPr>
        <p:spPr>
          <a:xfrm>
            <a:off x="655320" y="6356350"/>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Forensics - 2019</a:t>
            </a:r>
            <a:endParaRPr/>
          </a:p>
        </p:txBody>
      </p:sp>
      <p:sp>
        <p:nvSpPr>
          <p:cNvPr id="429" name="Google Shape;429;p46"/>
          <p:cNvSpPr txBox="1"/>
          <p:nvPr>
            <p:ph idx="12" type="sldNum"/>
          </p:nvPr>
        </p:nvSpPr>
        <p:spPr>
          <a:xfrm>
            <a:off x="6941820" y="6356350"/>
            <a:ext cx="116586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A close up of a logo&#10;&#10;Description automatically generated" id="430" name="Google Shape;430;p46"/>
          <p:cNvPicPr preferRelativeResize="0"/>
          <p:nvPr/>
        </p:nvPicPr>
        <p:blipFill rotWithShape="1">
          <a:blip r:embed="rId3">
            <a:alphaModFix/>
          </a:blip>
          <a:srcRect b="13566" l="0" r="2" t="73"/>
          <a:stretch/>
        </p:blipFill>
        <p:spPr>
          <a:xfrm>
            <a:off x="5878849" y="10"/>
            <a:ext cx="6313150" cy="6857987"/>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4" name="Shape 434"/>
        <p:cNvGrpSpPr/>
        <p:nvPr/>
      </p:nvGrpSpPr>
      <p:grpSpPr>
        <a:xfrm>
          <a:off x="0" y="0"/>
          <a:ext cx="0" cy="0"/>
          <a:chOff x="0" y="0"/>
          <a:chExt cx="0" cy="0"/>
        </a:xfrm>
      </p:grpSpPr>
      <p:sp>
        <p:nvSpPr>
          <p:cNvPr id="435" name="Google Shape;435;p47"/>
          <p:cNvSpPr/>
          <p:nvPr/>
        </p:nvSpPr>
        <p:spPr>
          <a:xfrm>
            <a:off x="6831955" y="5346696"/>
            <a:ext cx="5360045" cy="1511304"/>
          </a:xfrm>
          <a:custGeom>
            <a:rect b="b" l="l" r="r" t="t"/>
            <a:pathLst>
              <a:path extrusionOk="0" h="1511304" w="5360045">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6" name="Google Shape;436;p47"/>
          <p:cNvSpPr/>
          <p:nvPr/>
        </p:nvSpPr>
        <p:spPr>
          <a:xfrm>
            <a:off x="0" y="5346694"/>
            <a:ext cx="7346605" cy="1511306"/>
          </a:xfrm>
          <a:custGeom>
            <a:rect b="b" l="l" r="r" t="t"/>
            <a:pathLst>
              <a:path extrusionOk="0" h="1511306" w="7346605">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2F2F2"/>
              </a:solidFill>
              <a:latin typeface="Calibri"/>
              <a:ea typeface="Calibri"/>
              <a:cs typeface="Calibri"/>
              <a:sym typeface="Calibri"/>
            </a:endParaRPr>
          </a:p>
        </p:txBody>
      </p:sp>
      <p:sp>
        <p:nvSpPr>
          <p:cNvPr id="437" name="Google Shape;437;p47"/>
          <p:cNvSpPr txBox="1"/>
          <p:nvPr>
            <p:ph idx="1" type="body"/>
          </p:nvPr>
        </p:nvSpPr>
        <p:spPr>
          <a:xfrm>
            <a:off x="7534655" y="312442"/>
            <a:ext cx="4657345" cy="498565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US" sz="2000">
                <a:latin typeface="Times New Roman"/>
                <a:ea typeface="Times New Roman"/>
                <a:cs typeface="Times New Roman"/>
                <a:sym typeface="Times New Roman"/>
              </a:rPr>
              <a:t>The median annual wage for forensic science technicians was $58,230 in May 2018. </a:t>
            </a:r>
            <a:endParaRPr/>
          </a:p>
          <a:p>
            <a:pPr indent="0" lvl="0" marL="0" rtl="0" algn="l">
              <a:lnSpc>
                <a:spcPct val="90000"/>
              </a:lnSpc>
              <a:spcBef>
                <a:spcPts val="0"/>
              </a:spcBef>
              <a:spcAft>
                <a:spcPts val="0"/>
              </a:spcAft>
              <a:buClr>
                <a:schemeClr val="dk1"/>
              </a:buClr>
              <a:buSzPts val="2000"/>
              <a:buNone/>
            </a:pPr>
            <a:r>
              <a:rPr lang="en-US" sz="2000">
                <a:latin typeface="Times New Roman"/>
                <a:ea typeface="Times New Roman"/>
                <a:cs typeface="Times New Roman"/>
                <a:sym typeface="Times New Roman"/>
              </a:rPr>
              <a:t>In May 2018, the median annual wages for </a:t>
            </a:r>
            <a:r>
              <a:rPr lang="en-US" sz="2000">
                <a:latin typeface="Overlock"/>
                <a:ea typeface="Overlock"/>
                <a:cs typeface="Overlock"/>
                <a:sym typeface="Overlock"/>
              </a:rPr>
              <a:t>forensic science technicians</a:t>
            </a:r>
            <a:r>
              <a:rPr lang="en-US" sz="2000">
                <a:latin typeface="Times New Roman"/>
                <a:ea typeface="Times New Roman"/>
                <a:cs typeface="Times New Roman"/>
                <a:sym typeface="Times New Roman"/>
              </a:rPr>
              <a:t> in the top industries in which they worked were as follows:</a:t>
            </a:r>
            <a:endParaRPr/>
          </a:p>
          <a:p>
            <a:pPr indent="0" lvl="0" marL="0" rtl="0" algn="l">
              <a:lnSpc>
                <a:spcPct val="90000"/>
              </a:lnSpc>
              <a:spcBef>
                <a:spcPts val="0"/>
              </a:spcBef>
              <a:spcAft>
                <a:spcPts val="0"/>
              </a:spcAft>
              <a:buClr>
                <a:schemeClr val="dk1"/>
              </a:buClr>
              <a:buSzPts val="2000"/>
              <a:buNone/>
            </a:pPr>
            <a:r>
              <a:rPr lang="en-US" sz="2000">
                <a:latin typeface="Times New Roman"/>
                <a:ea typeface="Times New Roman"/>
                <a:cs typeface="Times New Roman"/>
                <a:sym typeface="Times New Roman"/>
              </a:rPr>
              <a:t>Crime scene investigators may work staggered day, evening, or night shifts and may have to work overtime because they must always be available to collect or analyze evidence. Technicians working in laboratories usually work a standard workweek, although they may have to be on call outside of normal business hours if they are needed to work immediately on a case.</a:t>
            </a:r>
            <a:endParaRPr/>
          </a:p>
          <a:p>
            <a:pPr indent="-120650" lvl="0" marL="228600" rtl="0" algn="l">
              <a:lnSpc>
                <a:spcPct val="90000"/>
              </a:lnSpc>
              <a:spcBef>
                <a:spcPts val="1000"/>
              </a:spcBef>
              <a:spcAft>
                <a:spcPts val="0"/>
              </a:spcAft>
              <a:buClr>
                <a:schemeClr val="dk1"/>
              </a:buClr>
              <a:buSzPts val="1700"/>
              <a:buNone/>
            </a:pPr>
            <a:r>
              <a:t/>
            </a:r>
            <a:endParaRPr sz="1700"/>
          </a:p>
        </p:txBody>
      </p:sp>
      <p:sp>
        <p:nvSpPr>
          <p:cNvPr id="438" name="Google Shape;438;p47"/>
          <p:cNvSpPr txBox="1"/>
          <p:nvPr>
            <p:ph idx="11" type="ftr"/>
          </p:nvPr>
        </p:nvSpPr>
        <p:spPr>
          <a:xfrm>
            <a:off x="7534656" y="5529884"/>
            <a:ext cx="4008101"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solidFill>
                  <a:srgbClr val="FFFFFF"/>
                </a:solidFill>
              </a:rPr>
              <a:t>Forensics - 2019</a:t>
            </a:r>
            <a:endParaRPr/>
          </a:p>
        </p:txBody>
      </p:sp>
      <p:sp>
        <p:nvSpPr>
          <p:cNvPr id="439" name="Google Shape;439;p47"/>
          <p:cNvSpPr txBox="1"/>
          <p:nvPr>
            <p:ph idx="12" type="sldNum"/>
          </p:nvPr>
        </p:nvSpPr>
        <p:spPr>
          <a:xfrm>
            <a:off x="10198279" y="6261090"/>
            <a:ext cx="1344477"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solidFill>
                  <a:srgbClr val="FFFFFF"/>
                </a:solidFill>
              </a:rPr>
              <a:t>‹#›</a:t>
            </a:fld>
            <a:endParaRPr>
              <a:solidFill>
                <a:srgbClr val="FFFFFF"/>
              </a:solidFill>
            </a:endParaRPr>
          </a:p>
        </p:txBody>
      </p:sp>
      <p:graphicFrame>
        <p:nvGraphicFramePr>
          <p:cNvPr id="440" name="Google Shape;440;p47"/>
          <p:cNvGraphicFramePr/>
          <p:nvPr/>
        </p:nvGraphicFramePr>
        <p:xfrm>
          <a:off x="178131" y="312442"/>
          <a:ext cx="3000000" cy="3000000"/>
        </p:xfrm>
        <a:graphic>
          <a:graphicData uri="http://schemas.openxmlformats.org/drawingml/2006/table">
            <a:tbl>
              <a:tblPr bandRow="1" firstRow="1">
                <a:noFill/>
                <a:tableStyleId>{5889D828-22D7-45EE-8748-D9CBF60A90ED}</a:tableStyleId>
              </a:tblPr>
              <a:tblGrid>
                <a:gridCol w="3208675"/>
                <a:gridCol w="3504400"/>
              </a:tblGrid>
              <a:tr h="447300">
                <a:tc gridSpan="2">
                  <a:txBody>
                    <a:bodyPr/>
                    <a:lstStyle/>
                    <a:p>
                      <a:pPr indent="0" lvl="0" marL="0" marR="0" rtl="0" algn="ctr">
                        <a:spcBef>
                          <a:spcPts val="0"/>
                        </a:spcBef>
                        <a:spcAft>
                          <a:spcPts val="0"/>
                        </a:spcAft>
                        <a:buNone/>
                      </a:pPr>
                      <a:r>
                        <a:rPr b="0" lang="en-US" sz="1500" u="none" cap="none" strike="noStrike">
                          <a:latin typeface="Overlock"/>
                          <a:ea typeface="Overlock"/>
                          <a:cs typeface="Overlock"/>
                          <a:sym typeface="Overlock"/>
                        </a:rPr>
                        <a:t>Quick Facts: Forensic Science Technicians</a:t>
                      </a:r>
                      <a:endParaRPr/>
                    </a:p>
                  </a:txBody>
                  <a:tcPr marT="32725" marB="32725" marR="32725" marL="32725" anchor="b"/>
                </a:tc>
                <a:tc hMerge="1"/>
              </a:tr>
              <a:tr h="764275">
                <a:tc>
                  <a:txBody>
                    <a:bodyPr/>
                    <a:lstStyle/>
                    <a:p>
                      <a:pPr indent="0" lvl="0" marL="0" marR="0" rtl="0" algn="l">
                        <a:spcBef>
                          <a:spcPts val="0"/>
                        </a:spcBef>
                        <a:spcAft>
                          <a:spcPts val="0"/>
                        </a:spcAft>
                        <a:buNone/>
                      </a:pPr>
                      <a:r>
                        <a:rPr lang="en-US" sz="1500" u="sng" cap="none" strike="noStrike">
                          <a:solidFill>
                            <a:schemeClr val="hlink"/>
                          </a:solidFill>
                          <a:latin typeface="Times New Roman"/>
                          <a:ea typeface="Times New Roman"/>
                          <a:cs typeface="Times New Roman"/>
                          <a:sym typeface="Times New Roman"/>
                          <a:hlinkClick r:id="rId3"/>
                        </a:rPr>
                        <a:t>2018 Median Pay</a:t>
                      </a:r>
                      <a:endParaRPr sz="1500" u="none" cap="none" strike="noStrike">
                        <a:latin typeface="Times New Roman"/>
                        <a:ea typeface="Times New Roman"/>
                        <a:cs typeface="Times New Roman"/>
                        <a:sym typeface="Times New Roman"/>
                      </a:endParaRPr>
                    </a:p>
                  </a:txBody>
                  <a:tcPr marT="32725" marB="32725" marR="32725" marL="32725" anchor="ctr"/>
                </a:tc>
                <a:tc>
                  <a:txBody>
                    <a:bodyPr/>
                    <a:lstStyle/>
                    <a:p>
                      <a:pPr indent="0" lvl="0" marL="0" marR="0" rtl="0" algn="l">
                        <a:spcBef>
                          <a:spcPts val="0"/>
                        </a:spcBef>
                        <a:spcAft>
                          <a:spcPts val="0"/>
                        </a:spcAft>
                        <a:buNone/>
                      </a:pPr>
                      <a:r>
                        <a:rPr lang="en-US" sz="1500" u="none" cap="none" strike="noStrike">
                          <a:latin typeface="Times New Roman"/>
                          <a:ea typeface="Times New Roman"/>
                          <a:cs typeface="Times New Roman"/>
                          <a:sym typeface="Times New Roman"/>
                        </a:rPr>
                        <a:t>$58,230 per year </a:t>
                      </a:r>
                      <a:br>
                        <a:rPr lang="en-US" sz="1500" u="none" cap="none" strike="noStrike">
                          <a:latin typeface="Times New Roman"/>
                          <a:ea typeface="Times New Roman"/>
                          <a:cs typeface="Times New Roman"/>
                          <a:sym typeface="Times New Roman"/>
                        </a:rPr>
                      </a:br>
                      <a:r>
                        <a:rPr lang="en-US" sz="1500" u="none" cap="none" strike="noStrike">
                          <a:latin typeface="Times New Roman"/>
                          <a:ea typeface="Times New Roman"/>
                          <a:cs typeface="Times New Roman"/>
                          <a:sym typeface="Times New Roman"/>
                        </a:rPr>
                        <a:t>$27.99 per hour </a:t>
                      </a:r>
                      <a:endParaRPr/>
                    </a:p>
                  </a:txBody>
                  <a:tcPr marT="32725" marB="32725" marR="32725" marL="32725" anchor="ctr"/>
                </a:tc>
              </a:tr>
              <a:tr h="447300">
                <a:tc>
                  <a:txBody>
                    <a:bodyPr/>
                    <a:lstStyle/>
                    <a:p>
                      <a:pPr indent="0" lvl="0" marL="0" marR="0" rtl="0" algn="l">
                        <a:spcBef>
                          <a:spcPts val="0"/>
                        </a:spcBef>
                        <a:spcAft>
                          <a:spcPts val="0"/>
                        </a:spcAft>
                        <a:buNone/>
                      </a:pPr>
                      <a:r>
                        <a:rPr lang="en-US" sz="1500" u="sng">
                          <a:solidFill>
                            <a:schemeClr val="hlink"/>
                          </a:solidFill>
                          <a:latin typeface="Times New Roman"/>
                          <a:ea typeface="Times New Roman"/>
                          <a:cs typeface="Times New Roman"/>
                          <a:sym typeface="Times New Roman"/>
                          <a:hlinkClick r:id="rId4"/>
                        </a:rPr>
                        <a:t>Typical Entry-Level Education</a:t>
                      </a:r>
                      <a:endParaRPr sz="1500">
                        <a:latin typeface="Times New Roman"/>
                        <a:ea typeface="Times New Roman"/>
                        <a:cs typeface="Times New Roman"/>
                        <a:sym typeface="Times New Roman"/>
                      </a:endParaRPr>
                    </a:p>
                  </a:txBody>
                  <a:tcPr marT="32725" marB="32725" marR="32725" marL="32725" anchor="ctr"/>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Bachelor's degree</a:t>
                      </a:r>
                      <a:endParaRPr/>
                    </a:p>
                  </a:txBody>
                  <a:tcPr marT="32725" marB="32725" marR="32725" marL="32725" anchor="ctr"/>
                </a:tc>
              </a:tr>
              <a:tr h="764275">
                <a:tc>
                  <a:txBody>
                    <a:bodyPr/>
                    <a:lstStyle/>
                    <a:p>
                      <a:pPr indent="0" lvl="0" marL="0" marR="0" rtl="0" algn="l">
                        <a:spcBef>
                          <a:spcPts val="0"/>
                        </a:spcBef>
                        <a:spcAft>
                          <a:spcPts val="0"/>
                        </a:spcAft>
                        <a:buNone/>
                      </a:pPr>
                      <a:r>
                        <a:rPr lang="en-US" sz="1500" u="sng">
                          <a:solidFill>
                            <a:schemeClr val="hlink"/>
                          </a:solidFill>
                          <a:latin typeface="Times New Roman"/>
                          <a:ea typeface="Times New Roman"/>
                          <a:cs typeface="Times New Roman"/>
                          <a:sym typeface="Times New Roman"/>
                          <a:hlinkClick r:id="rId5"/>
                        </a:rPr>
                        <a:t>Work Experience in a Related Occupation</a:t>
                      </a:r>
                      <a:endParaRPr sz="1500">
                        <a:latin typeface="Times New Roman"/>
                        <a:ea typeface="Times New Roman"/>
                        <a:cs typeface="Times New Roman"/>
                        <a:sym typeface="Times New Roman"/>
                      </a:endParaRPr>
                    </a:p>
                  </a:txBody>
                  <a:tcPr marT="32725" marB="32725" marR="32725" marL="32725" anchor="ctr"/>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None</a:t>
                      </a:r>
                      <a:endParaRPr/>
                    </a:p>
                  </a:txBody>
                  <a:tcPr marT="32725" marB="32725" marR="32725" marL="32725" anchor="ctr"/>
                </a:tc>
              </a:tr>
              <a:tr h="447300">
                <a:tc>
                  <a:txBody>
                    <a:bodyPr/>
                    <a:lstStyle/>
                    <a:p>
                      <a:pPr indent="0" lvl="0" marL="0" marR="0" rtl="0" algn="l">
                        <a:spcBef>
                          <a:spcPts val="0"/>
                        </a:spcBef>
                        <a:spcAft>
                          <a:spcPts val="0"/>
                        </a:spcAft>
                        <a:buNone/>
                      </a:pPr>
                      <a:r>
                        <a:rPr lang="en-US" sz="1500" u="sng">
                          <a:solidFill>
                            <a:schemeClr val="hlink"/>
                          </a:solidFill>
                          <a:latin typeface="Times New Roman"/>
                          <a:ea typeface="Times New Roman"/>
                          <a:cs typeface="Times New Roman"/>
                          <a:sym typeface="Times New Roman"/>
                          <a:hlinkClick r:id="rId6"/>
                        </a:rPr>
                        <a:t>On-the-job Training</a:t>
                      </a:r>
                      <a:endParaRPr sz="1500">
                        <a:latin typeface="Times New Roman"/>
                        <a:ea typeface="Times New Roman"/>
                        <a:cs typeface="Times New Roman"/>
                        <a:sym typeface="Times New Roman"/>
                      </a:endParaRPr>
                    </a:p>
                  </a:txBody>
                  <a:tcPr marT="32725" marB="32725" marR="32725" marL="32725" anchor="ctr"/>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Moderate-term on-the-job training</a:t>
                      </a:r>
                      <a:endParaRPr/>
                    </a:p>
                  </a:txBody>
                  <a:tcPr marT="32725" marB="32725" marR="32725" marL="32725" anchor="ctr"/>
                </a:tc>
              </a:tr>
              <a:tr h="447300">
                <a:tc>
                  <a:txBody>
                    <a:bodyPr/>
                    <a:lstStyle/>
                    <a:p>
                      <a:pPr indent="0" lvl="0" marL="0" marR="0" rtl="0" algn="l">
                        <a:spcBef>
                          <a:spcPts val="0"/>
                        </a:spcBef>
                        <a:spcAft>
                          <a:spcPts val="0"/>
                        </a:spcAft>
                        <a:buNone/>
                      </a:pPr>
                      <a:r>
                        <a:rPr lang="en-US" sz="1500" u="sng">
                          <a:solidFill>
                            <a:schemeClr val="hlink"/>
                          </a:solidFill>
                          <a:latin typeface="Times New Roman"/>
                          <a:ea typeface="Times New Roman"/>
                          <a:cs typeface="Times New Roman"/>
                          <a:sym typeface="Times New Roman"/>
                          <a:hlinkClick r:id="rId7"/>
                        </a:rPr>
                        <a:t>Number of Jobs, 2016</a:t>
                      </a:r>
                      <a:endParaRPr sz="1500">
                        <a:latin typeface="Times New Roman"/>
                        <a:ea typeface="Times New Roman"/>
                        <a:cs typeface="Times New Roman"/>
                        <a:sym typeface="Times New Roman"/>
                      </a:endParaRPr>
                    </a:p>
                  </a:txBody>
                  <a:tcPr marT="32725" marB="32725" marR="32725" marL="32725" anchor="ctr"/>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15,400</a:t>
                      </a:r>
                      <a:endParaRPr/>
                    </a:p>
                  </a:txBody>
                  <a:tcPr marT="32725" marB="32725" marR="32725" marL="32725" anchor="ctr"/>
                </a:tc>
              </a:tr>
              <a:tr h="447300">
                <a:tc>
                  <a:txBody>
                    <a:bodyPr/>
                    <a:lstStyle/>
                    <a:p>
                      <a:pPr indent="0" lvl="0" marL="0" marR="0" rtl="0" algn="l">
                        <a:spcBef>
                          <a:spcPts val="0"/>
                        </a:spcBef>
                        <a:spcAft>
                          <a:spcPts val="0"/>
                        </a:spcAft>
                        <a:buNone/>
                      </a:pPr>
                      <a:r>
                        <a:rPr lang="en-US" sz="1500" u="sng">
                          <a:solidFill>
                            <a:schemeClr val="hlink"/>
                          </a:solidFill>
                          <a:latin typeface="Times New Roman"/>
                          <a:ea typeface="Times New Roman"/>
                          <a:cs typeface="Times New Roman"/>
                          <a:sym typeface="Times New Roman"/>
                          <a:hlinkClick r:id="rId8"/>
                        </a:rPr>
                        <a:t>Job Outlook, 2016-26</a:t>
                      </a:r>
                      <a:endParaRPr sz="1500">
                        <a:latin typeface="Times New Roman"/>
                        <a:ea typeface="Times New Roman"/>
                        <a:cs typeface="Times New Roman"/>
                        <a:sym typeface="Times New Roman"/>
                      </a:endParaRPr>
                    </a:p>
                  </a:txBody>
                  <a:tcPr marT="32725" marB="32725" marR="32725" marL="32725" anchor="ctr"/>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17% (Much faster than average)</a:t>
                      </a:r>
                      <a:endParaRPr/>
                    </a:p>
                  </a:txBody>
                  <a:tcPr marT="32725" marB="32725" marR="32725" marL="32725" anchor="ctr"/>
                </a:tc>
              </a:tr>
              <a:tr h="447300">
                <a:tc>
                  <a:txBody>
                    <a:bodyPr/>
                    <a:lstStyle/>
                    <a:p>
                      <a:pPr indent="0" lvl="0" marL="0" marR="0" rtl="0" algn="l">
                        <a:spcBef>
                          <a:spcPts val="0"/>
                        </a:spcBef>
                        <a:spcAft>
                          <a:spcPts val="0"/>
                        </a:spcAft>
                        <a:buNone/>
                      </a:pPr>
                      <a:r>
                        <a:rPr lang="en-US" sz="1500" u="sng">
                          <a:solidFill>
                            <a:schemeClr val="hlink"/>
                          </a:solidFill>
                          <a:latin typeface="Times New Roman"/>
                          <a:ea typeface="Times New Roman"/>
                          <a:cs typeface="Times New Roman"/>
                          <a:sym typeface="Times New Roman"/>
                          <a:hlinkClick r:id="rId9"/>
                        </a:rPr>
                        <a:t>Employment Change, 2016-26</a:t>
                      </a:r>
                      <a:endParaRPr sz="1500">
                        <a:latin typeface="Times New Roman"/>
                        <a:ea typeface="Times New Roman"/>
                        <a:cs typeface="Times New Roman"/>
                        <a:sym typeface="Times New Roman"/>
                      </a:endParaRPr>
                    </a:p>
                  </a:txBody>
                  <a:tcPr marT="32725" marB="32725" marR="32725" marL="32725" anchor="ctr"/>
                </a:tc>
                <a:tc>
                  <a:txBody>
                    <a:bodyPr/>
                    <a:lstStyle/>
                    <a:p>
                      <a:pPr indent="0" lvl="0" marL="0" marR="0" rtl="0" algn="l">
                        <a:spcBef>
                          <a:spcPts val="0"/>
                        </a:spcBef>
                        <a:spcAft>
                          <a:spcPts val="0"/>
                        </a:spcAft>
                        <a:buNone/>
                      </a:pPr>
                      <a:r>
                        <a:rPr lang="en-US" sz="1500">
                          <a:latin typeface="Times New Roman"/>
                          <a:ea typeface="Times New Roman"/>
                          <a:cs typeface="Times New Roman"/>
                          <a:sym typeface="Times New Roman"/>
                        </a:rPr>
                        <a:t>2,600</a:t>
                      </a:r>
                      <a:endParaRPr/>
                    </a:p>
                  </a:txBody>
                  <a:tcPr marT="32725" marB="32725" marR="32725" marL="32725" anchor="ct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4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RiAus brings STEM careers to life in a series of videos featuring jobs in science, technology, engineering and mathematics. We talk to scientists working on everything from restoring paintings to building submarines about what it is like to work in STEM. More info and downloadable resource packs at http://riaus.org.au/all-programs/education/stem-career-packs/" id="447" name="Google Shape;447;p48" title="Follow your interest in forensics: Crime Scene Investigation">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4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A forensic scientist excels in engineering, analysis, and testing. Learn more about the career here! For more videos like this, visit https://www.careersbox.co.uk. &#10;&#10;Careersbox is the national careers film library, a free careers resource showing hundreds of real people doing real jobs. We're independent of any employer and give you the objectivity you need to understand the labor market." id="454" name="Google Shape;454;p49" title="Day in the life of a Forensic Scientist">
            <a:hlinkClick r:id="rId3"/>
          </p:cNvPr>
          <p:cNvPicPr preferRelativeResize="0"/>
          <p:nvPr/>
        </p:nvPicPr>
        <p:blipFill>
          <a:blip r:embed="rId4">
            <a:alphaModFix/>
          </a:blip>
          <a:stretch>
            <a:fillRect/>
          </a:stretch>
        </p:blipFill>
        <p:spPr>
          <a:xfrm>
            <a:off x="0" y="0"/>
            <a:ext cx="12251174" cy="6858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5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See that sludge they're pouring through sieves? Yeah, it used to be two people. For once I'm happy they're glossing over all of this with a montage." id="461" name="Google Shape;461;p50" title="Lab work is really too disgusting to put on television - CSI Miami Episode 724">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Become a Patron :) &#10;https://www.patreon.com/BafflingDocumentaries&#10;&#10;Thanks for your support!!&#10;&#10;Crime Forensics Documentary (What's That About :The Forensic Lab)&#10;&#10;&#10;I don't own this content!&#10;&#10;Copyright Disclaimer Under Section 107 of the Copyright Act 1976, allowance is made for &quot;fair use&quot; for purposes such as criticism, comment, news reporting, teaching, scholarship, and research. Fair use is a use permitted by copyright statute that might otherwise be infringing. Non-profit, educational or personal use tips the balance in favor of fair use.&#10;&#10;All Videos belong to the proper owner. I am using them for criticism and Education/Research purposes. I am protected under the Fair use Law This content is used for educational use only!" id="468" name="Google Shape;468;p51" title="Crime Forensics Documentary (What's That About :The Forensic Lab)">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52"/>
          <p:cNvSpPr txBox="1"/>
          <p:nvPr>
            <p:ph type="title"/>
          </p:nvPr>
        </p:nvSpPr>
        <p:spPr>
          <a:xfrm>
            <a:off x="0" y="150050"/>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solidFill>
                  <a:srgbClr val="222222"/>
                </a:solidFill>
                <a:highlight>
                  <a:srgbClr val="FFFFFF"/>
                </a:highlight>
                <a:latin typeface="Lobster"/>
                <a:ea typeface="Lobster"/>
                <a:cs typeface="Lobster"/>
                <a:sym typeface="Lobster"/>
              </a:rPr>
              <a:t>23.What was the Frye vs US case?</a:t>
            </a:r>
            <a:endParaRPr>
              <a:latin typeface="Lobster"/>
              <a:ea typeface="Lobster"/>
              <a:cs typeface="Lobster"/>
              <a:sym typeface="Lobster"/>
            </a:endParaRPr>
          </a:p>
        </p:txBody>
      </p:sp>
      <p:sp>
        <p:nvSpPr>
          <p:cNvPr id="475" name="Google Shape;475;p52"/>
          <p:cNvSpPr txBox="1"/>
          <p:nvPr>
            <p:ph idx="1" type="body"/>
          </p:nvPr>
        </p:nvSpPr>
        <p:spPr>
          <a:xfrm>
            <a:off x="262850" y="1202822"/>
            <a:ext cx="10515600" cy="3337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3600">
                <a:solidFill>
                  <a:srgbClr val="222222"/>
                </a:solidFill>
                <a:highlight>
                  <a:srgbClr val="FFFFFF"/>
                </a:highlight>
                <a:latin typeface="Arial"/>
                <a:ea typeface="Arial"/>
                <a:cs typeface="Arial"/>
                <a:sym typeface="Arial"/>
              </a:rPr>
              <a:t>United States</a:t>
            </a:r>
            <a:r>
              <a:rPr lang="en-US" sz="3600">
                <a:solidFill>
                  <a:srgbClr val="222222"/>
                </a:solidFill>
                <a:highlight>
                  <a:srgbClr val="FFFFFF"/>
                </a:highlight>
                <a:latin typeface="Arial"/>
                <a:ea typeface="Arial"/>
                <a:cs typeface="Arial"/>
                <a:sym typeface="Arial"/>
              </a:rPr>
              <a:t>, 293 F. 1013 (D.C. Cir. 1923), a </a:t>
            </a:r>
            <a:r>
              <a:rPr b="1" lang="en-US" sz="3600">
                <a:solidFill>
                  <a:srgbClr val="222222"/>
                </a:solidFill>
                <a:highlight>
                  <a:srgbClr val="FFFFFF"/>
                </a:highlight>
                <a:latin typeface="Arial"/>
                <a:ea typeface="Arial"/>
                <a:cs typeface="Arial"/>
                <a:sym typeface="Arial"/>
              </a:rPr>
              <a:t>case</a:t>
            </a:r>
            <a:r>
              <a:rPr lang="en-US" sz="3600">
                <a:solidFill>
                  <a:srgbClr val="222222"/>
                </a:solidFill>
                <a:highlight>
                  <a:srgbClr val="FFFFFF"/>
                </a:highlight>
                <a:latin typeface="Arial"/>
                <a:ea typeface="Arial"/>
                <a:cs typeface="Arial"/>
                <a:sym typeface="Arial"/>
              </a:rPr>
              <a:t> discussing the admissibility of systolic blood pressure deception test as evidence. The Court in </a:t>
            </a:r>
            <a:r>
              <a:rPr b="1" lang="en-US" sz="3600">
                <a:solidFill>
                  <a:srgbClr val="222222"/>
                </a:solidFill>
                <a:highlight>
                  <a:srgbClr val="FFFFFF"/>
                </a:highlight>
                <a:latin typeface="Arial"/>
                <a:ea typeface="Arial"/>
                <a:cs typeface="Arial"/>
                <a:sym typeface="Arial"/>
              </a:rPr>
              <a:t>Frye</a:t>
            </a:r>
            <a:r>
              <a:rPr lang="en-US" sz="3600">
                <a:solidFill>
                  <a:srgbClr val="222222"/>
                </a:solidFill>
                <a:highlight>
                  <a:srgbClr val="FFFFFF"/>
                </a:highlight>
                <a:latin typeface="Arial"/>
                <a:ea typeface="Arial"/>
                <a:cs typeface="Arial"/>
                <a:sym typeface="Arial"/>
              </a:rPr>
              <a:t> held that expert testimony must be based on scientific methods that are sufficiently established and accepted.</a:t>
            </a:r>
            <a:endParaRPr sz="3600"/>
          </a:p>
        </p:txBody>
      </p:sp>
      <p:sp>
        <p:nvSpPr>
          <p:cNvPr id="476" name="Google Shape;476;p5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77" name="Google Shape;477;p52"/>
          <p:cNvPicPr preferRelativeResize="0"/>
          <p:nvPr/>
        </p:nvPicPr>
        <p:blipFill>
          <a:blip r:embed="rId3">
            <a:alphaModFix/>
          </a:blip>
          <a:stretch>
            <a:fillRect/>
          </a:stretch>
        </p:blipFill>
        <p:spPr>
          <a:xfrm>
            <a:off x="3345375" y="3922275"/>
            <a:ext cx="8411200" cy="29357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53"/>
          <p:cNvSpPr txBox="1"/>
          <p:nvPr>
            <p:ph type="title"/>
          </p:nvPr>
        </p:nvSpPr>
        <p:spPr>
          <a:xfrm>
            <a:off x="97450" y="10227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latin typeface="Lobster"/>
                <a:ea typeface="Lobster"/>
                <a:cs typeface="Lobster"/>
                <a:sym typeface="Lobster"/>
              </a:rPr>
              <a:t>Why is the Frye Standard Important?</a:t>
            </a:r>
            <a:endParaRPr>
              <a:latin typeface="Lobster"/>
              <a:ea typeface="Lobster"/>
              <a:cs typeface="Lobster"/>
              <a:sym typeface="Lobster"/>
            </a:endParaRPr>
          </a:p>
        </p:txBody>
      </p:sp>
      <p:sp>
        <p:nvSpPr>
          <p:cNvPr id="484" name="Google Shape;484;p53"/>
          <p:cNvSpPr txBox="1"/>
          <p:nvPr>
            <p:ph idx="1" type="body"/>
          </p:nvPr>
        </p:nvSpPr>
        <p:spPr>
          <a:xfrm>
            <a:off x="145950" y="1427975"/>
            <a:ext cx="11900100" cy="2427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3600">
                <a:solidFill>
                  <a:srgbClr val="222222"/>
                </a:solidFill>
                <a:highlight>
                  <a:srgbClr val="FFFFFF"/>
                </a:highlight>
                <a:latin typeface="Times New Roman"/>
                <a:ea typeface="Times New Roman"/>
                <a:cs typeface="Times New Roman"/>
                <a:sym typeface="Times New Roman"/>
              </a:rPr>
              <a:t>The ruling set a standard for the acceptance of expert testimony in court that, by the early 1970s, was adopted by almost all </a:t>
            </a:r>
            <a:r>
              <a:rPr b="1" lang="en-US" sz="3600">
                <a:solidFill>
                  <a:srgbClr val="222222"/>
                </a:solidFill>
                <a:highlight>
                  <a:srgbClr val="FFFFFF"/>
                </a:highlight>
                <a:latin typeface="Times New Roman"/>
                <a:ea typeface="Times New Roman"/>
                <a:cs typeface="Times New Roman"/>
                <a:sym typeface="Times New Roman"/>
              </a:rPr>
              <a:t>state</a:t>
            </a:r>
            <a:r>
              <a:rPr lang="en-US" sz="3600">
                <a:solidFill>
                  <a:srgbClr val="222222"/>
                </a:solidFill>
                <a:highlight>
                  <a:srgbClr val="FFFFFF"/>
                </a:highlight>
                <a:latin typeface="Times New Roman"/>
                <a:ea typeface="Times New Roman"/>
                <a:cs typeface="Times New Roman"/>
                <a:sym typeface="Times New Roman"/>
              </a:rPr>
              <a:t> and federal courts. The sole basis of </a:t>
            </a:r>
            <a:r>
              <a:rPr b="1" lang="en-US" sz="3600">
                <a:solidFill>
                  <a:srgbClr val="222222"/>
                </a:solidFill>
                <a:highlight>
                  <a:srgbClr val="FFFFFF"/>
                </a:highlight>
                <a:latin typeface="Times New Roman"/>
                <a:ea typeface="Times New Roman"/>
                <a:cs typeface="Times New Roman"/>
                <a:sym typeface="Times New Roman"/>
              </a:rPr>
              <a:t>Frye's</a:t>
            </a:r>
            <a:r>
              <a:rPr lang="en-US" sz="3600">
                <a:solidFill>
                  <a:srgbClr val="222222"/>
                </a:solidFill>
                <a:highlight>
                  <a:srgbClr val="FFFFFF"/>
                </a:highlight>
                <a:latin typeface="Times New Roman"/>
                <a:ea typeface="Times New Roman"/>
                <a:cs typeface="Times New Roman"/>
                <a:sym typeface="Times New Roman"/>
              </a:rPr>
              <a:t> appeal was the failure </a:t>
            </a:r>
            <a:r>
              <a:rPr b="1" lang="en-US" sz="3600">
                <a:solidFill>
                  <a:srgbClr val="222222"/>
                </a:solidFill>
                <a:highlight>
                  <a:srgbClr val="FFFFFF"/>
                </a:highlight>
                <a:latin typeface="Times New Roman"/>
                <a:ea typeface="Times New Roman"/>
                <a:cs typeface="Times New Roman"/>
                <a:sym typeface="Times New Roman"/>
              </a:rPr>
              <a:t>of the</a:t>
            </a:r>
            <a:r>
              <a:rPr lang="en-US" sz="3600">
                <a:solidFill>
                  <a:srgbClr val="222222"/>
                </a:solidFill>
                <a:highlight>
                  <a:srgbClr val="FFFFFF"/>
                </a:highlight>
                <a:latin typeface="Times New Roman"/>
                <a:ea typeface="Times New Roman"/>
                <a:cs typeface="Times New Roman"/>
                <a:sym typeface="Times New Roman"/>
              </a:rPr>
              <a:t> trial court to admit the deception test. ...</a:t>
            </a:r>
            <a:endParaRPr sz="3600">
              <a:latin typeface="Times New Roman"/>
              <a:ea typeface="Times New Roman"/>
              <a:cs typeface="Times New Roman"/>
              <a:sym typeface="Times New Roman"/>
            </a:endParaRPr>
          </a:p>
        </p:txBody>
      </p:sp>
      <p:sp>
        <p:nvSpPr>
          <p:cNvPr id="485" name="Google Shape;485;p5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486" name="Google Shape;486;p53"/>
          <p:cNvPicPr preferRelativeResize="0"/>
          <p:nvPr/>
        </p:nvPicPr>
        <p:blipFill>
          <a:blip r:embed="rId3">
            <a:alphaModFix/>
          </a:blip>
          <a:stretch>
            <a:fillRect/>
          </a:stretch>
        </p:blipFill>
        <p:spPr>
          <a:xfrm>
            <a:off x="152400" y="4008275"/>
            <a:ext cx="2405115" cy="2697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35" name="Shape 135"/>
        <p:cNvGrpSpPr/>
        <p:nvPr/>
      </p:nvGrpSpPr>
      <p:grpSpPr>
        <a:xfrm>
          <a:off x="0" y="0"/>
          <a:ext cx="0" cy="0"/>
          <a:chOff x="0" y="0"/>
          <a:chExt cx="0" cy="0"/>
        </a:xfrm>
      </p:grpSpPr>
      <p:sp>
        <p:nvSpPr>
          <p:cNvPr id="136" name="Google Shape;136;p18"/>
          <p:cNvSpPr txBox="1"/>
          <p:nvPr>
            <p:ph type="title"/>
          </p:nvPr>
        </p:nvSpPr>
        <p:spPr>
          <a:xfrm>
            <a:off x="801098" y="1396289"/>
            <a:ext cx="5712824"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100"/>
              <a:buFont typeface="Overlock"/>
              <a:buNone/>
            </a:pPr>
            <a:r>
              <a:rPr b="1" lang="en-US" sz="4100">
                <a:latin typeface="Overlock"/>
                <a:ea typeface="Overlock"/>
                <a:cs typeface="Overlock"/>
                <a:sym typeface="Overlock"/>
              </a:rPr>
              <a:t>2. </a:t>
            </a:r>
            <a:r>
              <a:rPr b="1" lang="en-US" sz="4100">
                <a:latin typeface="Overlock"/>
                <a:ea typeface="Overlock"/>
                <a:cs typeface="Overlock"/>
                <a:sym typeface="Overlock"/>
              </a:rPr>
              <a:t>Sir Arthur Conan Doyle</a:t>
            </a:r>
            <a:br>
              <a:rPr lang="en-US" sz="4100">
                <a:latin typeface="Overlock"/>
                <a:ea typeface="Overlock"/>
                <a:cs typeface="Overlock"/>
                <a:sym typeface="Overlock"/>
              </a:rPr>
            </a:br>
            <a:endParaRPr sz="4100">
              <a:latin typeface="Overlock"/>
              <a:ea typeface="Overlock"/>
              <a:cs typeface="Overlock"/>
              <a:sym typeface="Overlock"/>
            </a:endParaRPr>
          </a:p>
        </p:txBody>
      </p:sp>
      <p:sp>
        <p:nvSpPr>
          <p:cNvPr id="137" name="Google Shape;137;p18"/>
          <p:cNvSpPr txBox="1"/>
          <p:nvPr>
            <p:ph idx="1" type="body"/>
          </p:nvPr>
        </p:nvSpPr>
        <p:spPr>
          <a:xfrm>
            <a:off x="805543" y="2871982"/>
            <a:ext cx="4558309" cy="3181684"/>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Char char="•"/>
            </a:pPr>
            <a:r>
              <a:rPr lang="en-US" sz="2400">
                <a:latin typeface="Times New Roman"/>
                <a:ea typeface="Times New Roman"/>
                <a:cs typeface="Times New Roman"/>
                <a:sym typeface="Times New Roman"/>
              </a:rPr>
              <a:t>Mystery author in late 1800’s</a:t>
            </a:r>
            <a:endParaRPr/>
          </a:p>
          <a:p>
            <a:pPr indent="-228600" lvl="0" marL="228600" rtl="0" algn="l">
              <a:lnSpc>
                <a:spcPct val="90000"/>
              </a:lnSpc>
              <a:spcBef>
                <a:spcPts val="1000"/>
              </a:spcBef>
              <a:spcAft>
                <a:spcPts val="0"/>
              </a:spcAft>
              <a:buClr>
                <a:schemeClr val="lt1"/>
              </a:buClr>
              <a:buSzPts val="2400"/>
              <a:buChar char="•"/>
            </a:pPr>
            <a:r>
              <a:rPr lang="en-US" sz="2400">
                <a:latin typeface="Times New Roman"/>
                <a:ea typeface="Times New Roman"/>
                <a:cs typeface="Times New Roman"/>
                <a:sym typeface="Times New Roman"/>
              </a:rPr>
              <a:t>Popularized scientific crime-detection methods through his fictional character ‘</a:t>
            </a:r>
            <a:r>
              <a:rPr lang="en-US" sz="2400" u="sng">
                <a:latin typeface="Times New Roman"/>
                <a:ea typeface="Times New Roman"/>
                <a:cs typeface="Times New Roman"/>
                <a:sym typeface="Times New Roman"/>
              </a:rPr>
              <a:t>Sherlock Holmes.</a:t>
            </a:r>
            <a:r>
              <a:rPr lang="en-US" sz="2400">
                <a:latin typeface="Times New Roman"/>
                <a:ea typeface="Times New Roman"/>
                <a:cs typeface="Times New Roman"/>
                <a:sym typeface="Times New Roman"/>
              </a:rPr>
              <a:t>’</a:t>
            </a:r>
            <a:endParaRPr/>
          </a:p>
          <a:p>
            <a:pPr indent="-114300" lvl="0" marL="228600" rtl="0" algn="l">
              <a:lnSpc>
                <a:spcPct val="90000"/>
              </a:lnSpc>
              <a:spcBef>
                <a:spcPts val="1000"/>
              </a:spcBef>
              <a:spcAft>
                <a:spcPts val="0"/>
              </a:spcAft>
              <a:buClr>
                <a:schemeClr val="lt1"/>
              </a:buClr>
              <a:buSzPts val="1800"/>
              <a:buNone/>
            </a:pPr>
            <a:r>
              <a:t/>
            </a:r>
            <a:endParaRPr sz="1800"/>
          </a:p>
        </p:txBody>
      </p:sp>
      <p:sp>
        <p:nvSpPr>
          <p:cNvPr id="138" name="Google Shape;138;p18"/>
          <p:cNvSpPr/>
          <p:nvPr/>
        </p:nvSpPr>
        <p:spPr>
          <a:xfrm>
            <a:off x="5804761" y="2650637"/>
            <a:ext cx="3118104" cy="3118104"/>
          </a:xfrm>
          <a:prstGeom prst="ellipse">
            <a:avLst/>
          </a:pr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9" name="Google Shape;139;p18"/>
          <p:cNvSpPr/>
          <p:nvPr/>
        </p:nvSpPr>
        <p:spPr>
          <a:xfrm>
            <a:off x="7996859" y="0"/>
            <a:ext cx="4198060" cy="3650200"/>
          </a:xfrm>
          <a:custGeom>
            <a:rect b="b" l="l" r="r" t="t"/>
            <a:pathLst>
              <a:path extrusionOk="0" h="3650200" w="419806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0" name="Google Shape;140;p18"/>
          <p:cNvPicPr preferRelativeResize="0"/>
          <p:nvPr/>
        </p:nvPicPr>
        <p:blipFill rotWithShape="1">
          <a:blip r:embed="rId3">
            <a:alphaModFix/>
          </a:blip>
          <a:srcRect b="3806" l="0" r="3" t="3491"/>
          <a:stretch/>
        </p:blipFill>
        <p:spPr>
          <a:xfrm>
            <a:off x="5969353" y="2815228"/>
            <a:ext cx="2788920" cy="2788920"/>
          </a:xfrm>
          <a:custGeom>
            <a:rect b="b" l="l" r="r" t="t"/>
            <a:pathLst>
              <a:path extrusionOk="0" h="2880360" w="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ln>
            <a:noFill/>
          </a:ln>
        </p:spPr>
      </p:pic>
      <p:pic>
        <p:nvPicPr>
          <p:cNvPr descr="A close up of a logo&#10;&#10;Description automatically generated" id="141" name="Google Shape;141;p18"/>
          <p:cNvPicPr preferRelativeResize="0"/>
          <p:nvPr/>
        </p:nvPicPr>
        <p:blipFill rotWithShape="1">
          <a:blip r:embed="rId4">
            <a:alphaModFix/>
          </a:blip>
          <a:srcRect b="6451" l="0" r="-2" t="7127"/>
          <a:stretch/>
        </p:blipFill>
        <p:spPr>
          <a:xfrm>
            <a:off x="8160603" y="2"/>
            <a:ext cx="4034316" cy="3486455"/>
          </a:xfrm>
          <a:custGeom>
            <a:rect b="b" l="l" r="r" t="t"/>
            <a:pathLst>
              <a:path extrusionOk="0" h="3486455" w="4034316">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a:ln>
            <a:noFill/>
          </a:ln>
        </p:spPr>
      </p:pic>
      <p:sp>
        <p:nvSpPr>
          <p:cNvPr id="142" name="Google Shape;142;p18"/>
          <p:cNvSpPr/>
          <p:nvPr/>
        </p:nvSpPr>
        <p:spPr>
          <a:xfrm>
            <a:off x="8888132" y="4032250"/>
            <a:ext cx="3303868" cy="2825750"/>
          </a:xfrm>
          <a:custGeom>
            <a:rect b="b" l="l" r="r" t="t"/>
            <a:pathLst>
              <a:path extrusionOk="0" h="2825750" w="3303868">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text, map&#10;&#10;Description automatically generated" id="143" name="Google Shape;143;p18"/>
          <p:cNvPicPr preferRelativeResize="0"/>
          <p:nvPr/>
        </p:nvPicPr>
        <p:blipFill rotWithShape="1">
          <a:blip r:embed="rId5">
            <a:alphaModFix/>
          </a:blip>
          <a:srcRect b="0" l="21474" r="19542" t="0"/>
          <a:stretch/>
        </p:blipFill>
        <p:spPr>
          <a:xfrm>
            <a:off x="9053088" y="4197217"/>
            <a:ext cx="3138912" cy="2660795"/>
          </a:xfrm>
          <a:custGeom>
            <a:rect b="b" l="l" r="r" t="t"/>
            <a:pathLst>
              <a:path extrusionOk="0" h="2660795" w="3138912">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a:noFill/>
          <a:ln>
            <a:noFill/>
          </a:ln>
        </p:spPr>
      </p:pic>
      <p:sp>
        <p:nvSpPr>
          <p:cNvPr id="144" name="Google Shape;14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145" name="Google Shape;14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54"/>
          <p:cNvSpPr txBox="1"/>
          <p:nvPr>
            <p:ph type="title"/>
          </p:nvPr>
        </p:nvSpPr>
        <p:spPr>
          <a:xfrm>
            <a:off x="0" y="365125"/>
            <a:ext cx="12091200" cy="1325700"/>
          </a:xfrm>
          <a:prstGeom prst="rect">
            <a:avLst/>
          </a:prstGeom>
        </p:spPr>
        <p:txBody>
          <a:bodyPr anchorCtr="0" anchor="ctr" bIns="45700" lIns="91425" spcFirstLastPara="1" rIns="91425" wrap="square" tIns="45700">
            <a:noAutofit/>
          </a:bodyPr>
          <a:lstStyle/>
          <a:p>
            <a:pPr indent="0" lvl="0" marL="152400" marR="381000" rtl="0" algn="l">
              <a:lnSpc>
                <a:spcPct val="158000"/>
              </a:lnSpc>
              <a:spcBef>
                <a:spcPts val="0"/>
              </a:spcBef>
              <a:spcAft>
                <a:spcPts val="0"/>
              </a:spcAft>
              <a:buClr>
                <a:schemeClr val="dk1"/>
              </a:buClr>
              <a:buSzPts val="1100"/>
              <a:buFont typeface="Arial"/>
              <a:buNone/>
            </a:pPr>
            <a:r>
              <a:rPr lang="en-US" sz="4000">
                <a:solidFill>
                  <a:srgbClr val="222222"/>
                </a:solidFill>
                <a:highlight>
                  <a:srgbClr val="FFFFFF"/>
                </a:highlight>
                <a:latin typeface="Lobster"/>
                <a:ea typeface="Lobster"/>
                <a:cs typeface="Lobster"/>
                <a:sym typeface="Lobster"/>
              </a:rPr>
              <a:t>When was the decision for Frye v United States issued?</a:t>
            </a:r>
            <a:endParaRPr sz="4000">
              <a:latin typeface="Lobster"/>
              <a:ea typeface="Lobster"/>
              <a:cs typeface="Lobster"/>
              <a:sym typeface="Lobster"/>
            </a:endParaRPr>
          </a:p>
        </p:txBody>
      </p:sp>
      <p:sp>
        <p:nvSpPr>
          <p:cNvPr id="493" name="Google Shape;493;p54"/>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152400" marR="381000" rtl="0" algn="l">
              <a:lnSpc>
                <a:spcPct val="158000"/>
              </a:lnSpc>
              <a:spcBef>
                <a:spcPts val="0"/>
              </a:spcBef>
              <a:spcAft>
                <a:spcPts val="0"/>
              </a:spcAft>
              <a:buClr>
                <a:schemeClr val="dk1"/>
              </a:buClr>
              <a:buSzPts val="1100"/>
              <a:buFont typeface="Arial"/>
              <a:buNone/>
            </a:pPr>
            <a:r>
              <a:t/>
            </a:r>
            <a:endParaRPr sz="1200">
              <a:solidFill>
                <a:srgbClr val="222222"/>
              </a:solidFill>
              <a:highlight>
                <a:srgbClr val="FFFFFF"/>
              </a:highlight>
              <a:latin typeface="Arial"/>
              <a:ea typeface="Arial"/>
              <a:cs typeface="Arial"/>
              <a:sym typeface="Arial"/>
            </a:endParaRPr>
          </a:p>
          <a:p>
            <a:pPr indent="0" lvl="0" marL="152400" marR="152400" rtl="0" algn="l">
              <a:lnSpc>
                <a:spcPct val="125000"/>
              </a:lnSpc>
              <a:spcBef>
                <a:spcPts val="0"/>
              </a:spcBef>
              <a:spcAft>
                <a:spcPts val="0"/>
              </a:spcAft>
              <a:buClr>
                <a:schemeClr val="dk1"/>
              </a:buClr>
              <a:buSzPts val="1100"/>
              <a:buFont typeface="Arial"/>
              <a:buNone/>
            </a:pPr>
            <a:r>
              <a:rPr lang="en-US" sz="3600">
                <a:solidFill>
                  <a:srgbClr val="222222"/>
                </a:solidFill>
                <a:highlight>
                  <a:srgbClr val="FFFFFF"/>
                </a:highlight>
                <a:latin typeface="Times New Roman"/>
                <a:ea typeface="Times New Roman"/>
                <a:cs typeface="Times New Roman"/>
                <a:sym typeface="Times New Roman"/>
              </a:rPr>
              <a:t>1923</a:t>
            </a:r>
            <a:endParaRPr sz="3600">
              <a:solidFill>
                <a:srgbClr val="222222"/>
              </a:solidFill>
              <a:highlight>
                <a:srgbClr val="FFFFFF"/>
              </a:highlight>
              <a:latin typeface="Times New Roman"/>
              <a:ea typeface="Times New Roman"/>
              <a:cs typeface="Times New Roman"/>
              <a:sym typeface="Times New Roman"/>
            </a:endParaRPr>
          </a:p>
          <a:p>
            <a:pPr indent="0" lvl="0" marL="152400" marR="152400" rtl="0" algn="l">
              <a:lnSpc>
                <a:spcPct val="115000"/>
              </a:lnSpc>
              <a:spcBef>
                <a:spcPts val="400"/>
              </a:spcBef>
              <a:spcAft>
                <a:spcPts val="0"/>
              </a:spcAft>
              <a:buClr>
                <a:schemeClr val="dk1"/>
              </a:buClr>
              <a:buSzPts val="1100"/>
              <a:buFont typeface="Arial"/>
              <a:buNone/>
            </a:pPr>
            <a:r>
              <a:rPr lang="en-US" sz="3600">
                <a:solidFill>
                  <a:srgbClr val="222222"/>
                </a:solidFill>
                <a:highlight>
                  <a:srgbClr val="FFFFFF"/>
                </a:highlight>
                <a:latin typeface="Times New Roman"/>
                <a:ea typeface="Times New Roman"/>
                <a:cs typeface="Times New Roman"/>
                <a:sym typeface="Times New Roman"/>
              </a:rPr>
              <a:t>Citing </a:t>
            </a:r>
            <a:r>
              <a:rPr b="1" lang="en-US" sz="3600">
                <a:solidFill>
                  <a:srgbClr val="222222"/>
                </a:solidFill>
                <a:highlight>
                  <a:srgbClr val="FFFFFF"/>
                </a:highlight>
                <a:latin typeface="Times New Roman"/>
                <a:ea typeface="Times New Roman"/>
                <a:cs typeface="Times New Roman"/>
                <a:sym typeface="Times New Roman"/>
              </a:rPr>
              <a:t>Frye v</a:t>
            </a:r>
            <a:r>
              <a:rPr lang="en-US" sz="3600">
                <a:solidFill>
                  <a:srgbClr val="222222"/>
                </a:solidFill>
                <a:highlight>
                  <a:srgbClr val="FFFFFF"/>
                </a:highlight>
                <a:latin typeface="Times New Roman"/>
                <a:ea typeface="Times New Roman"/>
                <a:cs typeface="Times New Roman"/>
                <a:sym typeface="Times New Roman"/>
              </a:rPr>
              <a:t>. </a:t>
            </a:r>
            <a:r>
              <a:rPr b="1" lang="en-US" sz="3600">
                <a:solidFill>
                  <a:srgbClr val="222222"/>
                </a:solidFill>
                <a:highlight>
                  <a:srgbClr val="FFFFFF"/>
                </a:highlight>
                <a:latin typeface="Times New Roman"/>
                <a:ea typeface="Times New Roman"/>
                <a:cs typeface="Times New Roman"/>
                <a:sym typeface="Times New Roman"/>
              </a:rPr>
              <a:t>United States</a:t>
            </a:r>
            <a:r>
              <a:rPr lang="en-US" sz="3600">
                <a:solidFill>
                  <a:srgbClr val="222222"/>
                </a:solidFill>
                <a:highlight>
                  <a:srgbClr val="FFFFFF"/>
                </a:highlight>
                <a:latin typeface="Times New Roman"/>
                <a:ea typeface="Times New Roman"/>
                <a:cs typeface="Times New Roman"/>
                <a:sym typeface="Times New Roman"/>
              </a:rPr>
              <a:t>, 54 App. D.C. 46, 47, 293 F. 1013, 1014 (1923), the court stated that expert opinion based on a scientific technique is inadmissible unless the technique is "generally accepted" as reliable </a:t>
            </a:r>
            <a:r>
              <a:rPr b="1" lang="en-US" sz="3600">
                <a:solidFill>
                  <a:srgbClr val="222222"/>
                </a:solidFill>
                <a:highlight>
                  <a:srgbClr val="FFFFFF"/>
                </a:highlight>
                <a:latin typeface="Times New Roman"/>
                <a:ea typeface="Times New Roman"/>
                <a:cs typeface="Times New Roman"/>
                <a:sym typeface="Times New Roman"/>
              </a:rPr>
              <a:t>in the</a:t>
            </a:r>
            <a:r>
              <a:rPr lang="en-US" sz="3600">
                <a:solidFill>
                  <a:srgbClr val="222222"/>
                </a:solidFill>
                <a:highlight>
                  <a:srgbClr val="FFFFFF"/>
                </a:highlight>
                <a:latin typeface="Times New Roman"/>
                <a:ea typeface="Times New Roman"/>
                <a:cs typeface="Times New Roman"/>
                <a:sym typeface="Times New Roman"/>
              </a:rPr>
              <a:t> relevant scientific community.</a:t>
            </a:r>
            <a:endParaRPr sz="3600">
              <a:solidFill>
                <a:srgbClr val="222222"/>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sp>
        <p:nvSpPr>
          <p:cNvPr id="494" name="Google Shape;494;p5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5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V12" id="501" name="Google Shape;501;p55" title="Frye v. U.S. (1923)">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5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For more information, visit: https://www.lawdepot.com/?pid=pg-BFYMIBUINL-generaltextlink      The Frye standard is a test conducted by courts to decide on the admissibility of scientific evidence into a trial or hearing. Also known as a general acceptance test, the Frye standard revolves around the idea that evidence is only allowable when the scientific method behind the evidence is widely established and regarded as trustworthy within scientific sectors. Though some states still utilize this standard, it has commonly been replaced by the Daubert standard, a more elaborate, multi-point system for determining the admissibility of scientific evidence." id="508" name="Google Shape;508;p56" title="What Is the Frye Standard">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57"/>
          <p:cNvSpPr txBox="1"/>
          <p:nvPr>
            <p:ph type="title"/>
          </p:nvPr>
        </p:nvSpPr>
        <p:spPr>
          <a:xfrm>
            <a:off x="838200" y="0"/>
            <a:ext cx="10515600" cy="13257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latin typeface="Lobster"/>
                <a:ea typeface="Lobster"/>
                <a:cs typeface="Lobster"/>
                <a:sym typeface="Lobster"/>
              </a:rPr>
              <a:t>24. </a:t>
            </a:r>
            <a:r>
              <a:rPr lang="en-US">
                <a:latin typeface="Lobster"/>
                <a:ea typeface="Lobster"/>
                <a:cs typeface="Lobster"/>
                <a:sym typeface="Lobster"/>
              </a:rPr>
              <a:t>Daubert v. Merrell Dow Pharmaceuticals</a:t>
            </a:r>
            <a:endParaRPr>
              <a:latin typeface="Lobster"/>
              <a:ea typeface="Lobster"/>
              <a:cs typeface="Lobster"/>
              <a:sym typeface="Lobster"/>
            </a:endParaRPr>
          </a:p>
        </p:txBody>
      </p:sp>
      <p:sp>
        <p:nvSpPr>
          <p:cNvPr id="515" name="Google Shape;515;p57"/>
          <p:cNvSpPr txBox="1"/>
          <p:nvPr>
            <p:ph idx="1" type="body"/>
          </p:nvPr>
        </p:nvSpPr>
        <p:spPr>
          <a:xfrm>
            <a:off x="838200" y="1253388"/>
            <a:ext cx="10515600" cy="43512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en-US" sz="3600">
                <a:solidFill>
                  <a:srgbClr val="222222"/>
                </a:solidFill>
                <a:highlight>
                  <a:srgbClr val="FFFFFF"/>
                </a:highlight>
                <a:latin typeface="Times New Roman"/>
                <a:ea typeface="Times New Roman"/>
                <a:cs typeface="Times New Roman"/>
                <a:sym typeface="Times New Roman"/>
              </a:rPr>
              <a:t>In its 1993 decision </a:t>
            </a:r>
            <a:r>
              <a:rPr b="1" lang="en-US" sz="3600">
                <a:solidFill>
                  <a:srgbClr val="222222"/>
                </a:solidFill>
                <a:highlight>
                  <a:srgbClr val="FFFFFF"/>
                </a:highlight>
                <a:latin typeface="Times New Roman"/>
                <a:ea typeface="Times New Roman"/>
                <a:cs typeface="Times New Roman"/>
                <a:sym typeface="Times New Roman"/>
              </a:rPr>
              <a:t>Daubert v</a:t>
            </a:r>
            <a:r>
              <a:rPr lang="en-US" sz="3600">
                <a:solidFill>
                  <a:srgbClr val="222222"/>
                </a:solidFill>
                <a:highlight>
                  <a:srgbClr val="FFFFFF"/>
                </a:highlight>
                <a:latin typeface="Times New Roman"/>
                <a:ea typeface="Times New Roman"/>
                <a:cs typeface="Times New Roman"/>
                <a:sym typeface="Times New Roman"/>
              </a:rPr>
              <a:t>. </a:t>
            </a:r>
            <a:r>
              <a:rPr b="1" lang="en-US" sz="3600">
                <a:solidFill>
                  <a:srgbClr val="222222"/>
                </a:solidFill>
                <a:highlight>
                  <a:srgbClr val="FFFFFF"/>
                </a:highlight>
                <a:latin typeface="Times New Roman"/>
                <a:ea typeface="Times New Roman"/>
                <a:cs typeface="Times New Roman"/>
                <a:sym typeface="Times New Roman"/>
              </a:rPr>
              <a:t>Merrell Dow Pharmaceuticals</a:t>
            </a:r>
            <a:r>
              <a:rPr lang="en-US" sz="3600">
                <a:solidFill>
                  <a:srgbClr val="222222"/>
                </a:solidFill>
                <a:highlight>
                  <a:srgbClr val="FFFFFF"/>
                </a:highlight>
                <a:latin typeface="Times New Roman"/>
                <a:ea typeface="Times New Roman"/>
                <a:cs typeface="Times New Roman"/>
                <a:sym typeface="Times New Roman"/>
              </a:rPr>
              <a:t>, Inc., the US Supreme Court established the </a:t>
            </a:r>
            <a:r>
              <a:rPr b="1" lang="en-US" sz="3600">
                <a:solidFill>
                  <a:srgbClr val="222222"/>
                </a:solidFill>
                <a:highlight>
                  <a:srgbClr val="FFFFFF"/>
                </a:highlight>
                <a:latin typeface="Times New Roman"/>
                <a:ea typeface="Times New Roman"/>
                <a:cs typeface="Times New Roman"/>
                <a:sym typeface="Times New Roman"/>
              </a:rPr>
              <a:t>Daubert</a:t>
            </a:r>
            <a:r>
              <a:rPr lang="en-US" sz="3600">
                <a:solidFill>
                  <a:srgbClr val="222222"/>
                </a:solidFill>
                <a:highlight>
                  <a:srgbClr val="FFFFFF"/>
                </a:highlight>
                <a:latin typeface="Times New Roman"/>
                <a:ea typeface="Times New Roman"/>
                <a:cs typeface="Times New Roman"/>
                <a:sym typeface="Times New Roman"/>
              </a:rPr>
              <a:t> Standard for evaluating the admissibility of scientific knowledge as evidence in US federal courts.</a:t>
            </a:r>
            <a:endParaRPr sz="3600">
              <a:solidFill>
                <a:srgbClr val="222222"/>
              </a:solidFill>
              <a:highlight>
                <a:srgbClr val="FFFFFF"/>
              </a:highlight>
              <a:latin typeface="Times New Roman"/>
              <a:ea typeface="Times New Roman"/>
              <a:cs typeface="Times New Roman"/>
              <a:sym typeface="Times New Roman"/>
            </a:endParaRPr>
          </a:p>
          <a:p>
            <a:pPr indent="0" lvl="0" marL="0" rtl="0" algn="just">
              <a:spcBef>
                <a:spcPts val="1000"/>
              </a:spcBef>
              <a:spcAft>
                <a:spcPts val="0"/>
              </a:spcAft>
              <a:buNone/>
            </a:pPr>
            <a:r>
              <a:rPr b="1" lang="en-US" sz="3600">
                <a:solidFill>
                  <a:srgbClr val="222222"/>
                </a:solidFill>
                <a:highlight>
                  <a:srgbClr val="FFFFFF"/>
                </a:highlight>
                <a:latin typeface="Times New Roman"/>
                <a:ea typeface="Times New Roman"/>
                <a:cs typeface="Times New Roman"/>
                <a:sym typeface="Times New Roman"/>
              </a:rPr>
              <a:t>Merrell Dow Pharmaceuticals</a:t>
            </a:r>
            <a:r>
              <a:rPr lang="en-US" sz="3600">
                <a:solidFill>
                  <a:srgbClr val="222222"/>
                </a:solidFill>
                <a:highlight>
                  <a:srgbClr val="FFFFFF"/>
                </a:highlight>
                <a:latin typeface="Times New Roman"/>
                <a:ea typeface="Times New Roman"/>
                <a:cs typeface="Times New Roman"/>
                <a:sym typeface="Times New Roman"/>
              </a:rPr>
              <a:t>, Inc. was a United States Supreme Court </a:t>
            </a:r>
            <a:r>
              <a:rPr b="1" lang="en-US" sz="3600">
                <a:solidFill>
                  <a:srgbClr val="222222"/>
                </a:solidFill>
                <a:highlight>
                  <a:srgbClr val="FFFFFF"/>
                </a:highlight>
                <a:latin typeface="Times New Roman"/>
                <a:ea typeface="Times New Roman"/>
                <a:cs typeface="Times New Roman"/>
                <a:sym typeface="Times New Roman"/>
              </a:rPr>
              <a:t>case</a:t>
            </a:r>
            <a:r>
              <a:rPr lang="en-US" sz="3600">
                <a:solidFill>
                  <a:srgbClr val="222222"/>
                </a:solidFill>
                <a:highlight>
                  <a:srgbClr val="FFFFFF"/>
                </a:highlight>
                <a:latin typeface="Times New Roman"/>
                <a:ea typeface="Times New Roman"/>
                <a:cs typeface="Times New Roman"/>
                <a:sym typeface="Times New Roman"/>
              </a:rPr>
              <a:t> that recognized what kind of scientific testimony would be admissible in federal court following the passage of the Federal Rules of Evidence.</a:t>
            </a:r>
            <a:endParaRPr sz="3600">
              <a:solidFill>
                <a:srgbClr val="222222"/>
              </a:solidFill>
              <a:highlight>
                <a:srgbClr val="FFFFFF"/>
              </a:highlight>
              <a:latin typeface="Times New Roman"/>
              <a:ea typeface="Times New Roman"/>
              <a:cs typeface="Times New Roman"/>
              <a:sym typeface="Times New Roman"/>
            </a:endParaRPr>
          </a:p>
        </p:txBody>
      </p:sp>
      <p:sp>
        <p:nvSpPr>
          <p:cNvPr id="516" name="Google Shape;516;p5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5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If you are a litigator, you might have the need for an expert witness at some point in your career. This video highlights the Daubert Standard for expert testimony.  The Daubert standard determines whether or not an expert witness testimony gets excluded in a case.  Be sure you know the Daubert to prevent your designated expert witness from being excluded. If applicable, you can use the Daubert standard file for a motion to exclude an opposing expert. &#10;&#10;For expert witnesses, it is essential that you know the Daubert standard because it is used for all federal cases and more than half the states.    ForensisGroup is the nation's premier provider of expert witnesses and consultants.  For more information, please visit us at http://www.forensisgroup.com.&#10;&#10;In the event you're unable to locate a suitable expert witness for your case, ForensisGroup is a full-service Expert Witness Referral Firm. We'll connect you with the best and right expert so you can focus on case preparation and trial. &#10;&#10;Trusted by more than 20,000 clients and serving 30,000 cases nationwide, our commitment to knowing each expert and what makes them perfect for your case will save you and your clients time and money while providing peace of mind. &#10;&#10;To get started, please visit us at https://www.forensisgroup.com/​&#10;&#10;★☆★ CONNECT WITH FORENSISGROUP  ★☆★&#10;►Website: https://www.forensisgroup.com/&#10;►LinkedIn: https://www.linkedin.com/company/forensisgroup/&#10;►Twitter: https://twitter.com/ForensisGroup&#10;►Facebook: https://www.facebook.com/forensisgroupinc&#10;►Blog:https://www.forensisgroup.com/category/blog-articles/&#10;►Email: experts@forensisgroup.com" id="523" name="Google Shape;523;p58" title="What is the Daubert Standard for Expert Testimony?">
            <a:hlinkClick r:id="rId3"/>
          </p:cNvPr>
          <p:cNvPicPr preferRelativeResize="0"/>
          <p:nvPr/>
        </p:nvPicPr>
        <p:blipFill>
          <a:blip r:embed="rId4">
            <a:alphaModFix/>
          </a:blip>
          <a:stretch>
            <a:fillRect/>
          </a:stretch>
        </p:blipFill>
        <p:spPr>
          <a:xfrm>
            <a:off x="0" y="74750"/>
            <a:ext cx="12192000" cy="67832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9"/>
          <p:cNvSpPr txBox="1"/>
          <p:nvPr>
            <p:ph idx="1" type="body"/>
          </p:nvPr>
        </p:nvSpPr>
        <p:spPr>
          <a:xfrm>
            <a:off x="838200" y="119475"/>
            <a:ext cx="10515600" cy="60573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en-US" sz="3600">
                <a:solidFill>
                  <a:srgbClr val="222222"/>
                </a:solidFill>
                <a:highlight>
                  <a:srgbClr val="FFFFFF"/>
                </a:highlight>
                <a:latin typeface="Times New Roman"/>
                <a:ea typeface="Times New Roman"/>
                <a:cs typeface="Times New Roman"/>
                <a:sym typeface="Times New Roman"/>
              </a:rPr>
              <a:t>This was a </a:t>
            </a:r>
            <a:r>
              <a:rPr b="1" lang="en-US" sz="3600">
                <a:solidFill>
                  <a:srgbClr val="222222"/>
                </a:solidFill>
                <a:highlight>
                  <a:srgbClr val="FFFFFF"/>
                </a:highlight>
                <a:latin typeface="Times New Roman"/>
                <a:ea typeface="Times New Roman"/>
                <a:cs typeface="Times New Roman"/>
                <a:sym typeface="Times New Roman"/>
              </a:rPr>
              <a:t>case</a:t>
            </a:r>
            <a:r>
              <a:rPr lang="en-US" sz="3600">
                <a:solidFill>
                  <a:srgbClr val="222222"/>
                </a:solidFill>
                <a:highlight>
                  <a:srgbClr val="FFFFFF"/>
                </a:highlight>
                <a:latin typeface="Times New Roman"/>
                <a:ea typeface="Times New Roman"/>
                <a:cs typeface="Times New Roman"/>
                <a:sym typeface="Times New Roman"/>
              </a:rPr>
              <a:t> brought by two children born with birth defects that they claimed were caused by an anti- nausea drug, Bendectin. ... The </a:t>
            </a:r>
            <a:r>
              <a:rPr b="1" lang="en-US" sz="3600">
                <a:solidFill>
                  <a:srgbClr val="222222"/>
                </a:solidFill>
                <a:highlight>
                  <a:srgbClr val="FFFFFF"/>
                </a:highlight>
                <a:latin typeface="Times New Roman"/>
                <a:ea typeface="Times New Roman"/>
                <a:cs typeface="Times New Roman"/>
                <a:sym typeface="Times New Roman"/>
              </a:rPr>
              <a:t>Daubert case</a:t>
            </a:r>
            <a:r>
              <a:rPr lang="en-US" sz="3600">
                <a:solidFill>
                  <a:srgbClr val="222222"/>
                </a:solidFill>
                <a:highlight>
                  <a:srgbClr val="FFFFFF"/>
                </a:highlight>
                <a:latin typeface="Times New Roman"/>
                <a:ea typeface="Times New Roman"/>
                <a:cs typeface="Times New Roman"/>
                <a:sym typeface="Times New Roman"/>
              </a:rPr>
              <a:t> turned on whether Bendectin, a anti- nausea drug for pregnant women, caused non-specific birth defects.</a:t>
            </a:r>
            <a:endParaRPr sz="3600">
              <a:solidFill>
                <a:srgbClr val="222222"/>
              </a:solidFill>
              <a:highlight>
                <a:srgbClr val="FFFFFF"/>
              </a:highlight>
              <a:latin typeface="Times New Roman"/>
              <a:ea typeface="Times New Roman"/>
              <a:cs typeface="Times New Roman"/>
              <a:sym typeface="Times New Roman"/>
            </a:endParaRPr>
          </a:p>
          <a:p>
            <a:pPr indent="0" lvl="0" marL="0" rtl="0" algn="just">
              <a:spcBef>
                <a:spcPts val="1000"/>
              </a:spcBef>
              <a:spcAft>
                <a:spcPts val="0"/>
              </a:spcAft>
              <a:buNone/>
            </a:pPr>
            <a:r>
              <a:rPr lang="en-US" sz="3600">
                <a:solidFill>
                  <a:srgbClr val="222222"/>
                </a:solidFill>
                <a:highlight>
                  <a:srgbClr val="FFFFFF"/>
                </a:highlight>
                <a:latin typeface="Times New Roman"/>
                <a:ea typeface="Times New Roman"/>
                <a:cs typeface="Times New Roman"/>
                <a:sym typeface="Times New Roman"/>
              </a:rPr>
              <a:t>Under the Daubert standard, the factors that may be considered in determining whether the methodology is valid are: </a:t>
            </a:r>
            <a:endParaRPr sz="3600">
              <a:solidFill>
                <a:srgbClr val="222222"/>
              </a:solidFill>
              <a:highlight>
                <a:srgbClr val="FFFFFF"/>
              </a:highlight>
              <a:latin typeface="Times New Roman"/>
              <a:ea typeface="Times New Roman"/>
              <a:cs typeface="Times New Roman"/>
              <a:sym typeface="Times New Roman"/>
            </a:endParaRPr>
          </a:p>
          <a:p>
            <a:pPr indent="0" lvl="0" marL="0" rtl="0" algn="just">
              <a:spcBef>
                <a:spcPts val="1000"/>
              </a:spcBef>
              <a:spcAft>
                <a:spcPts val="0"/>
              </a:spcAft>
              <a:buNone/>
            </a:pPr>
            <a:r>
              <a:t/>
            </a:r>
            <a:endParaRPr sz="3600">
              <a:solidFill>
                <a:srgbClr val="222222"/>
              </a:solidFill>
              <a:highlight>
                <a:srgbClr val="FFFFFF"/>
              </a:highlight>
              <a:latin typeface="Times New Roman"/>
              <a:ea typeface="Times New Roman"/>
              <a:cs typeface="Times New Roman"/>
              <a:sym typeface="Times New Roman"/>
            </a:endParaRPr>
          </a:p>
        </p:txBody>
      </p:sp>
      <p:sp>
        <p:nvSpPr>
          <p:cNvPr id="530" name="Google Shape;530;p5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60"/>
          <p:cNvSpPr txBox="1"/>
          <p:nvPr>
            <p:ph idx="1" type="body"/>
          </p:nvPr>
        </p:nvSpPr>
        <p:spPr>
          <a:xfrm>
            <a:off x="186425" y="152925"/>
            <a:ext cx="12005700" cy="5972700"/>
          </a:xfrm>
          <a:prstGeom prst="rect">
            <a:avLst/>
          </a:prstGeom>
        </p:spPr>
        <p:txBody>
          <a:bodyPr anchorCtr="0" anchor="t" bIns="45700" lIns="91425" spcFirstLastPara="1" rIns="91425" wrap="square" tIns="45700">
            <a:noAutofit/>
          </a:bodyPr>
          <a:lstStyle/>
          <a:p>
            <a:pPr indent="-457200" lvl="0" marL="457200" rtl="0" algn="l">
              <a:spcBef>
                <a:spcPts val="1000"/>
              </a:spcBef>
              <a:spcAft>
                <a:spcPts val="0"/>
              </a:spcAft>
              <a:buClr>
                <a:srgbClr val="1E305E"/>
              </a:buClr>
              <a:buSzPts val="3600"/>
              <a:buFont typeface="Times New Roman"/>
              <a:buAutoNum type="arabicPeriod"/>
            </a:pPr>
            <a:r>
              <a:rPr lang="en-US" sz="3600">
                <a:latin typeface="Times New Roman"/>
                <a:ea typeface="Times New Roman"/>
                <a:cs typeface="Times New Roman"/>
                <a:sym typeface="Times New Roman"/>
              </a:rPr>
              <a:t>The expert’s scientific, technical, or other specialized knowledge will help the trier of fact to understand the evidence or determine a fact in issue,</a:t>
            </a:r>
            <a:endParaRPr sz="3600">
              <a:latin typeface="Times New Roman"/>
              <a:ea typeface="Times New Roman"/>
              <a:cs typeface="Times New Roman"/>
              <a:sym typeface="Times New Roman"/>
            </a:endParaRPr>
          </a:p>
          <a:p>
            <a:pPr indent="-457200" lvl="0" marL="457200" rtl="0" algn="l">
              <a:spcBef>
                <a:spcPts val="1000"/>
              </a:spcBef>
              <a:spcAft>
                <a:spcPts val="0"/>
              </a:spcAft>
              <a:buClr>
                <a:srgbClr val="1E305E"/>
              </a:buClr>
              <a:buSzPts val="3600"/>
              <a:buFont typeface="Times New Roman"/>
              <a:buAutoNum type="arabicPeriod"/>
            </a:pPr>
            <a:r>
              <a:rPr lang="en-US" sz="3600">
                <a:latin typeface="Times New Roman"/>
                <a:ea typeface="Times New Roman"/>
                <a:cs typeface="Times New Roman"/>
                <a:sym typeface="Times New Roman"/>
              </a:rPr>
              <a:t>The testimony is based on sufficient facts or data,</a:t>
            </a:r>
            <a:endParaRPr sz="3600">
              <a:latin typeface="Times New Roman"/>
              <a:ea typeface="Times New Roman"/>
              <a:cs typeface="Times New Roman"/>
              <a:sym typeface="Times New Roman"/>
            </a:endParaRPr>
          </a:p>
          <a:p>
            <a:pPr indent="-457200" lvl="0" marL="457200" rtl="0" algn="l">
              <a:spcBef>
                <a:spcPts val="1000"/>
              </a:spcBef>
              <a:spcAft>
                <a:spcPts val="0"/>
              </a:spcAft>
              <a:buClr>
                <a:srgbClr val="1E305E"/>
              </a:buClr>
              <a:buSzPts val="3600"/>
              <a:buFont typeface="Times New Roman"/>
              <a:buAutoNum type="arabicPeriod"/>
            </a:pPr>
            <a:r>
              <a:rPr lang="en-US" sz="3600">
                <a:latin typeface="Times New Roman"/>
                <a:ea typeface="Times New Roman"/>
                <a:cs typeface="Times New Roman"/>
                <a:sym typeface="Times New Roman"/>
              </a:rPr>
              <a:t>The testimony is the product of reliable principles and methods,</a:t>
            </a:r>
            <a:endParaRPr sz="3600">
              <a:latin typeface="Times New Roman"/>
              <a:ea typeface="Times New Roman"/>
              <a:cs typeface="Times New Roman"/>
              <a:sym typeface="Times New Roman"/>
            </a:endParaRPr>
          </a:p>
          <a:p>
            <a:pPr indent="-457200" lvl="0" marL="457200" rtl="0" algn="l">
              <a:spcBef>
                <a:spcPts val="1000"/>
              </a:spcBef>
              <a:spcAft>
                <a:spcPts val="0"/>
              </a:spcAft>
              <a:buClr>
                <a:srgbClr val="1E305E"/>
              </a:buClr>
              <a:buSzPts val="3600"/>
              <a:buFont typeface="Times New Roman"/>
              <a:buAutoNum type="arabicPeriod"/>
            </a:pPr>
            <a:r>
              <a:rPr lang="en-US" sz="3600">
                <a:latin typeface="Times New Roman"/>
                <a:ea typeface="Times New Roman"/>
                <a:cs typeface="Times New Roman"/>
                <a:sym typeface="Times New Roman"/>
              </a:rPr>
              <a:t>The expert has reliably applied the principles and methods to the facts of the case, and</a:t>
            </a:r>
            <a:endParaRPr sz="3600">
              <a:latin typeface="Times New Roman"/>
              <a:ea typeface="Times New Roman"/>
              <a:cs typeface="Times New Roman"/>
              <a:sym typeface="Times New Roman"/>
            </a:endParaRPr>
          </a:p>
          <a:p>
            <a:pPr indent="-457200" lvl="0" marL="457200" rtl="0" algn="l">
              <a:spcBef>
                <a:spcPts val="1000"/>
              </a:spcBef>
              <a:spcAft>
                <a:spcPts val="0"/>
              </a:spcAft>
              <a:buClr>
                <a:srgbClr val="1E305E"/>
              </a:buClr>
              <a:buSzPts val="3600"/>
              <a:buFont typeface="Times New Roman"/>
              <a:buAutoNum type="arabicPeriod"/>
            </a:pPr>
            <a:r>
              <a:rPr lang="en-US" sz="3600">
                <a:latin typeface="Times New Roman"/>
                <a:ea typeface="Times New Roman"/>
                <a:cs typeface="Times New Roman"/>
                <a:sym typeface="Times New Roman"/>
              </a:rPr>
              <a:t>In some federal courts, a Daubert challenge must occur regarding any review of an expert.</a:t>
            </a:r>
            <a:endParaRPr sz="3600">
              <a:latin typeface="Times New Roman"/>
              <a:ea typeface="Times New Roman"/>
              <a:cs typeface="Times New Roman"/>
              <a:sym typeface="Times New Roman"/>
            </a:endParaRPr>
          </a:p>
          <a:p>
            <a:pPr indent="0" lvl="0" marL="0" rtl="0" algn="l">
              <a:spcBef>
                <a:spcPts val="1000"/>
              </a:spcBef>
              <a:spcAft>
                <a:spcPts val="0"/>
              </a:spcAft>
              <a:buNone/>
            </a:pPr>
            <a:r>
              <a:t/>
            </a:r>
            <a:endParaRPr sz="3600">
              <a:solidFill>
                <a:srgbClr val="222222"/>
              </a:solidFill>
              <a:highlight>
                <a:srgbClr val="FFFFFF"/>
              </a:highlight>
              <a:latin typeface="Times New Roman"/>
              <a:ea typeface="Times New Roman"/>
              <a:cs typeface="Times New Roman"/>
              <a:sym typeface="Times New Roman"/>
            </a:endParaRPr>
          </a:p>
        </p:txBody>
      </p:sp>
      <p:sp>
        <p:nvSpPr>
          <p:cNvPr id="537" name="Google Shape;537;p6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6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recourses used for the making of this video:&#10;&#10;https://www.expertinstitute.com/resources/insights/daubert-vs-frye-navigating-the-standards-of-admissibility-for-expert-testimony/&#10;&#10;Donley, R. M. (2017). Criminal evidence. [Vitalsource Bookshelf]. Retrieved from https://bookshelf.vitalsource.com/#/books/9780133579246" id="544" name="Google Shape;544;p61" title="Daubert vs Frye standards">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1000"/>
                                        <p:tgtEl>
                                          <p:spTgt spid="5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6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Get more case briefs explained with Quimbee. Quimbee has over 16,300 case briefs (and counting) keyed to 223 casebooks ► https://www.quimbee.com/case-briefs-overview&#10;&#10;Daubert v. Merrell Dow Pharmaceuticals 509 U.S. 579 (1993)&#10;In the 1950s, drug manufacturer Merrell Dow Pharmaceuticals developed a breakthrough pregnancy drug called Bendectin. Over 33 million women worldwide used Bendectin to soothe the symptoms of morning sickness. But a number of women taking Bendectin gave birth to children with severe deformities. Lawsuits brought by families who blamed Bendectin for the defects became so numerous and expensive that Merrell Dow took the drug off the market in 1983. Despite the allegations against Merrell Dow, it was never clear that Bendectin actually caused birth defects, even after the drug was taken off the shelves. &#10;&#10;Jason Daubert and Eric Schuller were born with birth defects to mothers who took Bendectin. Their families brought a case against Merrell Dow that eventually reached the United States Supreme Court.&#10;&#10;Want more details on this case? Get the rule of law, issues, holding and reasonings, and more case facts here https://www.quimbee.com/cases/daubert-v-merrell-dow-pharmaceuticals-inc&#10;&#10;The Quimbee App features over 16,300 case briefs keyed to 223 casebooks. Try it free for 7 days! ► https://www.quimbee.com/case-briefs-overview&#10;&#10;Have Questions about this Case?&#10;Submit your questions and get answers from real attorney here: https://www.quimbee.com/cases/daubert-v-merrell-dow-pharmaceuticals-inc&#10;&#10;Did we just become best friends? Stay connected to Quimbee here:&#10;Subscribe to our YouTube Channel ► https://www.youtube.com/subscription_center?add_user=QuimbeeDotCom&#10;Quimbee Case Brief App ► https://www.quimbee.com/case-briefs-overview&#10;Facebook ► https://www.facebook.com/quimbeedotcom/&#10;Twitter ► https://twitter.com/quimbeedotcom&#10;&#10;casebriefs #lawcases #casesummaries" id="551" name="Google Shape;551;p62" title="Daubert v. Merrell Dow Pharmaceuticals Case Brief Summary | Law Case Explained">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63"/>
          <p:cNvSpPr txBox="1"/>
          <p:nvPr>
            <p:ph type="title"/>
          </p:nvPr>
        </p:nvSpPr>
        <p:spPr>
          <a:xfrm>
            <a:off x="164650" y="0"/>
            <a:ext cx="8225700" cy="13257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latin typeface="Lobster"/>
                <a:ea typeface="Lobster"/>
                <a:cs typeface="Lobster"/>
                <a:sym typeface="Lobster"/>
              </a:rPr>
              <a:t>25. </a:t>
            </a:r>
            <a:r>
              <a:rPr lang="en-US">
                <a:latin typeface="Lobster"/>
                <a:ea typeface="Lobster"/>
                <a:cs typeface="Lobster"/>
                <a:sym typeface="Lobster"/>
              </a:rPr>
              <a:t>Coppolino v. State of Florida</a:t>
            </a:r>
            <a:endParaRPr>
              <a:latin typeface="Lobster"/>
              <a:ea typeface="Lobster"/>
              <a:cs typeface="Lobster"/>
              <a:sym typeface="Lobster"/>
            </a:endParaRPr>
          </a:p>
        </p:txBody>
      </p:sp>
      <p:sp>
        <p:nvSpPr>
          <p:cNvPr id="558" name="Google Shape;558;p63"/>
          <p:cNvSpPr txBox="1"/>
          <p:nvPr>
            <p:ph idx="1" type="body"/>
          </p:nvPr>
        </p:nvSpPr>
        <p:spPr>
          <a:xfrm>
            <a:off x="164650" y="1113200"/>
            <a:ext cx="8305800" cy="43512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Clr>
                <a:schemeClr val="dk1"/>
              </a:buClr>
              <a:buSzPts val="1100"/>
              <a:buFont typeface="Arial"/>
              <a:buNone/>
            </a:pPr>
            <a:r>
              <a:rPr lang="en-US" sz="3600">
                <a:solidFill>
                  <a:srgbClr val="222222"/>
                </a:solidFill>
                <a:highlight>
                  <a:srgbClr val="FFFFFF"/>
                </a:highlight>
                <a:latin typeface="Times New Roman"/>
                <a:ea typeface="Times New Roman"/>
                <a:cs typeface="Times New Roman"/>
                <a:sym typeface="Times New Roman"/>
              </a:rPr>
              <a:t>The defendant, Carl </a:t>
            </a:r>
            <a:r>
              <a:rPr b="1" lang="en-US" sz="3600">
                <a:solidFill>
                  <a:srgbClr val="222222"/>
                </a:solidFill>
                <a:highlight>
                  <a:srgbClr val="FFFFFF"/>
                </a:highlight>
                <a:latin typeface="Times New Roman"/>
                <a:ea typeface="Times New Roman"/>
                <a:cs typeface="Times New Roman"/>
                <a:sym typeface="Times New Roman"/>
              </a:rPr>
              <a:t>Coppolino</a:t>
            </a:r>
            <a:r>
              <a:rPr lang="en-US" sz="3600">
                <a:solidFill>
                  <a:srgbClr val="222222"/>
                </a:solidFill>
                <a:highlight>
                  <a:srgbClr val="FFFFFF"/>
                </a:highlight>
                <a:latin typeface="Times New Roman"/>
                <a:ea typeface="Times New Roman"/>
                <a:cs typeface="Times New Roman"/>
                <a:sym typeface="Times New Roman"/>
              </a:rPr>
              <a:t>, was tried upon an indictment charging him with the first degree murder of his wife Carmela. The jury found defendant guilty of murder in the second degree and pursuant to this verdict judgment and sentence were entered. From this judgment and sentence defendant appeals.</a:t>
            </a:r>
            <a:endParaRPr sz="3600">
              <a:latin typeface="Times New Roman"/>
              <a:ea typeface="Times New Roman"/>
              <a:cs typeface="Times New Roman"/>
              <a:sym typeface="Times New Roman"/>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
        <p:nvSpPr>
          <p:cNvPr id="559" name="Google Shape;559;p6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60" name="Google Shape;560;p63"/>
          <p:cNvPicPr preferRelativeResize="0"/>
          <p:nvPr/>
        </p:nvPicPr>
        <p:blipFill>
          <a:blip r:embed="rId3">
            <a:alphaModFix/>
          </a:blip>
          <a:stretch>
            <a:fillRect/>
          </a:stretch>
        </p:blipFill>
        <p:spPr>
          <a:xfrm>
            <a:off x="8610600" y="181950"/>
            <a:ext cx="3440825"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ph type="title"/>
          </p:nvPr>
        </p:nvSpPr>
        <p:spPr>
          <a:xfrm>
            <a:off x="105775" y="112125"/>
            <a:ext cx="5487300" cy="1019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4100"/>
              <a:buFont typeface="Overlock"/>
              <a:buNone/>
            </a:pPr>
            <a:r>
              <a:rPr b="1" lang="en-US" sz="4100">
                <a:latin typeface="Overlock"/>
                <a:ea typeface="Overlock"/>
                <a:cs typeface="Overlock"/>
                <a:sym typeface="Overlock"/>
              </a:rPr>
              <a:t>Sir Arthur Conan Doyle</a:t>
            </a:r>
            <a:endParaRPr/>
          </a:p>
        </p:txBody>
      </p:sp>
      <p:sp>
        <p:nvSpPr>
          <p:cNvPr id="152" name="Google Shape;152;p1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Sir Arthur Conan Doyle was born into a strict Irish Catholic family in 1859. Even though Doyle rejected faith at school, he was drawn to the &quot;Spiritualist Craze&quot; in the 19th Century. He started out as a doctor and broke into the world of literature when he wrote, &quot;Sherlock Holmes&quot;. As he got deeper into spiritualism, he devoted more of his time spreading his beliefs and became a member of the British Society for Psychical Research. #Biography #SirArthurConanDoyle&#10;&#10;Subscribe for more Biography: http://aetv.us/2AsWMPH&#10;&#10;Delve deeper into Biography on our site:&#10;http://www.biography.com&#10;&#10;Follow Biography for more surprising stories from fascinating lives:&#10;Facebook - https://www.facebook.com/Biography &#10;Instagram - https://www.instagram.com/biography &#10;Twitter - https://twitter.com/biography &#10;&#10;Biography.com captures the most gripping, surprising, and fascinating stories about famous people: The biggest break. The defining opportunity. The most shattering failure. The unexpected connection. The decision that changed everything. With over 7,000 biographies and daily features that highlight newsworthy and compelling points-of-view, we are the digital source for true stories about people that matter.&#10;&#10;Sir Arthur Conan Doyle&#10;https://www.youtube.com/user/BiographyChannel" id="153" name="Google Shape;153;p19" title="Sir Arthur Conan Doyle's Paranormal Obsession">
            <a:hlinkClick r:id="rId3"/>
          </p:cNvPr>
          <p:cNvPicPr preferRelativeResize="0"/>
          <p:nvPr/>
        </p:nvPicPr>
        <p:blipFill>
          <a:blip r:embed="rId4">
            <a:alphaModFix/>
          </a:blip>
          <a:stretch>
            <a:fillRect/>
          </a:stretch>
        </p:blipFill>
        <p:spPr>
          <a:xfrm>
            <a:off x="0" y="955475"/>
            <a:ext cx="12192000" cy="590252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64"/>
          <p:cNvSpPr txBox="1"/>
          <p:nvPr>
            <p:ph idx="1" type="body"/>
          </p:nvPr>
        </p:nvSpPr>
        <p:spPr>
          <a:xfrm>
            <a:off x="0" y="224525"/>
            <a:ext cx="12103500" cy="43068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en-US" sz="3600">
                <a:solidFill>
                  <a:srgbClr val="333333"/>
                </a:solidFill>
                <a:highlight>
                  <a:srgbClr val="FFFFFF"/>
                </a:highlight>
                <a:latin typeface="Times New Roman"/>
                <a:ea typeface="Times New Roman"/>
                <a:cs typeface="Times New Roman"/>
                <a:sym typeface="Times New Roman"/>
              </a:rPr>
              <a:t>Defendant's trial was a lengthy and involved one wherein medical and scientific witnesses were introduced by both sides. The witnesses presented a vast amount of complex and conflicting scientific testimony regarding the cause of death of Carmela Coppolino. The defendant in his second point on appeal states in reference to the scientific testimony presented by the State, "the verdict is not supported by sufficient evidence and is against the weight of the evidence.</a:t>
            </a:r>
            <a:endParaRPr sz="3600">
              <a:latin typeface="Times New Roman"/>
              <a:ea typeface="Times New Roman"/>
              <a:cs typeface="Times New Roman"/>
              <a:sym typeface="Times New Roman"/>
            </a:endParaRPr>
          </a:p>
        </p:txBody>
      </p:sp>
      <p:sp>
        <p:nvSpPr>
          <p:cNvPr id="567" name="Google Shape;567;p6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68" name="Google Shape;568;p64"/>
          <p:cNvPicPr preferRelativeResize="0"/>
          <p:nvPr/>
        </p:nvPicPr>
        <p:blipFill>
          <a:blip r:embed="rId3">
            <a:alphaModFix/>
          </a:blip>
          <a:stretch>
            <a:fillRect/>
          </a:stretch>
        </p:blipFill>
        <p:spPr>
          <a:xfrm>
            <a:off x="152400" y="4683725"/>
            <a:ext cx="3032811" cy="2021874"/>
          </a:xfrm>
          <a:prstGeom prst="rect">
            <a:avLst/>
          </a:prstGeom>
          <a:noFill/>
          <a:ln>
            <a:noFill/>
          </a:ln>
        </p:spPr>
      </p:pic>
      <p:sp>
        <p:nvSpPr>
          <p:cNvPr id="569" name="Google Shape;569;p64"/>
          <p:cNvSpPr txBox="1"/>
          <p:nvPr>
            <p:ph type="title"/>
          </p:nvPr>
        </p:nvSpPr>
        <p:spPr>
          <a:xfrm>
            <a:off x="3347275" y="5326600"/>
            <a:ext cx="6493500" cy="13257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latin typeface="Lobster"/>
                <a:ea typeface="Lobster"/>
                <a:cs typeface="Lobster"/>
                <a:sym typeface="Lobster"/>
              </a:rPr>
              <a:t>Coppolino v. State of Florida</a:t>
            </a:r>
            <a:endParaRPr>
              <a:latin typeface="Lobster"/>
              <a:ea typeface="Lobster"/>
              <a:cs typeface="Lobster"/>
              <a:sym typeface="Lobste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6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The Coppolino case, and how it decided on what kind of science is valid in a criminal trial" id="576" name="Google Shape;576;p65" title="Forensics 1 Introduction 05 Coppolino Case">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1000"/>
                                        <p:tgtEl>
                                          <p:spTgt spid="5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66"/>
          <p:cNvSpPr txBox="1"/>
          <p:nvPr>
            <p:ph type="title"/>
          </p:nvPr>
        </p:nvSpPr>
        <p:spPr>
          <a:xfrm>
            <a:off x="0" y="0"/>
            <a:ext cx="7885800" cy="9987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latin typeface="Lobster"/>
                <a:ea typeface="Lobster"/>
                <a:cs typeface="Lobster"/>
                <a:sym typeface="Lobster"/>
              </a:rPr>
              <a:t>26. </a:t>
            </a:r>
            <a:r>
              <a:rPr lang="en-US">
                <a:latin typeface="Lobster"/>
                <a:ea typeface="Lobster"/>
                <a:cs typeface="Lobster"/>
                <a:sym typeface="Lobster"/>
              </a:rPr>
              <a:t>Mapp v. United States</a:t>
            </a:r>
            <a:endParaRPr>
              <a:latin typeface="Lobster"/>
              <a:ea typeface="Lobster"/>
              <a:cs typeface="Lobster"/>
              <a:sym typeface="Lobster"/>
            </a:endParaRPr>
          </a:p>
        </p:txBody>
      </p:sp>
      <p:sp>
        <p:nvSpPr>
          <p:cNvPr id="583" name="Google Shape;583;p66"/>
          <p:cNvSpPr txBox="1"/>
          <p:nvPr>
            <p:ph idx="1" type="body"/>
          </p:nvPr>
        </p:nvSpPr>
        <p:spPr>
          <a:xfrm>
            <a:off x="186450" y="915846"/>
            <a:ext cx="10515600" cy="27861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3600">
                <a:solidFill>
                  <a:srgbClr val="222222"/>
                </a:solidFill>
                <a:highlight>
                  <a:srgbClr val="FFFFFF"/>
                </a:highlight>
                <a:latin typeface="Times New Roman"/>
                <a:ea typeface="Times New Roman"/>
                <a:cs typeface="Times New Roman"/>
                <a:sym typeface="Times New Roman"/>
              </a:rPr>
              <a:t>Mapp v</a:t>
            </a:r>
            <a:r>
              <a:rPr lang="en-US" sz="3600">
                <a:solidFill>
                  <a:srgbClr val="222222"/>
                </a:solidFill>
                <a:highlight>
                  <a:srgbClr val="FFFFFF"/>
                </a:highlight>
                <a:latin typeface="Times New Roman"/>
                <a:ea typeface="Times New Roman"/>
                <a:cs typeface="Times New Roman"/>
                <a:sym typeface="Times New Roman"/>
              </a:rPr>
              <a:t>. Ohio, case in which the </a:t>
            </a:r>
            <a:r>
              <a:rPr b="1" lang="en-US" sz="3600">
                <a:solidFill>
                  <a:srgbClr val="222222"/>
                </a:solidFill>
                <a:highlight>
                  <a:srgbClr val="FFFFFF"/>
                </a:highlight>
                <a:latin typeface="Times New Roman"/>
                <a:ea typeface="Times New Roman"/>
                <a:cs typeface="Times New Roman"/>
                <a:sym typeface="Times New Roman"/>
              </a:rPr>
              <a:t>U.S.</a:t>
            </a:r>
            <a:r>
              <a:rPr lang="en-US" sz="3600">
                <a:solidFill>
                  <a:srgbClr val="222222"/>
                </a:solidFill>
                <a:highlight>
                  <a:srgbClr val="FFFFFF"/>
                </a:highlight>
                <a:latin typeface="Times New Roman"/>
                <a:ea typeface="Times New Roman"/>
                <a:cs typeface="Times New Roman"/>
                <a:sym typeface="Times New Roman"/>
              </a:rPr>
              <a:t> Supreme Court on June 19, 1961, ruled (6–3) that evidence obtained in violation of the Fourth Amendment to the </a:t>
            </a:r>
            <a:r>
              <a:rPr b="1" lang="en-US" sz="3600">
                <a:solidFill>
                  <a:srgbClr val="222222"/>
                </a:solidFill>
                <a:highlight>
                  <a:srgbClr val="FFFFFF"/>
                </a:highlight>
                <a:latin typeface="Times New Roman"/>
                <a:ea typeface="Times New Roman"/>
                <a:cs typeface="Times New Roman"/>
                <a:sym typeface="Times New Roman"/>
              </a:rPr>
              <a:t>U.S.</a:t>
            </a:r>
            <a:r>
              <a:rPr lang="en-US" sz="3600">
                <a:solidFill>
                  <a:srgbClr val="222222"/>
                </a:solidFill>
                <a:highlight>
                  <a:srgbClr val="FFFFFF"/>
                </a:highlight>
                <a:latin typeface="Times New Roman"/>
                <a:ea typeface="Times New Roman"/>
                <a:cs typeface="Times New Roman"/>
                <a:sym typeface="Times New Roman"/>
              </a:rPr>
              <a:t> Constitution, which prohibits “unreasonable searches and seizures,” is inadmissible in </a:t>
            </a:r>
            <a:r>
              <a:rPr b="1" lang="en-US" sz="3600">
                <a:solidFill>
                  <a:srgbClr val="222222"/>
                </a:solidFill>
                <a:highlight>
                  <a:srgbClr val="FFFFFF"/>
                </a:highlight>
                <a:latin typeface="Times New Roman"/>
                <a:ea typeface="Times New Roman"/>
                <a:cs typeface="Times New Roman"/>
                <a:sym typeface="Times New Roman"/>
              </a:rPr>
              <a:t>state</a:t>
            </a:r>
            <a:r>
              <a:rPr lang="en-US" sz="3600">
                <a:solidFill>
                  <a:srgbClr val="222222"/>
                </a:solidFill>
                <a:highlight>
                  <a:srgbClr val="FFFFFF"/>
                </a:highlight>
                <a:latin typeface="Times New Roman"/>
                <a:ea typeface="Times New Roman"/>
                <a:cs typeface="Times New Roman"/>
                <a:sym typeface="Times New Roman"/>
              </a:rPr>
              <a:t> courts.</a:t>
            </a:r>
            <a:endParaRPr sz="3600">
              <a:latin typeface="Times New Roman"/>
              <a:ea typeface="Times New Roman"/>
              <a:cs typeface="Times New Roman"/>
              <a:sym typeface="Times New Roman"/>
            </a:endParaRPr>
          </a:p>
        </p:txBody>
      </p:sp>
      <p:sp>
        <p:nvSpPr>
          <p:cNvPr id="584" name="Google Shape;584;p6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85" name="Google Shape;585;p66"/>
          <p:cNvPicPr preferRelativeResize="0"/>
          <p:nvPr/>
        </p:nvPicPr>
        <p:blipFill>
          <a:blip r:embed="rId3">
            <a:alphaModFix/>
          </a:blip>
          <a:stretch>
            <a:fillRect/>
          </a:stretch>
        </p:blipFill>
        <p:spPr>
          <a:xfrm>
            <a:off x="152400" y="3854346"/>
            <a:ext cx="2701330" cy="2851254"/>
          </a:xfrm>
          <a:prstGeom prst="rect">
            <a:avLst/>
          </a:prstGeom>
          <a:noFill/>
          <a:ln>
            <a:noFill/>
          </a:ln>
        </p:spPr>
      </p:pic>
      <p:pic>
        <p:nvPicPr>
          <p:cNvPr id="586" name="Google Shape;586;p66"/>
          <p:cNvPicPr preferRelativeResize="0"/>
          <p:nvPr/>
        </p:nvPicPr>
        <p:blipFill>
          <a:blip r:embed="rId4">
            <a:alphaModFix/>
          </a:blip>
          <a:stretch>
            <a:fillRect/>
          </a:stretch>
        </p:blipFill>
        <p:spPr>
          <a:xfrm>
            <a:off x="3006130" y="3854346"/>
            <a:ext cx="4274796" cy="285125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67"/>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93" name="Google Shape;593;p67"/>
          <p:cNvSpPr txBox="1"/>
          <p:nvPr/>
        </p:nvSpPr>
        <p:spPr>
          <a:xfrm>
            <a:off x="0" y="0"/>
            <a:ext cx="12192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US" sz="3000">
                <a:solidFill>
                  <a:srgbClr val="111111"/>
                </a:solidFill>
                <a:highlight>
                  <a:srgbClr val="FFFFFF"/>
                </a:highlight>
                <a:latin typeface="Times New Roman"/>
                <a:ea typeface="Times New Roman"/>
                <a:cs typeface="Times New Roman"/>
                <a:sym typeface="Times New Roman"/>
              </a:rPr>
              <a:t>Case Summary of Mapp v. Ohio:</a:t>
            </a:r>
            <a:endParaRPr b="1" sz="3000">
              <a:solidFill>
                <a:srgbClr val="111111"/>
              </a:solidFill>
              <a:highlight>
                <a:srgbClr val="FFFFFF"/>
              </a:highlight>
              <a:latin typeface="Times New Roman"/>
              <a:ea typeface="Times New Roman"/>
              <a:cs typeface="Times New Roman"/>
              <a:sym typeface="Times New Roman"/>
            </a:endParaRPr>
          </a:p>
          <a:p>
            <a:pPr indent="-381000" lvl="0" marL="736600" rtl="0" algn="l">
              <a:lnSpc>
                <a:spcPct val="115000"/>
              </a:lnSpc>
              <a:spcBef>
                <a:spcPts val="1000"/>
              </a:spcBef>
              <a:spcAft>
                <a:spcPts val="0"/>
              </a:spcAft>
              <a:buClr>
                <a:srgbClr val="111111"/>
              </a:buClr>
              <a:buSzPts val="2400"/>
              <a:buFont typeface="Times New Roman"/>
              <a:buChar char="●"/>
            </a:pPr>
            <a:r>
              <a:rPr lang="en-US" sz="2400">
                <a:solidFill>
                  <a:srgbClr val="111111"/>
                </a:solidFill>
                <a:highlight>
                  <a:srgbClr val="FFFFFF"/>
                </a:highlight>
                <a:latin typeface="Times New Roman"/>
                <a:ea typeface="Times New Roman"/>
                <a:cs typeface="Times New Roman"/>
                <a:sym typeface="Times New Roman"/>
              </a:rPr>
              <a:t>Mapp’s home was searched absent a warrant.</a:t>
            </a:r>
            <a:endParaRPr sz="2400">
              <a:solidFill>
                <a:srgbClr val="111111"/>
              </a:solidFill>
              <a:highlight>
                <a:srgbClr val="FFFFFF"/>
              </a:highlight>
              <a:latin typeface="Times New Roman"/>
              <a:ea typeface="Times New Roman"/>
              <a:cs typeface="Times New Roman"/>
              <a:sym typeface="Times New Roman"/>
            </a:endParaRPr>
          </a:p>
          <a:p>
            <a:pPr indent="-381000" lvl="0" marL="736600" rtl="0" algn="l">
              <a:lnSpc>
                <a:spcPct val="115000"/>
              </a:lnSpc>
              <a:spcBef>
                <a:spcPts val="0"/>
              </a:spcBef>
              <a:spcAft>
                <a:spcPts val="0"/>
              </a:spcAft>
              <a:buClr>
                <a:srgbClr val="111111"/>
              </a:buClr>
              <a:buSzPts val="2400"/>
              <a:buFont typeface="Times New Roman"/>
              <a:buChar char="●"/>
            </a:pPr>
            <a:r>
              <a:rPr lang="en-US" sz="2400">
                <a:solidFill>
                  <a:srgbClr val="111111"/>
                </a:solidFill>
                <a:highlight>
                  <a:srgbClr val="FFFFFF"/>
                </a:highlight>
                <a:latin typeface="Times New Roman"/>
                <a:ea typeface="Times New Roman"/>
                <a:cs typeface="Times New Roman"/>
                <a:sym typeface="Times New Roman"/>
              </a:rPr>
              <a:t>The search yielded the discovery of material classified as “obscene” under Ohio state law.</a:t>
            </a:r>
            <a:endParaRPr sz="2400">
              <a:solidFill>
                <a:srgbClr val="111111"/>
              </a:solidFill>
              <a:highlight>
                <a:srgbClr val="FFFFFF"/>
              </a:highlight>
              <a:latin typeface="Times New Roman"/>
              <a:ea typeface="Times New Roman"/>
              <a:cs typeface="Times New Roman"/>
              <a:sym typeface="Times New Roman"/>
            </a:endParaRPr>
          </a:p>
          <a:p>
            <a:pPr indent="-381000" lvl="0" marL="736600" rtl="0" algn="l">
              <a:lnSpc>
                <a:spcPct val="115000"/>
              </a:lnSpc>
              <a:spcBef>
                <a:spcPts val="0"/>
              </a:spcBef>
              <a:spcAft>
                <a:spcPts val="0"/>
              </a:spcAft>
              <a:buClr>
                <a:srgbClr val="111111"/>
              </a:buClr>
              <a:buSzPts val="2400"/>
              <a:buFont typeface="Times New Roman"/>
              <a:buChar char="●"/>
            </a:pPr>
            <a:r>
              <a:rPr lang="en-US" sz="2400">
                <a:solidFill>
                  <a:srgbClr val="111111"/>
                </a:solidFill>
                <a:highlight>
                  <a:srgbClr val="FFFFFF"/>
                </a:highlight>
                <a:latin typeface="Times New Roman"/>
                <a:ea typeface="Times New Roman"/>
                <a:cs typeface="Times New Roman"/>
                <a:sym typeface="Times New Roman"/>
              </a:rPr>
              <a:t>The Supreme Court held that evidence obtained from an unreasonable search and seizure could not be used against the accused in criminal state court.</a:t>
            </a:r>
            <a:endParaRPr sz="2400">
              <a:solidFill>
                <a:srgbClr val="111111"/>
              </a:solidFill>
              <a:highlight>
                <a:srgbClr val="FFFFFF"/>
              </a:highlight>
              <a:latin typeface="Times New Roman"/>
              <a:ea typeface="Times New Roman"/>
              <a:cs typeface="Times New Roman"/>
              <a:sym typeface="Times New Roman"/>
            </a:endParaRPr>
          </a:p>
          <a:p>
            <a:pPr indent="-381000" lvl="0" marL="736600" rtl="0" algn="l">
              <a:lnSpc>
                <a:spcPct val="115000"/>
              </a:lnSpc>
              <a:spcBef>
                <a:spcPts val="0"/>
              </a:spcBef>
              <a:spcAft>
                <a:spcPts val="0"/>
              </a:spcAft>
              <a:buClr>
                <a:srgbClr val="111111"/>
              </a:buClr>
              <a:buSzPts val="2400"/>
              <a:buFont typeface="Times New Roman"/>
              <a:buChar char="●"/>
            </a:pPr>
            <a:r>
              <a:rPr lang="en-US" sz="2400">
                <a:solidFill>
                  <a:srgbClr val="111111"/>
                </a:solidFill>
                <a:highlight>
                  <a:srgbClr val="FFFFFF"/>
                </a:highlight>
                <a:latin typeface="Times New Roman"/>
                <a:ea typeface="Times New Roman"/>
                <a:cs typeface="Times New Roman"/>
                <a:sym typeface="Times New Roman"/>
              </a:rPr>
              <a:t>The court made a point of noting the inconsistency of state courts being permitted to introduce evidence that the federal courts have held to be a violation since both the state and </a:t>
            </a:r>
            <a:r>
              <a:rPr lang="en-US" sz="2400">
                <a:solidFill>
                  <a:srgbClr val="E84747"/>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federal government</a:t>
            </a:r>
            <a:r>
              <a:rPr lang="en-US" sz="2400">
                <a:solidFill>
                  <a:srgbClr val="111111"/>
                </a:solidFill>
                <a:highlight>
                  <a:srgbClr val="FFFFFF"/>
                </a:highlight>
                <a:latin typeface="Times New Roman"/>
                <a:ea typeface="Times New Roman"/>
                <a:cs typeface="Times New Roman"/>
                <a:sym typeface="Times New Roman"/>
              </a:rPr>
              <a:t> follow the U.S. </a:t>
            </a:r>
            <a:r>
              <a:rPr lang="en-US" sz="2400">
                <a:solidFill>
                  <a:srgbClr val="E84747"/>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Constitution</a:t>
            </a:r>
            <a:r>
              <a:rPr lang="en-US" sz="2400">
                <a:solidFill>
                  <a:srgbClr val="111111"/>
                </a:solidFill>
                <a:highlight>
                  <a:srgbClr val="FFFFFF"/>
                </a:highlight>
                <a:latin typeface="Times New Roman"/>
                <a:ea typeface="Times New Roman"/>
                <a:cs typeface="Times New Roman"/>
                <a:sym typeface="Times New Roman"/>
              </a:rPr>
              <a:t>.</a:t>
            </a:r>
            <a:endParaRPr sz="2400">
              <a:solidFill>
                <a:srgbClr val="111111"/>
              </a:solidFill>
              <a:highlight>
                <a:srgbClr val="FFFFFF"/>
              </a:highlight>
              <a:latin typeface="Times New Roman"/>
              <a:ea typeface="Times New Roman"/>
              <a:cs typeface="Times New Roman"/>
              <a:sym typeface="Times New Roman"/>
            </a:endParaRPr>
          </a:p>
        </p:txBody>
      </p:sp>
      <p:pic>
        <p:nvPicPr>
          <p:cNvPr id="594" name="Google Shape;594;p67"/>
          <p:cNvPicPr preferRelativeResize="0"/>
          <p:nvPr/>
        </p:nvPicPr>
        <p:blipFill>
          <a:blip r:embed="rId5">
            <a:alphaModFix/>
          </a:blip>
          <a:stretch>
            <a:fillRect/>
          </a:stretch>
        </p:blipFill>
        <p:spPr>
          <a:xfrm>
            <a:off x="2037450" y="3858000"/>
            <a:ext cx="7577101" cy="299999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8"/>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01" name="Google Shape;601;p68"/>
          <p:cNvSpPr txBox="1"/>
          <p:nvPr/>
        </p:nvSpPr>
        <p:spPr>
          <a:xfrm>
            <a:off x="0" y="0"/>
            <a:ext cx="12192000" cy="30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None/>
            </a:pPr>
            <a:r>
              <a:rPr b="1" lang="en-US" sz="3000">
                <a:solidFill>
                  <a:srgbClr val="111111"/>
                </a:solidFill>
                <a:highlight>
                  <a:srgbClr val="FFFFFF"/>
                </a:highlight>
                <a:latin typeface="Times New Roman"/>
                <a:ea typeface="Times New Roman"/>
                <a:cs typeface="Times New Roman"/>
                <a:sym typeface="Times New Roman"/>
              </a:rPr>
              <a:t>Case Summary of Mapp v. Ohio:</a:t>
            </a:r>
            <a:endParaRPr b="1" sz="3000">
              <a:solidFill>
                <a:srgbClr val="111111"/>
              </a:solidFill>
              <a:highlight>
                <a:srgbClr val="FFFFFF"/>
              </a:highlight>
              <a:latin typeface="Times New Roman"/>
              <a:ea typeface="Times New Roman"/>
              <a:cs typeface="Times New Roman"/>
              <a:sym typeface="Times New Roman"/>
            </a:endParaRPr>
          </a:p>
          <a:p>
            <a:pPr indent="-381000" lvl="0" marL="736600" rtl="0" algn="l">
              <a:lnSpc>
                <a:spcPct val="115000"/>
              </a:lnSpc>
              <a:spcBef>
                <a:spcPts val="1000"/>
              </a:spcBef>
              <a:spcAft>
                <a:spcPts val="0"/>
              </a:spcAft>
              <a:buClr>
                <a:srgbClr val="111111"/>
              </a:buClr>
              <a:buSzPts val="2400"/>
              <a:buFont typeface="Times New Roman"/>
              <a:buChar char="●"/>
            </a:pPr>
            <a:r>
              <a:rPr lang="en-US" sz="2400">
                <a:solidFill>
                  <a:srgbClr val="111111"/>
                </a:solidFill>
                <a:highlight>
                  <a:srgbClr val="FFFFFF"/>
                </a:highlight>
                <a:latin typeface="Times New Roman"/>
                <a:ea typeface="Times New Roman"/>
                <a:cs typeface="Times New Roman"/>
                <a:sym typeface="Times New Roman"/>
              </a:rPr>
              <a:t>Mapp’s home was searched absent a warrant.</a:t>
            </a:r>
            <a:endParaRPr sz="2400">
              <a:solidFill>
                <a:srgbClr val="111111"/>
              </a:solidFill>
              <a:highlight>
                <a:srgbClr val="FFFFFF"/>
              </a:highlight>
              <a:latin typeface="Times New Roman"/>
              <a:ea typeface="Times New Roman"/>
              <a:cs typeface="Times New Roman"/>
              <a:sym typeface="Times New Roman"/>
            </a:endParaRPr>
          </a:p>
          <a:p>
            <a:pPr indent="-381000" lvl="0" marL="736600" rtl="0" algn="l">
              <a:lnSpc>
                <a:spcPct val="115000"/>
              </a:lnSpc>
              <a:spcBef>
                <a:spcPts val="0"/>
              </a:spcBef>
              <a:spcAft>
                <a:spcPts val="0"/>
              </a:spcAft>
              <a:buClr>
                <a:srgbClr val="111111"/>
              </a:buClr>
              <a:buSzPts val="2400"/>
              <a:buFont typeface="Times New Roman"/>
              <a:buChar char="●"/>
            </a:pPr>
            <a:r>
              <a:rPr lang="en-US" sz="2400">
                <a:solidFill>
                  <a:srgbClr val="111111"/>
                </a:solidFill>
                <a:highlight>
                  <a:srgbClr val="FFFFFF"/>
                </a:highlight>
                <a:latin typeface="Times New Roman"/>
                <a:ea typeface="Times New Roman"/>
                <a:cs typeface="Times New Roman"/>
                <a:sym typeface="Times New Roman"/>
              </a:rPr>
              <a:t>The search yielded the discovery of material classified as “obscene” under Ohio state law.</a:t>
            </a:r>
            <a:endParaRPr sz="2400">
              <a:solidFill>
                <a:srgbClr val="111111"/>
              </a:solidFill>
              <a:highlight>
                <a:srgbClr val="FFFFFF"/>
              </a:highlight>
              <a:latin typeface="Times New Roman"/>
              <a:ea typeface="Times New Roman"/>
              <a:cs typeface="Times New Roman"/>
              <a:sym typeface="Times New Roman"/>
            </a:endParaRPr>
          </a:p>
          <a:p>
            <a:pPr indent="-381000" lvl="0" marL="736600" rtl="0" algn="l">
              <a:lnSpc>
                <a:spcPct val="115000"/>
              </a:lnSpc>
              <a:spcBef>
                <a:spcPts val="0"/>
              </a:spcBef>
              <a:spcAft>
                <a:spcPts val="0"/>
              </a:spcAft>
              <a:buClr>
                <a:srgbClr val="111111"/>
              </a:buClr>
              <a:buSzPts val="2400"/>
              <a:buFont typeface="Times New Roman"/>
              <a:buChar char="●"/>
            </a:pPr>
            <a:r>
              <a:rPr lang="en-US" sz="2400">
                <a:solidFill>
                  <a:srgbClr val="111111"/>
                </a:solidFill>
                <a:highlight>
                  <a:srgbClr val="FFFFFF"/>
                </a:highlight>
                <a:latin typeface="Times New Roman"/>
                <a:ea typeface="Times New Roman"/>
                <a:cs typeface="Times New Roman"/>
                <a:sym typeface="Times New Roman"/>
              </a:rPr>
              <a:t>The Supreme Court held that evidence obtained from an unreasonable search and seizure could not be used against the accused in criminal state court.</a:t>
            </a:r>
            <a:endParaRPr sz="2400">
              <a:solidFill>
                <a:srgbClr val="111111"/>
              </a:solidFill>
              <a:highlight>
                <a:srgbClr val="FFFFFF"/>
              </a:highlight>
              <a:latin typeface="Times New Roman"/>
              <a:ea typeface="Times New Roman"/>
              <a:cs typeface="Times New Roman"/>
              <a:sym typeface="Times New Roman"/>
            </a:endParaRPr>
          </a:p>
          <a:p>
            <a:pPr indent="-381000" lvl="0" marL="736600" rtl="0" algn="l">
              <a:lnSpc>
                <a:spcPct val="115000"/>
              </a:lnSpc>
              <a:spcBef>
                <a:spcPts val="0"/>
              </a:spcBef>
              <a:spcAft>
                <a:spcPts val="0"/>
              </a:spcAft>
              <a:buClr>
                <a:srgbClr val="111111"/>
              </a:buClr>
              <a:buSzPts val="2400"/>
              <a:buFont typeface="Times New Roman"/>
              <a:buChar char="●"/>
            </a:pPr>
            <a:r>
              <a:rPr lang="en-US" sz="2400">
                <a:solidFill>
                  <a:srgbClr val="111111"/>
                </a:solidFill>
                <a:highlight>
                  <a:srgbClr val="FFFFFF"/>
                </a:highlight>
                <a:latin typeface="Times New Roman"/>
                <a:ea typeface="Times New Roman"/>
                <a:cs typeface="Times New Roman"/>
                <a:sym typeface="Times New Roman"/>
              </a:rPr>
              <a:t>The court made a point of noting the inconsistency of state courts being permitted to introduce evidence that the federal courts have held to be a violation since both the state and </a:t>
            </a:r>
            <a:r>
              <a:rPr lang="en-US" sz="2400">
                <a:solidFill>
                  <a:srgbClr val="E84747"/>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federal government</a:t>
            </a:r>
            <a:r>
              <a:rPr lang="en-US" sz="2400">
                <a:solidFill>
                  <a:srgbClr val="111111"/>
                </a:solidFill>
                <a:highlight>
                  <a:srgbClr val="FFFFFF"/>
                </a:highlight>
                <a:latin typeface="Times New Roman"/>
                <a:ea typeface="Times New Roman"/>
                <a:cs typeface="Times New Roman"/>
                <a:sym typeface="Times New Roman"/>
              </a:rPr>
              <a:t> follow the U.S. </a:t>
            </a:r>
            <a:r>
              <a:rPr lang="en-US" sz="2400">
                <a:solidFill>
                  <a:srgbClr val="E84747"/>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Constitution</a:t>
            </a:r>
            <a:r>
              <a:rPr lang="en-US" sz="2400">
                <a:solidFill>
                  <a:srgbClr val="111111"/>
                </a:solidFill>
                <a:highlight>
                  <a:srgbClr val="FFFFFF"/>
                </a:highlight>
                <a:latin typeface="Times New Roman"/>
                <a:ea typeface="Times New Roman"/>
                <a:cs typeface="Times New Roman"/>
                <a:sym typeface="Times New Roman"/>
              </a:rPr>
              <a:t>.</a:t>
            </a:r>
            <a:endParaRPr sz="2400">
              <a:solidFill>
                <a:srgbClr val="111111"/>
              </a:solidFill>
              <a:highlight>
                <a:srgbClr val="FFFFFF"/>
              </a:highlight>
              <a:latin typeface="Times New Roman"/>
              <a:ea typeface="Times New Roman"/>
              <a:cs typeface="Times New Roman"/>
              <a:sym typeface="Times New Roman"/>
            </a:endParaRPr>
          </a:p>
        </p:txBody>
      </p:sp>
      <p:pic>
        <p:nvPicPr>
          <p:cNvPr id="602" name="Google Shape;602;p68"/>
          <p:cNvPicPr preferRelativeResize="0"/>
          <p:nvPr/>
        </p:nvPicPr>
        <p:blipFill>
          <a:blip r:embed="rId5">
            <a:alphaModFix/>
          </a:blip>
          <a:stretch>
            <a:fillRect/>
          </a:stretch>
        </p:blipFill>
        <p:spPr>
          <a:xfrm>
            <a:off x="2037450" y="3858000"/>
            <a:ext cx="7577101" cy="299999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9"/>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When police officers commit an unconstitutional search, should the evidence they obtained be usable in court? Prof. Paul Cassell of the University of Utah College of Law discusses the Supreme Court’s attempt to incentivize police officers to comply with the Fourth Amendment in Mapp v. Ohio.&#10;&#10;*******&#10;As always, the Federalist Society takes no position on particular legal or public policy issues. All opinions expressed are those of the speaker.&#10;&#10;Learn more about Paul Cassell: &#10;https://faculty.utah.edu/u0031056-PAUL_G._CASSELL/hm/index.hml&#10;&#10;Follow Paul Cassell on Twitter: @pgcassell&#10;https://twitter.com/pgcassell?lang=en&#10;&#10;*******&#10;Related Links &amp; Differing Views:&#10;&#10;CPSAN Landmark Cases: “Mapp v. Ohio”&#10;http://landmarkcases.c-span.org/Case/9/Mapp-V-Ohio&#10;&#10;Case Western Reserve Law Review: “Search and Seizure and the Exclusionary Rule: A Re-Examination in the Wake of Mapp v. Ohio”&#10;https://scholarlycommons.law.case.edu/cgi/viewcontent.cgi?article=4029&amp;context=caselrev&#10;&#10;University of Colorado Law Review: “The Need to Overrule Mapp v. Ohio”&#10;https://scholar.law.colorado.edu/cgi/viewcontent.cgi?referer=https://www.google.com/&amp;httpsredir=1&amp;article=1181&amp;context=articles&#10;&#10;Emory Law Journal: “Resolving the Dilemma of the Exclusionary Rule: An Application of Restitutive Principles of Justice”&#10;http://www.bu.edu/rbarnett/resolving.htm&#10;&#10;Washington Law Review: “Exclusionary Rule, Deterrence and Posner’s Economic Analysis of Law”&#10;https://digitalcommons.law.uw.edu/wlr/vol57/iss4/3/" id="609" name="Google Shape;609;p69" title="Mapp v. Ohio [SCOTUSbrief]">
            <a:hlinkClick r:id="rId3"/>
          </p:cNvPr>
          <p:cNvPicPr preferRelativeResize="0"/>
          <p:nvPr/>
        </p:nvPicPr>
        <p:blipFill>
          <a:blip r:embed="rId4">
            <a:alphaModFix/>
          </a:blip>
          <a:stretch>
            <a:fillRect/>
          </a:stretch>
        </p:blipFill>
        <p:spPr>
          <a:xfrm>
            <a:off x="152400" y="152400"/>
            <a:ext cx="11952300" cy="65690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70"/>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Want a specific SCOTUS case covered? Your idea gets picked when you donate on Patreon: https://www.patreon.com/iammrbeat&#10;Mr. Beat's band: http://electricneedleroom.net/&#10;Mr. Beat on Twitter: https://twitter.com/beatmastermatt&#10;&#10;In episode 32 of Supreme Court Briefs, police break into a home of a citizen and later charge her with having sexually explicit material.&#10;&#10;Music by Isaac Sander.&#10;&#10;Check out cool primary sources here:&#10;https://www.oyez.org/cases/1960/236&#10;&#10;&#10;Other sources used:&#10;https://en.wikipedia.org/wiki/Mapp_v._Ohio&#10;https://www.casebriefs.com/blog/law/criminal-procedure/criminal-procedure-keyed-to-saltzburg/searches-and-seizures-of-persons-and-things/mapp-v-ohio-3/&#10;http://www.clevelandmemory.org/legallandmarks/mapp/illegalsearch.html&#10;http://cobras.clevelandsgs.com/2010/12/virgil-ogletree/&#10;https://www.nytimes.com/2014/12/10/us/dollree-mapp-who-defied-police-search-in-landmark-case-is-dead.html&#10;https://supreme.justia.com/cases/federal/us/367/643/case.html&#10;https://billofrightsinstitute.org/educate/educator-resources/lessons-plans/landmark-supreme-court-cases-elessons/mapp-v-ohio-1961/&#10;&#10;Photo credits:&#10;Shawn Lea&#10;Mikerussell&#10;Nick Youngson&#10;&#10;Cleveland, Ohio&#10;May 23, 1957&#10;&#10;Someone sets a bomb off at Don King’s house. Yep, that Don King, the future boxer promoter who at the time was a controversial bookie who had many enemies. So yeah, apparently one of those enemies was whoever bombed his house that day. The Cleveland police got a tip that a another bookie named Virgil Ogletree might have been involved with the bombing, and that he was hiding out in the house of Dollree Mapp. They also suspected stuff to make a bomb might be at the house.&#10;&#10;Three Cleveland police officers get to Mapp’s house, knock on the door and she answers. They ask to enter, but Mapp says “you gotta warrant?” After the police say no, she refuses to let them in. Two of the officers leave, but one hangs out across the street to stake out the place. Three hours later, even more officers return and knock on her door. This time Mapp doesn’t answer, and they break down the door and enter without permission. Mapp asks again to see a warrant. One of the officers shows her a piece of paper that is supposedly the warrant. She snatches the paper and puts it in her blouse. The officer reaches inside her clothing and she resists while he tries to get it back. He eventually does it get it back, and that piece of paper is never seen again.&#10;&#10;The police handcuffed Mapp and continued to search her home. They did find Ogletree, who later was cleared of being connected to the bombing, but while they were looking for him they also found evidence of illegal gambling, a pistol, and a small collection of sexually explicit materials that a previous resident had left behind.&#10;&#10;The Cleveland police arrested Mapp for having the gambling stuff but was later cleared. However, she didn’t cooperate with authorities very well, and several months later they turned around and charged her with having the sexually explicit materials, which apparently was illegal in Ohio at the time. Illegal, Mr. Beat? Yes, in 1957 it was illegal to possess “obscene materials.” Mapp was found guilty and sentenced to up to seven years in prison.&#10;&#10;Mapp appealed to the Ohio Court of Appeals for the Eighth District, arguing that the Ohio law banning the possession of obscene material went against the First Amendment. But what about the Fourth Amendment, Mr. Beat? (weird voice) Well, surprisingly, the Fourth Amendment wasn’t Mapp’s focus, but she could have also said that the police broke the Fourth Amendment when they searched through her stuff. Specifically, the police had no probable cause to suspect her of having the sexually explicit books, and they couldn’t use the books as evidence in court because they were found without a warrant. In addition, Mapp could have argued to get the 4th Amendment applied to both the state and local level, not just the federal level.&#10;&#10;The Ohio Court of Appeals agreed with the lower court, so Mapp appealed to the Ohio Supreme Court. They also agreed, so she appealed to the Supreme uh Supreme Court. By this time, 4 years had passed since the police had raided Mapp’s home. The Court heard oral arguments on March 29, 1961.&#10;&#10;It was soon apparent that the Court didn’t give a darn about the First Amendment...in this case. Lemme finish. They didn’t give a darn about the First Amendment IN THIS CASE. Instead, they were all focused on the 4th amendment. You see, there was this law called the exclusionary rule. The exclusionary rule said you couldn’t use evidence if the police got it illegally. It had been applied since 1914 in the ruling for the case Weeks v. United States, but only at the federal level. In the 1949 decision Wolf v. Colorado, the Court had declined to extend exclusionary protections at the state level.&#10;&#10;On June 19, 1961, the Court announced its decision." id="616" name="Google Shape;616;p70" title="Can the Police Use Evidence They Got Illegally? | Mapp v. Ohio">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10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71"/>
          <p:cNvSpPr txBox="1"/>
          <p:nvPr>
            <p:ph type="title"/>
          </p:nvPr>
        </p:nvSpPr>
        <p:spPr>
          <a:xfrm>
            <a:off x="0" y="0"/>
            <a:ext cx="5420700" cy="10065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latin typeface="Lobster"/>
                <a:ea typeface="Lobster"/>
                <a:cs typeface="Lobster"/>
                <a:sym typeface="Lobster"/>
              </a:rPr>
              <a:t>27. </a:t>
            </a:r>
            <a:r>
              <a:rPr lang="en-US">
                <a:latin typeface="Lobster"/>
                <a:ea typeface="Lobster"/>
                <a:cs typeface="Lobster"/>
                <a:sym typeface="Lobster"/>
              </a:rPr>
              <a:t>People v. Williams</a:t>
            </a:r>
            <a:endParaRPr>
              <a:latin typeface="Lobster"/>
              <a:ea typeface="Lobster"/>
              <a:cs typeface="Lobster"/>
              <a:sym typeface="Lobster"/>
            </a:endParaRPr>
          </a:p>
        </p:txBody>
      </p:sp>
      <p:sp>
        <p:nvSpPr>
          <p:cNvPr id="623" name="Google Shape;623;p71"/>
          <p:cNvSpPr txBox="1"/>
          <p:nvPr>
            <p:ph idx="1" type="body"/>
          </p:nvPr>
        </p:nvSpPr>
        <p:spPr>
          <a:xfrm>
            <a:off x="145750" y="1253395"/>
            <a:ext cx="10515600" cy="2728200"/>
          </a:xfrm>
          <a:prstGeom prst="rect">
            <a:avLst/>
          </a:prstGeom>
        </p:spPr>
        <p:txBody>
          <a:bodyPr anchorCtr="0" anchor="t" bIns="45700" lIns="91425" spcFirstLastPara="1" rIns="91425" wrap="square" tIns="45700">
            <a:noAutofit/>
          </a:bodyPr>
          <a:lstStyle/>
          <a:p>
            <a:pPr indent="0" lvl="0" marL="0" rtl="0" algn="just">
              <a:lnSpc>
                <a:spcPct val="115000"/>
              </a:lnSpc>
              <a:spcBef>
                <a:spcPts val="0"/>
              </a:spcBef>
              <a:spcAft>
                <a:spcPts val="2200"/>
              </a:spcAft>
              <a:buNone/>
            </a:pPr>
            <a:r>
              <a:rPr lang="en-US" sz="3000">
                <a:solidFill>
                  <a:srgbClr val="525252"/>
                </a:solidFill>
                <a:highlight>
                  <a:srgbClr val="FFFFFF"/>
                </a:highlight>
                <a:latin typeface="Times New Roman"/>
                <a:ea typeface="Times New Roman"/>
                <a:cs typeface="Times New Roman"/>
                <a:sym typeface="Times New Roman"/>
              </a:rPr>
              <a:t>In Williams’s (D) forcible rape case, a request was made by both prosecution and defense that the trial court instruct the jury to find that the </a:t>
            </a:r>
            <a:r>
              <a:rPr lang="en-US" sz="3000">
                <a:solidFill>
                  <a:srgbClr val="525252"/>
                </a:solidFill>
                <a:highlight>
                  <a:srgbClr val="B6D7A8"/>
                </a:highlight>
                <a:latin typeface="Times New Roman"/>
                <a:ea typeface="Times New Roman"/>
                <a:cs typeface="Times New Roman"/>
                <a:sym typeface="Times New Roman"/>
              </a:rPr>
              <a:t>defendant had reasonable and good faith but mistaken belief as to the victim’s consent. </a:t>
            </a:r>
            <a:r>
              <a:rPr lang="en-US" sz="3000">
                <a:solidFill>
                  <a:srgbClr val="525252"/>
                </a:solidFill>
                <a:highlight>
                  <a:srgbClr val="FFFFFF"/>
                </a:highlight>
                <a:latin typeface="Times New Roman"/>
                <a:ea typeface="Times New Roman"/>
                <a:cs typeface="Times New Roman"/>
                <a:sym typeface="Times New Roman"/>
              </a:rPr>
              <a:t>The court refused, and the jury convicted Williams of forcible rape.</a:t>
            </a:r>
            <a:endParaRPr sz="3000">
              <a:solidFill>
                <a:srgbClr val="525252"/>
              </a:solidFill>
              <a:highlight>
                <a:srgbClr val="FFFFFF"/>
              </a:highlight>
              <a:latin typeface="Times New Roman"/>
              <a:ea typeface="Times New Roman"/>
              <a:cs typeface="Times New Roman"/>
              <a:sym typeface="Times New Roman"/>
            </a:endParaRPr>
          </a:p>
        </p:txBody>
      </p:sp>
      <p:sp>
        <p:nvSpPr>
          <p:cNvPr id="624" name="Google Shape;624;p7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625" name="Google Shape;625;p71"/>
          <p:cNvPicPr preferRelativeResize="0"/>
          <p:nvPr/>
        </p:nvPicPr>
        <p:blipFill>
          <a:blip r:embed="rId3">
            <a:alphaModFix/>
          </a:blip>
          <a:stretch>
            <a:fillRect/>
          </a:stretch>
        </p:blipFill>
        <p:spPr>
          <a:xfrm>
            <a:off x="152400" y="4133995"/>
            <a:ext cx="3857407" cy="2571605"/>
          </a:xfrm>
          <a:prstGeom prst="rect">
            <a:avLst/>
          </a:prstGeom>
          <a:noFill/>
          <a:ln>
            <a:noFill/>
          </a:ln>
        </p:spPr>
      </p:pic>
      <p:pic>
        <p:nvPicPr>
          <p:cNvPr id="626" name="Google Shape;626;p71"/>
          <p:cNvPicPr preferRelativeResize="0"/>
          <p:nvPr/>
        </p:nvPicPr>
        <p:blipFill>
          <a:blip r:embed="rId4">
            <a:alphaModFix/>
          </a:blip>
          <a:stretch>
            <a:fillRect/>
          </a:stretch>
        </p:blipFill>
        <p:spPr>
          <a:xfrm>
            <a:off x="5912525" y="3409025"/>
            <a:ext cx="5115776" cy="338567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72"/>
          <p:cNvSpPr txBox="1"/>
          <p:nvPr>
            <p:ph idx="1" type="body"/>
          </p:nvPr>
        </p:nvSpPr>
        <p:spPr>
          <a:xfrm>
            <a:off x="611825" y="0"/>
            <a:ext cx="10515600" cy="4351200"/>
          </a:xfrm>
          <a:prstGeom prst="rect">
            <a:avLst/>
          </a:prstGeom>
        </p:spPr>
        <p:txBody>
          <a:bodyPr anchorCtr="0" anchor="t" bIns="45700" lIns="91425" spcFirstLastPara="1" rIns="91425" wrap="square" tIns="45700">
            <a:noAutofit/>
          </a:bodyPr>
          <a:lstStyle/>
          <a:p>
            <a:pPr indent="0" lvl="0" marL="0" rtl="0" algn="just">
              <a:lnSpc>
                <a:spcPct val="115000"/>
              </a:lnSpc>
              <a:spcBef>
                <a:spcPts val="1500"/>
              </a:spcBef>
              <a:spcAft>
                <a:spcPts val="0"/>
              </a:spcAft>
              <a:buClr>
                <a:schemeClr val="dk1"/>
              </a:buClr>
              <a:buSzPts val="1100"/>
              <a:buFont typeface="Arial"/>
              <a:buNone/>
            </a:pPr>
            <a:r>
              <a:rPr lang="en-US" sz="2000">
                <a:highlight>
                  <a:srgbClr val="FFFFFF"/>
                </a:highlight>
                <a:latin typeface="Times New Roman"/>
                <a:ea typeface="Times New Roman"/>
                <a:cs typeface="Times New Roman"/>
                <a:sym typeface="Times New Roman"/>
              </a:rPr>
              <a:t>Williams (D) was convicted of forcibly raping Deborah. Deborah and Williams had gone together to a hotel room, according to Deborah’s testimony, to watch television. In the room they had intercourse after Williams, who was much larger and heavier than her, hit her and prevented her from leaving, threatening her if she refused to have sex with him. Williams testified that Deborah had willingly come with him to the hotel room, had initiated sexual contact and demanded money, which he refused to pay, resulting in her becoming angry. Both parties asked for the jury to be instructed to find the defendant had reasonable and good faith but mistaken belief that the victim had consented, but the trial court refused to give such instruction. The state intermediate court of appeals reversed the verdict, holding that there was substantial  evidence to support the request for such jury instruction regarding mistake-of-fact.</a:t>
            </a:r>
            <a:endParaRPr sz="2000">
              <a:highlight>
                <a:srgbClr val="FFFFFF"/>
              </a:highlight>
              <a:latin typeface="Times New Roman"/>
              <a:ea typeface="Times New Roman"/>
              <a:cs typeface="Times New Roman"/>
              <a:sym typeface="Times New Roman"/>
            </a:endParaRPr>
          </a:p>
          <a:p>
            <a:pPr indent="0" lvl="0" marL="0" rtl="0" algn="just">
              <a:lnSpc>
                <a:spcPct val="115000"/>
              </a:lnSpc>
              <a:spcBef>
                <a:spcPts val="1500"/>
              </a:spcBef>
              <a:spcAft>
                <a:spcPts val="0"/>
              </a:spcAft>
              <a:buClr>
                <a:schemeClr val="dk1"/>
              </a:buClr>
              <a:buSzPts val="1100"/>
              <a:buFont typeface="Arial"/>
              <a:buNone/>
            </a:pPr>
            <a:r>
              <a:rPr b="1" lang="en-US" sz="2000">
                <a:highlight>
                  <a:srgbClr val="FFFFFF"/>
                </a:highlight>
                <a:latin typeface="Impact"/>
                <a:ea typeface="Impact"/>
                <a:cs typeface="Impact"/>
                <a:sym typeface="Impact"/>
              </a:rPr>
              <a:t>Issue</a:t>
            </a:r>
            <a:r>
              <a:rPr b="1" lang="en-US" sz="2000">
                <a:highlight>
                  <a:srgbClr val="FFFFFF"/>
                </a:highlight>
                <a:latin typeface="Roboto"/>
                <a:ea typeface="Roboto"/>
                <a:cs typeface="Roboto"/>
                <a:sym typeface="Roboto"/>
              </a:rPr>
              <a:t>.</a:t>
            </a:r>
            <a:r>
              <a:rPr lang="en-US" sz="2000">
                <a:highlight>
                  <a:srgbClr val="FFFFFF"/>
                </a:highlight>
                <a:latin typeface="Roboto"/>
                <a:ea typeface="Roboto"/>
                <a:cs typeface="Roboto"/>
                <a:sym typeface="Roboto"/>
              </a:rPr>
              <a:t> </a:t>
            </a:r>
            <a:r>
              <a:rPr lang="en-US" sz="2000">
                <a:highlight>
                  <a:srgbClr val="FFFFFF"/>
                </a:highlight>
                <a:latin typeface="Times New Roman"/>
                <a:ea typeface="Times New Roman"/>
                <a:cs typeface="Times New Roman"/>
                <a:sym typeface="Times New Roman"/>
              </a:rPr>
              <a:t>In a case of forcible rape, may the jury be given an instruction on the defendant having had reasonable and good faith but mistaken belief as to the victim’s consent unless there is substantial evidence that the victim showed equivocal conduct which could have resulted in a reasonable and good faith though mistaken belief on the defendant’s part as to the victim’s consent.</a:t>
            </a:r>
            <a:endParaRPr sz="2000">
              <a:highlight>
                <a:srgbClr val="FFFFFF"/>
              </a:highlight>
              <a:latin typeface="Times New Roman"/>
              <a:ea typeface="Times New Roman"/>
              <a:cs typeface="Times New Roman"/>
              <a:sym typeface="Times New Roman"/>
            </a:endParaRPr>
          </a:p>
          <a:p>
            <a:pPr indent="0" lvl="0" marL="0" rtl="0" algn="l">
              <a:spcBef>
                <a:spcPts val="1500"/>
              </a:spcBef>
              <a:spcAft>
                <a:spcPts val="0"/>
              </a:spcAft>
              <a:buNone/>
            </a:pPr>
            <a:r>
              <a:t/>
            </a:r>
            <a:endParaRPr/>
          </a:p>
        </p:txBody>
      </p:sp>
      <p:sp>
        <p:nvSpPr>
          <p:cNvPr id="633" name="Google Shape;633;p72"/>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34" name="Google Shape;634;p72"/>
          <p:cNvSpPr txBox="1"/>
          <p:nvPr>
            <p:ph type="title"/>
          </p:nvPr>
        </p:nvSpPr>
        <p:spPr>
          <a:xfrm>
            <a:off x="3315800" y="5714950"/>
            <a:ext cx="5420700" cy="10065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latin typeface="Lobster"/>
                <a:ea typeface="Lobster"/>
                <a:cs typeface="Lobster"/>
                <a:sym typeface="Lobster"/>
              </a:rPr>
              <a:t>People v. Williams</a:t>
            </a:r>
            <a:endParaRPr>
              <a:latin typeface="Lobster"/>
              <a:ea typeface="Lobster"/>
              <a:cs typeface="Lobster"/>
              <a:sym typeface="Lobste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73"/>
          <p:cNvSpPr txBox="1"/>
          <p:nvPr>
            <p:ph type="title"/>
          </p:nvPr>
        </p:nvSpPr>
        <p:spPr>
          <a:xfrm>
            <a:off x="771625" y="0"/>
            <a:ext cx="10515600" cy="10065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latin typeface="Lobster"/>
                <a:ea typeface="Lobster"/>
                <a:cs typeface="Lobster"/>
                <a:sym typeface="Lobster"/>
              </a:rPr>
              <a:t>Melendez-Diaz v. Massachusetts</a:t>
            </a:r>
            <a:endParaRPr>
              <a:latin typeface="Lobster"/>
              <a:ea typeface="Lobster"/>
              <a:cs typeface="Lobster"/>
              <a:sym typeface="Lobster"/>
            </a:endParaRPr>
          </a:p>
        </p:txBody>
      </p:sp>
      <p:sp>
        <p:nvSpPr>
          <p:cNvPr id="641" name="Google Shape;641;p73"/>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Should prosecutors be allowed to submit into evidence unauthenticated scientific reports?" id="642" name="Google Shape;642;p73" title="Melendez-Diaz v. Massachusetts">
            <a:hlinkClick r:id="rId3"/>
          </p:cNvPr>
          <p:cNvPicPr preferRelativeResize="0"/>
          <p:nvPr/>
        </p:nvPicPr>
        <p:blipFill>
          <a:blip r:embed="rId4">
            <a:alphaModFix/>
          </a:blip>
          <a:stretch>
            <a:fillRect/>
          </a:stretch>
        </p:blipFill>
        <p:spPr>
          <a:xfrm>
            <a:off x="0" y="1177400"/>
            <a:ext cx="12192000" cy="5680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pic>
        <p:nvPicPr>
          <p:cNvPr id="158" name="Google Shape;158;p20"/>
          <p:cNvPicPr preferRelativeResize="0"/>
          <p:nvPr/>
        </p:nvPicPr>
        <p:blipFill rotWithShape="1">
          <a:blip r:embed="rId3">
            <a:alphaModFix/>
          </a:blip>
          <a:srcRect b="4769" l="0" r="-2" t="1142"/>
          <a:stretch/>
        </p:blipFill>
        <p:spPr>
          <a:xfrm>
            <a:off x="6083786" y="-168318"/>
            <a:ext cx="6261330" cy="3932313"/>
          </a:xfrm>
          <a:prstGeom prst="rect">
            <a:avLst/>
          </a:prstGeom>
          <a:noFill/>
          <a:ln>
            <a:noFill/>
          </a:ln>
        </p:spPr>
      </p:pic>
      <p:pic>
        <p:nvPicPr>
          <p:cNvPr descr="A picture containing outdoor, person, grass, ground&#10;&#10;Description automatically generated" id="159" name="Google Shape;159;p20"/>
          <p:cNvPicPr preferRelativeResize="0"/>
          <p:nvPr/>
        </p:nvPicPr>
        <p:blipFill rotWithShape="1">
          <a:blip r:embed="rId4">
            <a:alphaModFix/>
          </a:blip>
          <a:srcRect b="1841" l="0" r="-1" t="4033"/>
          <a:stretch/>
        </p:blipFill>
        <p:spPr>
          <a:xfrm>
            <a:off x="6089904" y="2487168"/>
            <a:ext cx="6263640" cy="4215384"/>
          </a:xfrm>
          <a:prstGeom prst="rect">
            <a:avLst/>
          </a:prstGeom>
          <a:noFill/>
          <a:ln>
            <a:noFill/>
          </a:ln>
        </p:spPr>
      </p:pic>
      <p:pic>
        <p:nvPicPr>
          <p:cNvPr id="160" name="Google Shape;160;p20"/>
          <p:cNvPicPr preferRelativeResize="0"/>
          <p:nvPr/>
        </p:nvPicPr>
        <p:blipFill rotWithShape="1">
          <a:blip r:embed="rId5">
            <a:alphaModFix/>
          </a:blip>
          <a:srcRect b="0" l="0" r="0" t="0"/>
          <a:stretch/>
        </p:blipFill>
        <p:spPr>
          <a:xfrm>
            <a:off x="0" y="0"/>
            <a:ext cx="12192000" cy="6858000"/>
          </a:xfrm>
          <a:prstGeom prst="rect">
            <a:avLst/>
          </a:prstGeom>
          <a:noFill/>
          <a:ln>
            <a:noFill/>
          </a:ln>
        </p:spPr>
      </p:pic>
      <p:sp>
        <p:nvSpPr>
          <p:cNvPr id="161" name="Google Shape;161;p20"/>
          <p:cNvSpPr txBox="1"/>
          <p:nvPr>
            <p:ph type="title"/>
          </p:nvPr>
        </p:nvSpPr>
        <p:spPr>
          <a:xfrm>
            <a:off x="139980" y="-282210"/>
            <a:ext cx="4803636" cy="13116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Overlock"/>
              <a:buNone/>
            </a:pPr>
            <a:r>
              <a:rPr lang="en-US" sz="4000">
                <a:solidFill>
                  <a:srgbClr val="000000"/>
                </a:solidFill>
                <a:latin typeface="Overlock"/>
                <a:ea typeface="Overlock"/>
                <a:cs typeface="Overlock"/>
                <a:sym typeface="Overlock"/>
              </a:rPr>
              <a:t>Forensics History</a:t>
            </a:r>
            <a:endParaRPr/>
          </a:p>
        </p:txBody>
      </p:sp>
      <p:sp>
        <p:nvSpPr>
          <p:cNvPr id="162" name="Google Shape;162;p20"/>
          <p:cNvSpPr txBox="1"/>
          <p:nvPr>
            <p:ph idx="1" type="body"/>
          </p:nvPr>
        </p:nvSpPr>
        <p:spPr>
          <a:xfrm>
            <a:off x="401236" y="1311663"/>
            <a:ext cx="5694764" cy="510781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2900">
                <a:solidFill>
                  <a:srgbClr val="000000"/>
                </a:solidFill>
                <a:latin typeface="Times New Roman"/>
                <a:ea typeface="Times New Roman"/>
                <a:cs typeface="Times New Roman"/>
                <a:sym typeface="Times New Roman"/>
              </a:rPr>
              <a:t>3. </a:t>
            </a:r>
            <a:r>
              <a:rPr lang="en-US" sz="2900">
                <a:solidFill>
                  <a:srgbClr val="000000"/>
                </a:solidFill>
                <a:latin typeface="Times New Roman"/>
                <a:ea typeface="Times New Roman"/>
                <a:cs typeface="Times New Roman"/>
                <a:sym typeface="Times New Roman"/>
              </a:rPr>
              <a:t>Mathieu Orfila - The father of forensic toxicology. </a:t>
            </a:r>
            <a:endParaRPr sz="3300"/>
          </a:p>
          <a:p>
            <a:pPr indent="0" lvl="0" marL="0" rtl="0" algn="l">
              <a:lnSpc>
                <a:spcPct val="90000"/>
              </a:lnSpc>
              <a:spcBef>
                <a:spcPts val="1000"/>
              </a:spcBef>
              <a:spcAft>
                <a:spcPts val="0"/>
              </a:spcAft>
              <a:buNone/>
            </a:pPr>
            <a:r>
              <a:rPr lang="en-US" sz="2900">
                <a:solidFill>
                  <a:srgbClr val="000000"/>
                </a:solidFill>
                <a:latin typeface="Times New Roman"/>
                <a:ea typeface="Times New Roman"/>
                <a:cs typeface="Times New Roman"/>
                <a:sym typeface="Times New Roman"/>
              </a:rPr>
              <a:t>4. </a:t>
            </a:r>
            <a:r>
              <a:rPr lang="en-US" sz="2900">
                <a:solidFill>
                  <a:srgbClr val="000000"/>
                </a:solidFill>
                <a:latin typeface="Times New Roman"/>
                <a:ea typeface="Times New Roman"/>
                <a:cs typeface="Times New Roman"/>
                <a:sym typeface="Times New Roman"/>
              </a:rPr>
              <a:t>Alphonse Bertillion - Devised the first scientific system of personal identification in 1879.</a:t>
            </a:r>
            <a:endParaRPr sz="3300"/>
          </a:p>
          <a:p>
            <a:pPr indent="0" lvl="0" marL="0" rtl="0" algn="l">
              <a:lnSpc>
                <a:spcPct val="90000"/>
              </a:lnSpc>
              <a:spcBef>
                <a:spcPts val="1000"/>
              </a:spcBef>
              <a:spcAft>
                <a:spcPts val="0"/>
              </a:spcAft>
              <a:buNone/>
            </a:pPr>
            <a:r>
              <a:rPr lang="en-US" sz="2900">
                <a:solidFill>
                  <a:srgbClr val="000000"/>
                </a:solidFill>
                <a:latin typeface="Times New Roman"/>
                <a:ea typeface="Times New Roman"/>
                <a:cs typeface="Times New Roman"/>
                <a:sym typeface="Times New Roman"/>
              </a:rPr>
              <a:t>5. </a:t>
            </a:r>
            <a:r>
              <a:rPr lang="en-US" sz="2900">
                <a:solidFill>
                  <a:srgbClr val="000000"/>
                </a:solidFill>
                <a:latin typeface="Times New Roman"/>
                <a:ea typeface="Times New Roman"/>
                <a:cs typeface="Times New Roman"/>
                <a:sym typeface="Times New Roman"/>
              </a:rPr>
              <a:t>Francis Galton - Conducted the first definitive study of fingerprints and their classification.</a:t>
            </a:r>
            <a:endParaRPr sz="3300"/>
          </a:p>
          <a:p>
            <a:pPr indent="0" lvl="0" marL="0" rtl="0" algn="l">
              <a:lnSpc>
                <a:spcPct val="90000"/>
              </a:lnSpc>
              <a:spcBef>
                <a:spcPts val="1000"/>
              </a:spcBef>
              <a:spcAft>
                <a:spcPts val="0"/>
              </a:spcAft>
              <a:buNone/>
            </a:pPr>
            <a:r>
              <a:rPr lang="en-US" sz="2900">
                <a:solidFill>
                  <a:srgbClr val="000000"/>
                </a:solidFill>
                <a:latin typeface="Times New Roman"/>
                <a:ea typeface="Times New Roman"/>
                <a:cs typeface="Times New Roman"/>
                <a:sym typeface="Times New Roman"/>
              </a:rPr>
              <a:t>6. </a:t>
            </a:r>
            <a:r>
              <a:rPr lang="en-US" sz="2900">
                <a:solidFill>
                  <a:srgbClr val="000000"/>
                </a:solidFill>
                <a:latin typeface="Times New Roman"/>
                <a:ea typeface="Times New Roman"/>
                <a:cs typeface="Times New Roman"/>
                <a:sym typeface="Times New Roman"/>
              </a:rPr>
              <a:t>Leone Lattes - Developed a procedure to determine blood type from dried bloodstains.</a:t>
            </a:r>
            <a:endParaRPr sz="3300"/>
          </a:p>
          <a:p>
            <a:pPr indent="-101600" lvl="0" marL="228600" rtl="0" algn="l">
              <a:lnSpc>
                <a:spcPct val="90000"/>
              </a:lnSpc>
              <a:spcBef>
                <a:spcPts val="1000"/>
              </a:spcBef>
              <a:spcAft>
                <a:spcPts val="0"/>
              </a:spcAft>
              <a:buClr>
                <a:schemeClr val="dk1"/>
              </a:buClr>
              <a:buSzPts val="2000"/>
              <a:buNone/>
            </a:pPr>
            <a:r>
              <a:t/>
            </a:r>
            <a:endParaRPr sz="2000">
              <a:solidFill>
                <a:srgbClr val="000000"/>
              </a:solidFill>
            </a:endParaRPr>
          </a:p>
        </p:txBody>
      </p:sp>
      <p:sp>
        <p:nvSpPr>
          <p:cNvPr id="163" name="Google Shape;163;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164" name="Google Shape;164;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74"/>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Miranda v. Arizona was a case brought to the Supreme Court in 1966 after Ernesto Miranda appealed his guilty conviction of kidnapping and rape. In his appeal, Miranda claimed he was unaware of his right to remain silent and his resulting confession should not be used to incriminate him. The Supreme Court ruled in favor of Miranda and established the Miranda Warning. This warning is now recited in most instances of arrest to ensure the accused people are aware of their rights. &#10;&#10;Supreme Court Document Based Questions: https://billofrightsinstitute.org/curricula/supreme-court-document-based-questions&#10;&#10;The Bill of Rights and You: https://billofrightsinstitute.org/curricula/the-bill-of-rights-and-you-rights-and-responsibilities&#10;&#10;Landmark Supreme Court Cases: https://billofrightsinstitute.org/landmark-cases&#10;&#10;About the Bill of Rights Institute&#10;&#10;Established in September 1999, the Bill of Rights Institute is a 501(c)(3) non-profit educational organization that works to engage, educate, and empower individuals with a passion for the freedom and opportunity that exist in a free society. The Institute develops educational resources and programs for a network of more than 50,000 educators and 70,000 students nationwide.&#10;&#10;Official Site: http://billofrightsinstitute.org  &#10;Facebook: https://www.facebook.com/BillofRightsInstitute &#10;Twitter: https://twitter.com/brinstitute  &#10;Instagram: https://www.instagram.com/brinstitute/&#10;&#10;BRI Educator Newsletter Sign Up Page: https://billofrightsinstitute.org/newsletter-signup" id="649" name="Google Shape;649;p74" title="Miranda v. Arizona | BRI's Homework Help Series">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10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75"/>
          <p:cNvSpPr txBox="1"/>
          <p:nvPr>
            <p:ph type="title"/>
          </p:nvPr>
        </p:nvSpPr>
        <p:spPr>
          <a:xfrm>
            <a:off x="132425" y="58850"/>
            <a:ext cx="9304200" cy="10731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Clr>
                <a:schemeClr val="dk1"/>
              </a:buClr>
              <a:buSzPts val="1100"/>
              <a:buFont typeface="Arial"/>
              <a:buNone/>
            </a:pPr>
            <a:r>
              <a:rPr lang="en-US">
                <a:latin typeface="Lobster"/>
                <a:ea typeface="Lobster"/>
                <a:cs typeface="Lobster"/>
                <a:sym typeface="Lobster"/>
              </a:rPr>
              <a:t>28. </a:t>
            </a:r>
            <a:r>
              <a:rPr lang="en-US">
                <a:latin typeface="Lobster"/>
                <a:ea typeface="Lobster"/>
                <a:cs typeface="Lobster"/>
                <a:sym typeface="Lobster"/>
              </a:rPr>
              <a:t>Melendez-Diaz v. Massachusetts</a:t>
            </a:r>
            <a:endParaRPr/>
          </a:p>
        </p:txBody>
      </p:sp>
      <p:sp>
        <p:nvSpPr>
          <p:cNvPr id="656" name="Google Shape;656;p75"/>
          <p:cNvSpPr txBox="1"/>
          <p:nvPr>
            <p:ph idx="1" type="body"/>
          </p:nvPr>
        </p:nvSpPr>
        <p:spPr>
          <a:xfrm>
            <a:off x="332175" y="1131950"/>
            <a:ext cx="10515600" cy="5224500"/>
          </a:xfrm>
          <a:prstGeom prst="rect">
            <a:avLst/>
          </a:prstGeom>
        </p:spPr>
        <p:txBody>
          <a:bodyPr anchorCtr="0" anchor="t" bIns="45700" lIns="91425" spcFirstLastPara="1" rIns="91425" wrap="square" tIns="45700">
            <a:noAutofit/>
          </a:bodyPr>
          <a:lstStyle/>
          <a:p>
            <a:pPr indent="-419100" lvl="0" marL="457200" rtl="0" algn="just">
              <a:spcBef>
                <a:spcPts val="1000"/>
              </a:spcBef>
              <a:spcAft>
                <a:spcPts val="0"/>
              </a:spcAft>
              <a:buSzPts val="3000"/>
              <a:buChar char="•"/>
            </a:pPr>
            <a:r>
              <a:rPr b="1" i="1" lang="en-US" sz="3000">
                <a:solidFill>
                  <a:srgbClr val="202122"/>
                </a:solidFill>
                <a:highlight>
                  <a:srgbClr val="FFFFFF"/>
                </a:highlight>
                <a:latin typeface="Times New Roman"/>
                <a:ea typeface="Times New Roman"/>
                <a:cs typeface="Times New Roman"/>
                <a:sym typeface="Times New Roman"/>
              </a:rPr>
              <a:t>Melendez-Diaz v. Massachusetts</a:t>
            </a:r>
            <a:r>
              <a:rPr lang="en-US" sz="3000">
                <a:solidFill>
                  <a:srgbClr val="202122"/>
                </a:solidFill>
                <a:highlight>
                  <a:srgbClr val="FFFFFF"/>
                </a:highlight>
                <a:latin typeface="Times New Roman"/>
                <a:ea typeface="Times New Roman"/>
                <a:cs typeface="Times New Roman"/>
                <a:sym typeface="Times New Roman"/>
              </a:rPr>
              <a:t>, is a </a:t>
            </a:r>
            <a:r>
              <a:rPr lang="en-US" sz="3000">
                <a:solidFill>
                  <a:srgbClr val="0B0080"/>
                </a:solidFill>
                <a:highlight>
                  <a:srgbClr val="FFFFFF"/>
                </a:highlight>
                <a:uFill>
                  <a:noFill/>
                </a:uFill>
                <a:latin typeface="Times New Roman"/>
                <a:ea typeface="Times New Roman"/>
                <a:cs typeface="Times New Roman"/>
                <a:sym typeface="Times New Roman"/>
                <a:hlinkClick r:id="rId3">
                  <a:extLst>
                    <a:ext uri="{A12FA001-AC4F-418D-AE19-62706E023703}">
                      <ahyp:hlinkClr val="tx"/>
                    </a:ext>
                  </a:extLst>
                </a:hlinkClick>
              </a:rPr>
              <a:t>United States Supreme Court</a:t>
            </a:r>
            <a:r>
              <a:rPr lang="en-US" sz="3000">
                <a:solidFill>
                  <a:srgbClr val="202122"/>
                </a:solidFill>
                <a:highlight>
                  <a:srgbClr val="FFFFFF"/>
                </a:highlight>
                <a:latin typeface="Times New Roman"/>
                <a:ea typeface="Times New Roman"/>
                <a:cs typeface="Times New Roman"/>
                <a:sym typeface="Times New Roman"/>
              </a:rPr>
              <a:t> case in which the Court held that it was a violation of the </a:t>
            </a:r>
            <a:r>
              <a:rPr lang="en-US" sz="3000">
                <a:solidFill>
                  <a:srgbClr val="0B0080"/>
                </a:solidFill>
                <a:highlight>
                  <a:srgbClr val="FFFFFF"/>
                </a:highlight>
                <a:uFill>
                  <a:noFill/>
                </a:uFill>
                <a:latin typeface="Times New Roman"/>
                <a:ea typeface="Times New Roman"/>
                <a:cs typeface="Times New Roman"/>
                <a:sym typeface="Times New Roman"/>
                <a:hlinkClick r:id="rId4">
                  <a:extLst>
                    <a:ext uri="{A12FA001-AC4F-418D-AE19-62706E023703}">
                      <ahyp:hlinkClr val="tx"/>
                    </a:ext>
                  </a:extLst>
                </a:hlinkClick>
              </a:rPr>
              <a:t>Sixth Amendment</a:t>
            </a:r>
            <a:r>
              <a:rPr lang="en-US" sz="3000">
                <a:solidFill>
                  <a:srgbClr val="202122"/>
                </a:solidFill>
                <a:highlight>
                  <a:srgbClr val="FFFFFF"/>
                </a:highlight>
                <a:latin typeface="Times New Roman"/>
                <a:ea typeface="Times New Roman"/>
                <a:cs typeface="Times New Roman"/>
                <a:sym typeface="Times New Roman"/>
              </a:rPr>
              <a:t> right of confrontation for a prosecutor to submit a chemical drug test report without the testimony of the person who performed the test.</a:t>
            </a:r>
            <a:endParaRPr sz="3000">
              <a:solidFill>
                <a:srgbClr val="202122"/>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t/>
            </a:r>
            <a:endParaRPr sz="3000">
              <a:solidFill>
                <a:srgbClr val="202122"/>
              </a:solidFill>
              <a:highlight>
                <a:srgbClr val="FFFFFF"/>
              </a:highlight>
              <a:latin typeface="Times New Roman"/>
              <a:ea typeface="Times New Roman"/>
              <a:cs typeface="Times New Roman"/>
              <a:sym typeface="Times New Roman"/>
            </a:endParaRPr>
          </a:p>
          <a:p>
            <a:pPr indent="-419100" lvl="0" marL="457200" rtl="0" algn="just">
              <a:spcBef>
                <a:spcPts val="1000"/>
              </a:spcBef>
              <a:spcAft>
                <a:spcPts val="0"/>
              </a:spcAft>
              <a:buSzPts val="3000"/>
              <a:buFont typeface="Times New Roman"/>
              <a:buChar char="•"/>
            </a:pPr>
            <a:r>
              <a:rPr lang="en-US" sz="3000">
                <a:solidFill>
                  <a:srgbClr val="202122"/>
                </a:solidFill>
                <a:highlight>
                  <a:srgbClr val="FFFFFF"/>
                </a:highlight>
                <a:latin typeface="Times New Roman"/>
                <a:ea typeface="Times New Roman"/>
                <a:cs typeface="Times New Roman"/>
                <a:sym typeface="Times New Roman"/>
              </a:rPr>
              <a:t> While the court ruled that the then-common practice  of submitting these reports without testimony was unconstitutional, it also held that so called "notice-and-demand" statutes are constitutional. </a:t>
            </a:r>
            <a:endParaRPr sz="3000">
              <a:solidFill>
                <a:srgbClr val="202122"/>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t/>
            </a:r>
            <a:endParaRPr sz="3000">
              <a:latin typeface="Times New Roman"/>
              <a:ea typeface="Times New Roman"/>
              <a:cs typeface="Times New Roman"/>
              <a:sym typeface="Times New Roman"/>
            </a:endParaRPr>
          </a:p>
        </p:txBody>
      </p:sp>
      <p:sp>
        <p:nvSpPr>
          <p:cNvPr id="657" name="Google Shape;657;p7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76"/>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419100" lvl="0" marL="457200" rtl="0" algn="just">
              <a:spcBef>
                <a:spcPts val="1000"/>
              </a:spcBef>
              <a:spcAft>
                <a:spcPts val="0"/>
              </a:spcAft>
              <a:buSzPts val="3000"/>
              <a:buFont typeface="Times New Roman"/>
              <a:buChar char="•"/>
            </a:pPr>
            <a:r>
              <a:rPr lang="en-US" sz="3000">
                <a:solidFill>
                  <a:srgbClr val="202122"/>
                </a:solidFill>
                <a:highlight>
                  <a:srgbClr val="FFFFFF"/>
                </a:highlight>
                <a:latin typeface="Times New Roman"/>
                <a:ea typeface="Times New Roman"/>
                <a:cs typeface="Times New Roman"/>
                <a:sym typeface="Times New Roman"/>
              </a:rPr>
              <a:t>A state would not violate the Constitution through a "notice-and-demand" statute by both putting the defendant on notice that the prosecution would submit a chemical drug test report without the testimony of the scientist and also giving the defendant sufficient time to raise an objection.</a:t>
            </a:r>
            <a:endParaRPr sz="3000">
              <a:latin typeface="Times New Roman"/>
              <a:ea typeface="Times New Roman"/>
              <a:cs typeface="Times New Roman"/>
              <a:sym typeface="Times New Roman"/>
            </a:endParaRPr>
          </a:p>
          <a:p>
            <a:pPr indent="0" lvl="0" marL="0" rtl="0" algn="l">
              <a:spcBef>
                <a:spcPts val="1000"/>
              </a:spcBef>
              <a:spcAft>
                <a:spcPts val="0"/>
              </a:spcAft>
              <a:buNone/>
            </a:pPr>
            <a:r>
              <a:t/>
            </a:r>
            <a:endParaRPr/>
          </a:p>
        </p:txBody>
      </p:sp>
      <p:sp>
        <p:nvSpPr>
          <p:cNvPr id="664" name="Google Shape;664;p76"/>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665" name="Google Shape;665;p76"/>
          <p:cNvSpPr txBox="1"/>
          <p:nvPr>
            <p:ph type="title"/>
          </p:nvPr>
        </p:nvSpPr>
        <p:spPr>
          <a:xfrm>
            <a:off x="284825" y="211250"/>
            <a:ext cx="7338000" cy="1073100"/>
          </a:xfrm>
          <a:prstGeom prst="rect">
            <a:avLst/>
          </a:prstGeom>
        </p:spPr>
        <p:txBody>
          <a:bodyPr anchorCtr="0" anchor="ctr" bIns="45700" lIns="91425" spcFirstLastPara="1" rIns="91425" wrap="square" tIns="45700">
            <a:noAutofit/>
          </a:bodyPr>
          <a:lstStyle/>
          <a:p>
            <a:pPr indent="0" lvl="0" marL="0" rtl="0" algn="l">
              <a:spcBef>
                <a:spcPts val="1000"/>
              </a:spcBef>
              <a:spcAft>
                <a:spcPts val="0"/>
              </a:spcAft>
              <a:buNone/>
            </a:pPr>
            <a:r>
              <a:rPr lang="en-US">
                <a:latin typeface="Lobster"/>
                <a:ea typeface="Lobster"/>
                <a:cs typeface="Lobster"/>
                <a:sym typeface="Lobster"/>
              </a:rPr>
              <a:t>Melendez-Diaz v. Massachusetts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68" name="Shape 168"/>
        <p:cNvGrpSpPr/>
        <p:nvPr/>
      </p:nvGrpSpPr>
      <p:grpSpPr>
        <a:xfrm>
          <a:off x="0" y="0"/>
          <a:ext cx="0" cy="0"/>
          <a:chOff x="0" y="0"/>
          <a:chExt cx="0" cy="0"/>
        </a:xfrm>
      </p:grpSpPr>
      <p:sp>
        <p:nvSpPr>
          <p:cNvPr id="169" name="Google Shape;169;p21"/>
          <p:cNvSpPr txBox="1"/>
          <p:nvPr>
            <p:ph type="title"/>
          </p:nvPr>
        </p:nvSpPr>
        <p:spPr>
          <a:xfrm>
            <a:off x="541316" y="-501018"/>
            <a:ext cx="4595071" cy="164550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Overlock"/>
              <a:buNone/>
            </a:pPr>
            <a:r>
              <a:rPr lang="en-US">
                <a:latin typeface="Overlock"/>
                <a:ea typeface="Overlock"/>
                <a:cs typeface="Overlock"/>
                <a:sym typeface="Overlock"/>
              </a:rPr>
              <a:t>Forensics History</a:t>
            </a:r>
            <a:endParaRPr/>
          </a:p>
        </p:txBody>
      </p:sp>
      <p:sp>
        <p:nvSpPr>
          <p:cNvPr id="170" name="Google Shape;170;p21"/>
          <p:cNvSpPr txBox="1"/>
          <p:nvPr>
            <p:ph idx="1" type="body"/>
          </p:nvPr>
        </p:nvSpPr>
        <p:spPr>
          <a:xfrm>
            <a:off x="216503" y="982346"/>
            <a:ext cx="5691737" cy="57272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2400">
                <a:latin typeface="Times New Roman"/>
                <a:ea typeface="Times New Roman"/>
                <a:cs typeface="Times New Roman"/>
                <a:sym typeface="Times New Roman"/>
              </a:rPr>
              <a:t>7. </a:t>
            </a:r>
            <a:r>
              <a:rPr lang="en-US" sz="2900">
                <a:latin typeface="Times New Roman"/>
                <a:ea typeface="Times New Roman"/>
                <a:cs typeface="Times New Roman"/>
                <a:sym typeface="Times New Roman"/>
              </a:rPr>
              <a:t>Calvin Goddard - Used a comparison microscope to determine if a particular gun fired a bullet.</a:t>
            </a:r>
            <a:endParaRPr sz="3300"/>
          </a:p>
          <a:p>
            <a:pPr indent="0" lvl="0" marL="0" rtl="0" algn="l">
              <a:lnSpc>
                <a:spcPct val="90000"/>
              </a:lnSpc>
              <a:spcBef>
                <a:spcPts val="1000"/>
              </a:spcBef>
              <a:spcAft>
                <a:spcPts val="0"/>
              </a:spcAft>
              <a:buNone/>
            </a:pPr>
            <a:r>
              <a:rPr lang="en-US" sz="2900">
                <a:latin typeface="Times New Roman"/>
                <a:ea typeface="Times New Roman"/>
                <a:cs typeface="Times New Roman"/>
                <a:sym typeface="Times New Roman"/>
              </a:rPr>
              <a:t>8. </a:t>
            </a:r>
            <a:r>
              <a:rPr lang="en-US" sz="2900">
                <a:latin typeface="Times New Roman"/>
                <a:ea typeface="Times New Roman"/>
                <a:cs typeface="Times New Roman"/>
                <a:sym typeface="Times New Roman"/>
              </a:rPr>
              <a:t>Albert Osborn - Developed the fundamental principles of document examination.</a:t>
            </a:r>
            <a:endParaRPr sz="3300"/>
          </a:p>
          <a:p>
            <a:pPr indent="0" lvl="0" marL="0" rtl="0" algn="l">
              <a:lnSpc>
                <a:spcPct val="90000"/>
              </a:lnSpc>
              <a:spcBef>
                <a:spcPts val="1000"/>
              </a:spcBef>
              <a:spcAft>
                <a:spcPts val="0"/>
              </a:spcAft>
              <a:buNone/>
            </a:pPr>
            <a:r>
              <a:rPr lang="en-US" sz="2900">
                <a:latin typeface="Times New Roman"/>
                <a:ea typeface="Times New Roman"/>
                <a:cs typeface="Times New Roman"/>
                <a:sym typeface="Times New Roman"/>
              </a:rPr>
              <a:t>9. </a:t>
            </a:r>
            <a:r>
              <a:rPr lang="en-US" sz="2900">
                <a:latin typeface="Times New Roman"/>
                <a:ea typeface="Times New Roman"/>
                <a:cs typeface="Times New Roman"/>
                <a:sym typeface="Times New Roman"/>
              </a:rPr>
              <a:t>Walter McCrone - Utilized microscopy and other analytical methodologies to examine evidence.</a:t>
            </a:r>
            <a:endParaRPr sz="3300"/>
          </a:p>
          <a:p>
            <a:pPr indent="0" lvl="0" marL="0" rtl="0" algn="l">
              <a:lnSpc>
                <a:spcPct val="90000"/>
              </a:lnSpc>
              <a:spcBef>
                <a:spcPts val="1000"/>
              </a:spcBef>
              <a:spcAft>
                <a:spcPts val="0"/>
              </a:spcAft>
              <a:buNone/>
            </a:pPr>
            <a:r>
              <a:rPr lang="en-US" sz="2900">
                <a:latin typeface="Times New Roman"/>
                <a:ea typeface="Times New Roman"/>
                <a:cs typeface="Times New Roman"/>
                <a:sym typeface="Times New Roman"/>
              </a:rPr>
              <a:t>10. </a:t>
            </a:r>
            <a:r>
              <a:rPr lang="en-US" sz="2900">
                <a:latin typeface="Times New Roman"/>
                <a:ea typeface="Times New Roman"/>
                <a:cs typeface="Times New Roman"/>
                <a:sym typeface="Times New Roman"/>
              </a:rPr>
              <a:t>Hans Gross - Wrote the first treatise describing the application of scientific principles to the field of criminal investigation.</a:t>
            </a:r>
            <a:br>
              <a:rPr lang="en-US" sz="2900">
                <a:latin typeface="Times New Roman"/>
                <a:ea typeface="Times New Roman"/>
                <a:cs typeface="Times New Roman"/>
                <a:sym typeface="Times New Roman"/>
              </a:rPr>
            </a:br>
            <a:endParaRPr sz="2900">
              <a:latin typeface="Times New Roman"/>
              <a:ea typeface="Times New Roman"/>
              <a:cs typeface="Times New Roman"/>
              <a:sym typeface="Times New Roman"/>
            </a:endParaRPr>
          </a:p>
        </p:txBody>
      </p:sp>
      <p:sp>
        <p:nvSpPr>
          <p:cNvPr id="171" name="Google Shape;171;p21"/>
          <p:cNvSpPr/>
          <p:nvPr/>
        </p:nvSpPr>
        <p:spPr>
          <a:xfrm>
            <a:off x="6090991" y="3474720"/>
            <a:ext cx="6100914" cy="33832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2" name="Google Shape;172;p21"/>
          <p:cNvSpPr/>
          <p:nvPr/>
        </p:nvSpPr>
        <p:spPr>
          <a:xfrm>
            <a:off x="5999584" y="0"/>
            <a:ext cx="6192415" cy="6858000"/>
          </a:xfrm>
          <a:prstGeom prst="rect">
            <a:avLst/>
          </a:prstGeom>
          <a:solidFill>
            <a:srgbClr val="FEFEFE">
              <a:alpha val="2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3" name="Google Shape;173;p21"/>
          <p:cNvSpPr/>
          <p:nvPr/>
        </p:nvSpPr>
        <p:spPr>
          <a:xfrm>
            <a:off x="6095999" y="0"/>
            <a:ext cx="3002281" cy="33832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ground, outdoor, sitting&#10;&#10;Description automatically generated" id="174" name="Google Shape;174;p21"/>
          <p:cNvPicPr preferRelativeResize="0"/>
          <p:nvPr/>
        </p:nvPicPr>
        <p:blipFill rotWithShape="1">
          <a:blip r:embed="rId3">
            <a:alphaModFix/>
          </a:blip>
          <a:srcRect b="0" l="0" r="0" t="0"/>
          <a:stretch/>
        </p:blipFill>
        <p:spPr>
          <a:xfrm rot="5400000">
            <a:off x="6233159" y="664210"/>
            <a:ext cx="2739814" cy="2054860"/>
          </a:xfrm>
          <a:prstGeom prst="rect">
            <a:avLst/>
          </a:prstGeom>
          <a:noFill/>
          <a:ln>
            <a:noFill/>
          </a:ln>
        </p:spPr>
      </p:pic>
      <p:sp>
        <p:nvSpPr>
          <p:cNvPr id="175" name="Google Shape;175;p21"/>
          <p:cNvSpPr/>
          <p:nvPr/>
        </p:nvSpPr>
        <p:spPr>
          <a:xfrm>
            <a:off x="9189624" y="0"/>
            <a:ext cx="3002281" cy="338328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descr="A picture containing person, indoor, clothing&#10;&#10;Description automatically generated" id="176" name="Google Shape;176;p21"/>
          <p:cNvPicPr preferRelativeResize="0"/>
          <p:nvPr/>
        </p:nvPicPr>
        <p:blipFill rotWithShape="1">
          <a:blip r:embed="rId4">
            <a:alphaModFix/>
          </a:blip>
          <a:srcRect b="0" l="0" r="0" t="0"/>
          <a:stretch/>
        </p:blipFill>
        <p:spPr>
          <a:xfrm>
            <a:off x="9502775" y="321733"/>
            <a:ext cx="2364317" cy="2739814"/>
          </a:xfrm>
          <a:prstGeom prst="rect">
            <a:avLst/>
          </a:prstGeom>
          <a:noFill/>
          <a:ln>
            <a:noFill/>
          </a:ln>
        </p:spPr>
      </p:pic>
      <p:pic>
        <p:nvPicPr>
          <p:cNvPr descr="A picture containing outdoor, grass, person, man&#10;&#10;Description automatically generated" id="177" name="Google Shape;177;p21"/>
          <p:cNvPicPr preferRelativeResize="0"/>
          <p:nvPr/>
        </p:nvPicPr>
        <p:blipFill rotWithShape="1">
          <a:blip r:embed="rId5">
            <a:alphaModFix/>
          </a:blip>
          <a:srcRect b="0" l="0" r="0" t="0"/>
          <a:stretch/>
        </p:blipFill>
        <p:spPr>
          <a:xfrm>
            <a:off x="6545119" y="3796452"/>
            <a:ext cx="5197762" cy="2559898"/>
          </a:xfrm>
          <a:prstGeom prst="rect">
            <a:avLst/>
          </a:prstGeom>
          <a:noFill/>
          <a:ln>
            <a:noFill/>
          </a:ln>
        </p:spPr>
      </p:pic>
      <p:sp>
        <p:nvSpPr>
          <p:cNvPr id="178" name="Google Shape;178;p21"/>
          <p:cNvSpPr txBox="1"/>
          <p:nvPr>
            <p:ph idx="11" type="ftr"/>
          </p:nvPr>
        </p:nvSpPr>
        <p:spPr>
          <a:xfrm>
            <a:off x="2460836" y="6412695"/>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179" name="Google Shape;17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pic>
        <p:nvPicPr>
          <p:cNvPr descr="A person wearing a suit and tie&#10;&#10;Description automatically generated" id="184" name="Google Shape;184;p22"/>
          <p:cNvPicPr preferRelativeResize="0"/>
          <p:nvPr/>
        </p:nvPicPr>
        <p:blipFill rotWithShape="1">
          <a:blip r:embed="rId3">
            <a:alphaModFix/>
          </a:blip>
          <a:srcRect b="1859" l="0" r="-2" t="0"/>
          <a:stretch/>
        </p:blipFill>
        <p:spPr>
          <a:xfrm>
            <a:off x="5797543" y="10"/>
            <a:ext cx="6394152" cy="6857990"/>
          </a:xfrm>
          <a:prstGeom prst="rect">
            <a:avLst/>
          </a:prstGeom>
          <a:noFill/>
          <a:ln>
            <a:noFill/>
          </a:ln>
        </p:spPr>
      </p:pic>
      <p:pic>
        <p:nvPicPr>
          <p:cNvPr id="185" name="Google Shape;185;p22"/>
          <p:cNvPicPr preferRelativeResize="0"/>
          <p:nvPr/>
        </p:nvPicPr>
        <p:blipFill rotWithShape="1">
          <a:blip r:embed="rId4">
            <a:alphaModFix/>
          </a:blip>
          <a:srcRect b="0" l="0" r="0" t="0"/>
          <a:stretch/>
        </p:blipFill>
        <p:spPr>
          <a:xfrm rot="10800000">
            <a:off x="0" y="0"/>
            <a:ext cx="12192000" cy="6858000"/>
          </a:xfrm>
          <a:prstGeom prst="rect">
            <a:avLst/>
          </a:prstGeom>
          <a:noFill/>
          <a:ln>
            <a:noFill/>
          </a:ln>
        </p:spPr>
      </p:pic>
      <p:sp>
        <p:nvSpPr>
          <p:cNvPr id="186" name="Google Shape;186;p22"/>
          <p:cNvSpPr txBox="1"/>
          <p:nvPr>
            <p:ph type="title"/>
          </p:nvPr>
        </p:nvSpPr>
        <p:spPr>
          <a:xfrm>
            <a:off x="804998" y="798445"/>
            <a:ext cx="4803636" cy="131166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400"/>
              <a:buFont typeface="Overlock"/>
              <a:buNone/>
            </a:pPr>
            <a:r>
              <a:rPr b="1" lang="en-US">
                <a:solidFill>
                  <a:srgbClr val="000000"/>
                </a:solidFill>
                <a:latin typeface="Overlock"/>
                <a:ea typeface="Overlock"/>
                <a:cs typeface="Overlock"/>
                <a:sym typeface="Overlock"/>
              </a:rPr>
              <a:t>Mathieu Orfila - (1787-1853)</a:t>
            </a:r>
            <a:endParaRPr>
              <a:solidFill>
                <a:srgbClr val="000000"/>
              </a:solidFill>
              <a:latin typeface="Overlock"/>
              <a:ea typeface="Overlock"/>
              <a:cs typeface="Overlock"/>
              <a:sym typeface="Overlock"/>
            </a:endParaRPr>
          </a:p>
        </p:txBody>
      </p:sp>
      <p:sp>
        <p:nvSpPr>
          <p:cNvPr id="187" name="Google Shape;187;p22"/>
          <p:cNvSpPr txBox="1"/>
          <p:nvPr>
            <p:ph idx="1" type="body"/>
          </p:nvPr>
        </p:nvSpPr>
        <p:spPr>
          <a:xfrm>
            <a:off x="804997" y="2272143"/>
            <a:ext cx="4706803" cy="3788830"/>
          </a:xfrm>
          <a:prstGeom prst="rect">
            <a:avLst/>
          </a:prstGeom>
          <a:noFill/>
          <a:ln>
            <a:noFill/>
          </a:ln>
        </p:spPr>
        <p:txBody>
          <a:bodyPr anchorCtr="0" anchor="ctr" bIns="45700" lIns="91425" spcFirstLastPara="1" rIns="91425" wrap="square" tIns="45700">
            <a:noAutofit/>
          </a:bodyPr>
          <a:lstStyle/>
          <a:p>
            <a:pPr indent="-247650" lvl="0" marL="228600" rtl="0" algn="l">
              <a:lnSpc>
                <a:spcPct val="90000"/>
              </a:lnSpc>
              <a:spcBef>
                <a:spcPts val="0"/>
              </a:spcBef>
              <a:spcAft>
                <a:spcPts val="0"/>
              </a:spcAft>
              <a:buClr>
                <a:srgbClr val="000000"/>
              </a:buClr>
              <a:buSzPts val="2700"/>
              <a:buChar char="•"/>
            </a:pPr>
            <a:r>
              <a:rPr lang="en-US" sz="2700">
                <a:solidFill>
                  <a:srgbClr val="000000"/>
                </a:solidFill>
                <a:latin typeface="Times New Roman"/>
                <a:ea typeface="Times New Roman"/>
                <a:cs typeface="Times New Roman"/>
                <a:sym typeface="Times New Roman"/>
              </a:rPr>
              <a:t>“Father of </a:t>
            </a:r>
            <a:r>
              <a:rPr lang="en-US" sz="2700" u="sng">
                <a:solidFill>
                  <a:srgbClr val="000000"/>
                </a:solidFill>
                <a:latin typeface="Times New Roman"/>
                <a:ea typeface="Times New Roman"/>
                <a:cs typeface="Times New Roman"/>
                <a:sym typeface="Times New Roman"/>
              </a:rPr>
              <a:t>Toxicology</a:t>
            </a:r>
            <a:r>
              <a:rPr lang="en-US" sz="2700">
                <a:solidFill>
                  <a:srgbClr val="000000"/>
                </a:solidFill>
                <a:latin typeface="Times New Roman"/>
                <a:ea typeface="Times New Roman"/>
                <a:cs typeface="Times New Roman"/>
                <a:sym typeface="Times New Roman"/>
              </a:rPr>
              <a:t>”</a:t>
            </a:r>
            <a:endParaRPr sz="3100"/>
          </a:p>
          <a:p>
            <a:pPr indent="-247650" lvl="0" marL="228600" rtl="0" algn="l">
              <a:lnSpc>
                <a:spcPct val="90000"/>
              </a:lnSpc>
              <a:spcBef>
                <a:spcPts val="1000"/>
              </a:spcBef>
              <a:spcAft>
                <a:spcPts val="0"/>
              </a:spcAft>
              <a:buClr>
                <a:srgbClr val="000000"/>
              </a:buClr>
              <a:buSzPts val="2700"/>
              <a:buChar char="•"/>
            </a:pPr>
            <a:r>
              <a:rPr lang="en-US" sz="2700">
                <a:solidFill>
                  <a:srgbClr val="000000"/>
                </a:solidFill>
                <a:latin typeface="Times New Roman"/>
                <a:ea typeface="Times New Roman"/>
                <a:cs typeface="Times New Roman"/>
                <a:sym typeface="Times New Roman"/>
              </a:rPr>
              <a:t>Wrote about the detection of poisons &amp; their effects on animals.</a:t>
            </a:r>
            <a:endParaRPr sz="3100"/>
          </a:p>
          <a:p>
            <a:pPr indent="-101600" lvl="0" marL="228600" rtl="0" algn="l">
              <a:lnSpc>
                <a:spcPct val="90000"/>
              </a:lnSpc>
              <a:spcBef>
                <a:spcPts val="1000"/>
              </a:spcBef>
              <a:spcAft>
                <a:spcPts val="0"/>
              </a:spcAft>
              <a:buClr>
                <a:schemeClr val="dk1"/>
              </a:buClr>
              <a:buSzPts val="2000"/>
              <a:buNone/>
            </a:pPr>
            <a:r>
              <a:t/>
            </a:r>
            <a:endParaRPr sz="2000">
              <a:solidFill>
                <a:srgbClr val="000000"/>
              </a:solidFill>
            </a:endParaRPr>
          </a:p>
        </p:txBody>
      </p:sp>
      <p:sp>
        <p:nvSpPr>
          <p:cNvPr id="188" name="Google Shape;18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189" name="Google Shape;18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3" name="Shape 193"/>
        <p:cNvGrpSpPr/>
        <p:nvPr/>
      </p:nvGrpSpPr>
      <p:grpSpPr>
        <a:xfrm>
          <a:off x="0" y="0"/>
          <a:ext cx="0" cy="0"/>
          <a:chOff x="0" y="0"/>
          <a:chExt cx="0" cy="0"/>
        </a:xfrm>
      </p:grpSpPr>
      <p:sp>
        <p:nvSpPr>
          <p:cNvPr id="194" name="Google Shape;194;p23"/>
          <p:cNvSpPr txBox="1"/>
          <p:nvPr>
            <p:ph type="title"/>
          </p:nvPr>
        </p:nvSpPr>
        <p:spPr>
          <a:xfrm>
            <a:off x="5297939" y="576125"/>
            <a:ext cx="6586491" cy="128616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400"/>
              <a:buFont typeface="Overlock"/>
              <a:buNone/>
            </a:pPr>
            <a:r>
              <a:rPr b="1" lang="en-US" sz="3400">
                <a:latin typeface="Overlock"/>
                <a:ea typeface="Overlock"/>
                <a:cs typeface="Overlock"/>
                <a:sym typeface="Overlock"/>
              </a:rPr>
              <a:t>Alphonse Bertillon - (1853-1914)</a:t>
            </a:r>
            <a:br>
              <a:rPr lang="en-US" sz="3400">
                <a:latin typeface="Overlock"/>
                <a:ea typeface="Overlock"/>
                <a:cs typeface="Overlock"/>
                <a:sym typeface="Overlock"/>
              </a:rPr>
            </a:br>
            <a:endParaRPr sz="3400">
              <a:latin typeface="Overlock"/>
              <a:ea typeface="Overlock"/>
              <a:cs typeface="Overlock"/>
              <a:sym typeface="Overlock"/>
            </a:endParaRPr>
          </a:p>
        </p:txBody>
      </p:sp>
      <p:pic>
        <p:nvPicPr>
          <p:cNvPr descr="body measurements" id="195" name="Google Shape;195;p23"/>
          <p:cNvPicPr preferRelativeResize="0"/>
          <p:nvPr/>
        </p:nvPicPr>
        <p:blipFill rotWithShape="1">
          <a:blip r:embed="rId3">
            <a:alphaModFix/>
          </a:blip>
          <a:srcRect b="0" l="0" r="1681" t="0"/>
          <a:stretch/>
        </p:blipFill>
        <p:spPr>
          <a:xfrm>
            <a:off x="20" y="10"/>
            <a:ext cx="4965410" cy="6857990"/>
          </a:xfrm>
          <a:prstGeom prst="rect">
            <a:avLst/>
          </a:prstGeom>
          <a:noFill/>
          <a:ln>
            <a:noFill/>
          </a:ln>
        </p:spPr>
      </p:pic>
      <p:cxnSp>
        <p:nvCxnSpPr>
          <p:cNvPr id="196" name="Google Shape;196;p23"/>
          <p:cNvCxnSpPr/>
          <p:nvPr/>
        </p:nvCxnSpPr>
        <p:spPr>
          <a:xfrm>
            <a:off x="5080934" y="2115117"/>
            <a:ext cx="6309360" cy="0"/>
          </a:xfrm>
          <a:prstGeom prst="straightConnector1">
            <a:avLst/>
          </a:prstGeom>
          <a:noFill/>
          <a:ln cap="flat" cmpd="sng" w="19050">
            <a:solidFill>
              <a:schemeClr val="accent1"/>
            </a:solidFill>
            <a:prstDash val="solid"/>
            <a:miter lim="800000"/>
            <a:headEnd len="sm" w="sm" type="none"/>
            <a:tailEnd len="sm" w="sm" type="none"/>
          </a:ln>
        </p:spPr>
      </p:cxnSp>
      <p:sp>
        <p:nvSpPr>
          <p:cNvPr id="197" name="Google Shape;197;p23"/>
          <p:cNvSpPr txBox="1"/>
          <p:nvPr>
            <p:ph idx="1" type="body"/>
          </p:nvPr>
        </p:nvSpPr>
        <p:spPr>
          <a:xfrm>
            <a:off x="4965431" y="2438400"/>
            <a:ext cx="6586489" cy="3785419"/>
          </a:xfrm>
          <a:prstGeom prst="rect">
            <a:avLst/>
          </a:prstGeom>
          <a:noFill/>
          <a:ln>
            <a:noFill/>
          </a:ln>
        </p:spPr>
        <p:txBody>
          <a:bodyPr anchorCtr="0" anchor="t" bIns="45700" lIns="91425" spcFirstLastPara="1" rIns="91425" wrap="square" tIns="45700">
            <a:noAutofit/>
          </a:bodyPr>
          <a:lstStyle/>
          <a:p>
            <a:pPr indent="-279400" lvl="0" marL="228600" rtl="0" algn="l">
              <a:lnSpc>
                <a:spcPct val="90000"/>
              </a:lnSpc>
              <a:spcBef>
                <a:spcPts val="0"/>
              </a:spcBef>
              <a:spcAft>
                <a:spcPts val="0"/>
              </a:spcAft>
              <a:buClr>
                <a:schemeClr val="dk1"/>
              </a:buClr>
              <a:buSzPts val="3200"/>
              <a:buChar char="•"/>
            </a:pPr>
            <a:r>
              <a:rPr lang="en-US" sz="3200">
                <a:latin typeface="Times New Roman"/>
                <a:ea typeface="Times New Roman"/>
                <a:cs typeface="Times New Roman"/>
                <a:sym typeface="Times New Roman"/>
              </a:rPr>
              <a:t>“Father of </a:t>
            </a:r>
            <a:r>
              <a:rPr lang="en-US" sz="3200" u="sng">
                <a:latin typeface="Times New Roman"/>
                <a:ea typeface="Times New Roman"/>
                <a:cs typeface="Times New Roman"/>
                <a:sym typeface="Times New Roman"/>
              </a:rPr>
              <a:t>Anthropometry</a:t>
            </a:r>
            <a:r>
              <a:rPr lang="en-US" sz="3200">
                <a:latin typeface="Times New Roman"/>
                <a:ea typeface="Times New Roman"/>
                <a:cs typeface="Times New Roman"/>
                <a:sym typeface="Times New Roman"/>
              </a:rPr>
              <a:t>”</a:t>
            </a:r>
            <a:endParaRPr sz="3600"/>
          </a:p>
          <a:p>
            <a:pPr indent="-279400" lvl="0" marL="228600" rtl="0" algn="l">
              <a:lnSpc>
                <a:spcPct val="90000"/>
              </a:lnSpc>
              <a:spcBef>
                <a:spcPts val="1000"/>
              </a:spcBef>
              <a:spcAft>
                <a:spcPts val="0"/>
              </a:spcAft>
              <a:buClr>
                <a:schemeClr val="dk1"/>
              </a:buClr>
              <a:buSzPts val="3200"/>
              <a:buChar char="•"/>
            </a:pPr>
            <a:r>
              <a:rPr lang="en-US" sz="3200">
                <a:latin typeface="Times New Roman"/>
                <a:ea typeface="Times New Roman"/>
                <a:cs typeface="Times New Roman"/>
                <a:sym typeface="Times New Roman"/>
              </a:rPr>
              <a:t>Developed a system to distinguish one individual person from another based on certain body measurements.</a:t>
            </a:r>
            <a:endParaRPr sz="3600"/>
          </a:p>
          <a:p>
            <a:pPr indent="-101600" lvl="0" marL="228600" rtl="0" algn="l">
              <a:lnSpc>
                <a:spcPct val="90000"/>
              </a:lnSpc>
              <a:spcBef>
                <a:spcPts val="1000"/>
              </a:spcBef>
              <a:spcAft>
                <a:spcPts val="0"/>
              </a:spcAft>
              <a:buClr>
                <a:schemeClr val="dk1"/>
              </a:buClr>
              <a:buSzPts val="2000"/>
              <a:buNone/>
            </a:pPr>
            <a:r>
              <a:t/>
            </a:r>
            <a:endParaRPr sz="2000"/>
          </a:p>
        </p:txBody>
      </p:sp>
      <p:sp>
        <p:nvSpPr>
          <p:cNvPr id="198" name="Google Shape;19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Forensics - 2019</a:t>
            </a:r>
            <a:endParaRPr/>
          </a:p>
        </p:txBody>
      </p:sp>
      <p:sp>
        <p:nvSpPr>
          <p:cNvPr id="199" name="Google Shape;199;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